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09"/>
  </p:notesMasterIdLst>
  <p:sldIdLst>
    <p:sldId id="256" r:id="rId2"/>
    <p:sldId id="257" r:id="rId3"/>
    <p:sldId id="318" r:id="rId4"/>
    <p:sldId id="297" r:id="rId5"/>
    <p:sldId id="340" r:id="rId6"/>
    <p:sldId id="387" r:id="rId7"/>
    <p:sldId id="389" r:id="rId8"/>
    <p:sldId id="388" r:id="rId9"/>
    <p:sldId id="341" r:id="rId10"/>
    <p:sldId id="342" r:id="rId11"/>
    <p:sldId id="345" r:id="rId12"/>
    <p:sldId id="344" r:id="rId13"/>
    <p:sldId id="343" r:id="rId14"/>
    <p:sldId id="346" r:id="rId15"/>
    <p:sldId id="390" r:id="rId16"/>
    <p:sldId id="347" r:id="rId17"/>
    <p:sldId id="348" r:id="rId18"/>
    <p:sldId id="349" r:id="rId19"/>
    <p:sldId id="350" r:id="rId20"/>
    <p:sldId id="351" r:id="rId21"/>
    <p:sldId id="309" r:id="rId22"/>
    <p:sldId id="391" r:id="rId23"/>
    <p:sldId id="352" r:id="rId24"/>
    <p:sldId id="353" r:id="rId25"/>
    <p:sldId id="371" r:id="rId26"/>
    <p:sldId id="372" r:id="rId27"/>
    <p:sldId id="373" r:id="rId28"/>
    <p:sldId id="374" r:id="rId29"/>
    <p:sldId id="375" r:id="rId30"/>
    <p:sldId id="327" r:id="rId31"/>
    <p:sldId id="335" r:id="rId32"/>
    <p:sldId id="328" r:id="rId33"/>
    <p:sldId id="329" r:id="rId34"/>
    <p:sldId id="330" r:id="rId35"/>
    <p:sldId id="331" r:id="rId36"/>
    <p:sldId id="332" r:id="rId37"/>
    <p:sldId id="264" r:id="rId38"/>
    <p:sldId id="265" r:id="rId39"/>
    <p:sldId id="266" r:id="rId40"/>
    <p:sldId id="267" r:id="rId41"/>
    <p:sldId id="268" r:id="rId42"/>
    <p:sldId id="274" r:id="rId43"/>
    <p:sldId id="354" r:id="rId44"/>
    <p:sldId id="310" r:id="rId45"/>
    <p:sldId id="377" r:id="rId46"/>
    <p:sldId id="378" r:id="rId47"/>
    <p:sldId id="379" r:id="rId48"/>
    <p:sldId id="380" r:id="rId49"/>
    <p:sldId id="381" r:id="rId50"/>
    <p:sldId id="376" r:id="rId51"/>
    <p:sldId id="311" r:id="rId52"/>
    <p:sldId id="419" r:id="rId53"/>
    <p:sldId id="320" r:id="rId54"/>
    <p:sldId id="411" r:id="rId55"/>
    <p:sldId id="337" r:id="rId56"/>
    <p:sldId id="312" r:id="rId57"/>
    <p:sldId id="313" r:id="rId58"/>
    <p:sldId id="338" r:id="rId59"/>
    <p:sldId id="314" r:id="rId60"/>
    <p:sldId id="355" r:id="rId61"/>
    <p:sldId id="317" r:id="rId62"/>
    <p:sldId id="316" r:id="rId63"/>
    <p:sldId id="324" r:id="rId64"/>
    <p:sldId id="334" r:id="rId65"/>
    <p:sldId id="333" r:id="rId66"/>
    <p:sldId id="325" r:id="rId67"/>
    <p:sldId id="356" r:id="rId68"/>
    <p:sldId id="357" r:id="rId69"/>
    <p:sldId id="362" r:id="rId70"/>
    <p:sldId id="359" r:id="rId71"/>
    <p:sldId id="417" r:id="rId72"/>
    <p:sldId id="420" r:id="rId73"/>
    <p:sldId id="360" r:id="rId74"/>
    <p:sldId id="382" r:id="rId75"/>
    <p:sldId id="383" r:id="rId76"/>
    <p:sldId id="363" r:id="rId77"/>
    <p:sldId id="384" r:id="rId78"/>
    <p:sldId id="385" r:id="rId79"/>
    <p:sldId id="364" r:id="rId80"/>
    <p:sldId id="361" r:id="rId81"/>
    <p:sldId id="386" r:id="rId82"/>
    <p:sldId id="358" r:id="rId83"/>
    <p:sldId id="421" r:id="rId84"/>
    <p:sldId id="365" r:id="rId85"/>
    <p:sldId id="393" r:id="rId86"/>
    <p:sldId id="392" r:id="rId87"/>
    <p:sldId id="394" r:id="rId88"/>
    <p:sldId id="366" r:id="rId89"/>
    <p:sldId id="418" r:id="rId90"/>
    <p:sldId id="367" r:id="rId91"/>
    <p:sldId id="412" r:id="rId92"/>
    <p:sldId id="368" r:id="rId93"/>
    <p:sldId id="369" r:id="rId94"/>
    <p:sldId id="370" r:id="rId95"/>
    <p:sldId id="404" r:id="rId96"/>
    <p:sldId id="395" r:id="rId97"/>
    <p:sldId id="409" r:id="rId98"/>
    <p:sldId id="405" r:id="rId99"/>
    <p:sldId id="416" r:id="rId100"/>
    <p:sldId id="413" r:id="rId101"/>
    <p:sldId id="415" r:id="rId102"/>
    <p:sldId id="406" r:id="rId103"/>
    <p:sldId id="407" r:id="rId104"/>
    <p:sldId id="408" r:id="rId105"/>
    <p:sldId id="410" r:id="rId106"/>
    <p:sldId id="414" r:id="rId107"/>
    <p:sldId id="396" r:id="rId10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DE9CEBB3-170C-D24A-88A2-6ED3521E0F07}">
          <p14:sldIdLst>
            <p14:sldId id="256"/>
            <p14:sldId id="257"/>
            <p14:sldId id="318"/>
          </p14:sldIdLst>
        </p14:section>
        <p14:section name="Problems" id="{7A0E8C69-38CF-C041-8DAE-4C158AE27576}">
          <p14:sldIdLst>
            <p14:sldId id="297"/>
            <p14:sldId id="340"/>
            <p14:sldId id="387"/>
            <p14:sldId id="389"/>
            <p14:sldId id="388"/>
            <p14:sldId id="341"/>
            <p14:sldId id="342"/>
            <p14:sldId id="345"/>
            <p14:sldId id="344"/>
            <p14:sldId id="343"/>
            <p14:sldId id="346"/>
            <p14:sldId id="390"/>
            <p14:sldId id="347"/>
            <p14:sldId id="348"/>
            <p14:sldId id="349"/>
            <p14:sldId id="350"/>
            <p14:sldId id="351"/>
            <p14:sldId id="309"/>
            <p14:sldId id="391"/>
            <p14:sldId id="352"/>
          </p14:sldIdLst>
        </p14:section>
        <p14:section name="Methods" id="{A8958E48-8F8A-B046-AA7A-0A5B20950FCF}">
          <p14:sldIdLst>
            <p14:sldId id="353"/>
            <p14:sldId id="371"/>
            <p14:sldId id="372"/>
            <p14:sldId id="373"/>
            <p14:sldId id="374"/>
            <p14:sldId id="375"/>
          </p14:sldIdLst>
        </p14:section>
        <p14:section name="Measures" id="{498644E6-2674-3D40-9774-8A6FCE36B410}">
          <p14:sldIdLst>
            <p14:sldId id="327"/>
            <p14:sldId id="335"/>
            <p14:sldId id="328"/>
            <p14:sldId id="329"/>
            <p14:sldId id="330"/>
            <p14:sldId id="331"/>
            <p14:sldId id="332"/>
          </p14:sldIdLst>
        </p14:section>
        <p14:section name="Propensity Score Matching" id="{DC4B7126-DE3B-FF4B-94AF-71772879DDAE}">
          <p14:sldIdLst>
            <p14:sldId id="264"/>
            <p14:sldId id="265"/>
            <p14:sldId id="266"/>
            <p14:sldId id="267"/>
            <p14:sldId id="268"/>
            <p14:sldId id="274"/>
            <p14:sldId id="354"/>
          </p14:sldIdLst>
        </p14:section>
        <p14:section name="Specification Curve Analysis" id="{8DE0C98C-94A0-F74A-B01A-74A8B9D0D38F}">
          <p14:sldIdLst>
            <p14:sldId id="310"/>
            <p14:sldId id="377"/>
            <p14:sldId id="378"/>
            <p14:sldId id="379"/>
            <p14:sldId id="380"/>
            <p14:sldId id="381"/>
            <p14:sldId id="376"/>
            <p14:sldId id="311"/>
            <p14:sldId id="419"/>
            <p14:sldId id="320"/>
            <p14:sldId id="411"/>
            <p14:sldId id="337"/>
            <p14:sldId id="312"/>
            <p14:sldId id="313"/>
            <p14:sldId id="338"/>
            <p14:sldId id="314"/>
            <p14:sldId id="355"/>
          </p14:sldIdLst>
        </p14:section>
        <p14:section name="Models" id="{1B999556-2742-7441-94A1-4EE9789A6EBA}">
          <p14:sldIdLst>
            <p14:sldId id="317"/>
            <p14:sldId id="316"/>
            <p14:sldId id="324"/>
            <p14:sldId id="334"/>
            <p14:sldId id="333"/>
            <p14:sldId id="325"/>
          </p14:sldIdLst>
        </p14:section>
        <p14:section name="Results" id="{E7304E94-C5DD-9049-ADB2-9B5A3FA6B42A}">
          <p14:sldIdLst>
            <p14:sldId id="356"/>
          </p14:sldIdLst>
        </p14:section>
        <p14:section name="PSM Results" id="{C8CA8E10-F09E-284C-AD1E-406DEFFD4896}">
          <p14:sldIdLst>
            <p14:sldId id="357"/>
            <p14:sldId id="362"/>
            <p14:sldId id="359"/>
            <p14:sldId id="417"/>
            <p14:sldId id="420"/>
            <p14:sldId id="360"/>
            <p14:sldId id="382"/>
            <p14:sldId id="383"/>
            <p14:sldId id="363"/>
            <p14:sldId id="384"/>
            <p14:sldId id="385"/>
            <p14:sldId id="364"/>
            <p14:sldId id="361"/>
            <p14:sldId id="386"/>
          </p14:sldIdLst>
        </p14:section>
        <p14:section name="SCA Results" id="{AE4D383A-7DEC-824C-9099-88F9AB6CF871}">
          <p14:sldIdLst>
            <p14:sldId id="358"/>
            <p14:sldId id="421"/>
            <p14:sldId id="365"/>
            <p14:sldId id="393"/>
            <p14:sldId id="392"/>
            <p14:sldId id="394"/>
            <p14:sldId id="366"/>
            <p14:sldId id="418"/>
            <p14:sldId id="367"/>
            <p14:sldId id="412"/>
            <p14:sldId id="368"/>
            <p14:sldId id="369"/>
            <p14:sldId id="370"/>
            <p14:sldId id="404"/>
          </p14:sldIdLst>
        </p14:section>
        <p14:section name="Discussion" id="{BEC66C56-94A7-C64F-864B-EF372EBB5DEA}">
          <p14:sldIdLst>
            <p14:sldId id="395"/>
            <p14:sldId id="409"/>
            <p14:sldId id="405"/>
            <p14:sldId id="416"/>
            <p14:sldId id="413"/>
            <p14:sldId id="415"/>
            <p14:sldId id="406"/>
            <p14:sldId id="407"/>
            <p14:sldId id="408"/>
            <p14:sldId id="410"/>
            <p14:sldId id="414"/>
          </p14:sldIdLst>
        </p14:section>
        <p14:section name="Acknowledgements" id="{1A0130A5-F03D-CD4B-8C2B-EABB4CAEF676}">
          <p14:sldIdLst>
            <p14:sldId id="39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F2EF9"/>
    <a:srgbClr val="1C9845"/>
    <a:srgbClr val="7030A0"/>
    <a:srgbClr val="FFFFFF"/>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1368"/>
    <p:restoredTop sz="88231"/>
  </p:normalViewPr>
  <p:slideViewPr>
    <p:cSldViewPr snapToGrid="0" snapToObjects="1">
      <p:cViewPr varScale="1">
        <p:scale>
          <a:sx n="107" d="100"/>
          <a:sy n="107" d="100"/>
        </p:scale>
        <p:origin x="176" y="184"/>
      </p:cViewPr>
      <p:guideLst/>
    </p:cSldViewPr>
  </p:slideViewPr>
  <p:notesTextViewPr>
    <p:cViewPr>
      <p:scale>
        <a:sx n="70" d="100"/>
        <a:sy n="7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theme" Target="theme/theme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tableStyles" Target="tableStyle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notesMaster" Target="notesMasters/notesMaster1.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F47F0DA-7311-034E-BB82-C000299F8B74}" type="datetimeFigureOut">
              <a:rPr lang="en-US" smtClean="0"/>
              <a:t>11/19/20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6654B3-DDED-4443-891B-B4C5112761DC}" type="slidenum">
              <a:rPr lang="en-US" smtClean="0"/>
              <a:t>‹#›</a:t>
            </a:fld>
            <a:endParaRPr lang="en-US"/>
          </a:p>
        </p:txBody>
      </p:sp>
    </p:spTree>
    <p:extLst>
      <p:ext uri="{BB962C8B-B14F-4D97-AF65-F5344CB8AC3E}">
        <p14:creationId xmlns:p14="http://schemas.microsoft.com/office/powerpoint/2010/main" val="1532787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Much of the work linking personality to experiences does so cross </a:t>
            </a:r>
            <a:r>
              <a:rPr lang="en-US" dirty="0" err="1"/>
              <a:t>sectionally</a:t>
            </a:r>
            <a:r>
              <a:rPr lang="en-US" dirty="0"/>
              <a:t>, looking at how concurrent measures of personality predict life events experienced up that point (e.g. are you married)</a:t>
            </a:r>
          </a:p>
          <a:p>
            <a:endParaRPr lang="en-US" dirty="0"/>
          </a:p>
        </p:txBody>
      </p:sp>
      <p:sp>
        <p:nvSpPr>
          <p:cNvPr id="4" name="Slide Number Placeholder 3"/>
          <p:cNvSpPr>
            <a:spLocks noGrp="1"/>
          </p:cNvSpPr>
          <p:nvPr>
            <p:ph type="sldNum" sz="quarter" idx="10"/>
          </p:nvPr>
        </p:nvSpPr>
        <p:spPr/>
        <p:txBody>
          <a:bodyPr/>
          <a:lstStyle/>
          <a:p>
            <a:fld id="{3191E6BE-5FAF-554D-A223-FB7AD6BFA11B}" type="slidenum">
              <a:rPr lang="en-US" smtClean="0"/>
              <a:t>4</a:t>
            </a:fld>
            <a:endParaRPr lang="en-US"/>
          </a:p>
        </p:txBody>
      </p:sp>
    </p:spTree>
    <p:extLst>
      <p:ext uri="{BB962C8B-B14F-4D97-AF65-F5344CB8AC3E}">
        <p14:creationId xmlns:p14="http://schemas.microsoft.com/office/powerpoint/2010/main" val="2169231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Much of the work linking personality to experiences does so cross </a:t>
            </a:r>
            <a:r>
              <a:rPr lang="en-US" dirty="0" err="1"/>
              <a:t>sectionally</a:t>
            </a:r>
            <a:r>
              <a:rPr lang="en-US" dirty="0"/>
              <a:t>, looking at how concurrent measures of personality predict life events experienced up that point (e.g. are you married)</a:t>
            </a:r>
          </a:p>
          <a:p>
            <a:endParaRPr lang="en-US" dirty="0"/>
          </a:p>
        </p:txBody>
      </p:sp>
      <p:sp>
        <p:nvSpPr>
          <p:cNvPr id="4" name="Slide Number Placeholder 3"/>
          <p:cNvSpPr>
            <a:spLocks noGrp="1"/>
          </p:cNvSpPr>
          <p:nvPr>
            <p:ph type="sldNum" sz="quarter" idx="10"/>
          </p:nvPr>
        </p:nvSpPr>
        <p:spPr/>
        <p:txBody>
          <a:bodyPr/>
          <a:lstStyle/>
          <a:p>
            <a:fld id="{3191E6BE-5FAF-554D-A223-FB7AD6BFA11B}" type="slidenum">
              <a:rPr lang="en-US" smtClean="0"/>
              <a:t>13</a:t>
            </a:fld>
            <a:endParaRPr lang="en-US"/>
          </a:p>
        </p:txBody>
      </p:sp>
    </p:spTree>
    <p:extLst>
      <p:ext uri="{BB962C8B-B14F-4D97-AF65-F5344CB8AC3E}">
        <p14:creationId xmlns:p14="http://schemas.microsoft.com/office/powerpoint/2010/main" val="42301785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Much of the work linking personality to experiences does so cross </a:t>
            </a:r>
            <a:r>
              <a:rPr lang="en-US" dirty="0" err="1"/>
              <a:t>sectionally</a:t>
            </a:r>
            <a:r>
              <a:rPr lang="en-US" dirty="0"/>
              <a:t>, looking at how concurrent measures of personality predict life events experienced up that point (e.g. are you married)</a:t>
            </a:r>
          </a:p>
          <a:p>
            <a:endParaRPr lang="en-US" dirty="0"/>
          </a:p>
        </p:txBody>
      </p:sp>
      <p:sp>
        <p:nvSpPr>
          <p:cNvPr id="4" name="Slide Number Placeholder 3"/>
          <p:cNvSpPr>
            <a:spLocks noGrp="1"/>
          </p:cNvSpPr>
          <p:nvPr>
            <p:ph type="sldNum" sz="quarter" idx="10"/>
          </p:nvPr>
        </p:nvSpPr>
        <p:spPr/>
        <p:txBody>
          <a:bodyPr/>
          <a:lstStyle/>
          <a:p>
            <a:fld id="{3191E6BE-5FAF-554D-A223-FB7AD6BFA11B}" type="slidenum">
              <a:rPr lang="en-US" smtClean="0"/>
              <a:t>14</a:t>
            </a:fld>
            <a:endParaRPr lang="en-US"/>
          </a:p>
        </p:txBody>
      </p:sp>
    </p:spTree>
    <p:extLst>
      <p:ext uri="{BB962C8B-B14F-4D97-AF65-F5344CB8AC3E}">
        <p14:creationId xmlns:p14="http://schemas.microsoft.com/office/powerpoint/2010/main" val="5265196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Much of the work linking personality to experiences does so cross </a:t>
            </a:r>
            <a:r>
              <a:rPr lang="en-US" dirty="0" err="1"/>
              <a:t>sectionally</a:t>
            </a:r>
            <a:r>
              <a:rPr lang="en-US" dirty="0"/>
              <a:t>, looking at how concurrent measures of personality predict life events experienced up that point (e.g. are you married)</a:t>
            </a:r>
          </a:p>
          <a:p>
            <a:endParaRPr lang="en-US" dirty="0"/>
          </a:p>
        </p:txBody>
      </p:sp>
      <p:sp>
        <p:nvSpPr>
          <p:cNvPr id="4" name="Slide Number Placeholder 3"/>
          <p:cNvSpPr>
            <a:spLocks noGrp="1"/>
          </p:cNvSpPr>
          <p:nvPr>
            <p:ph type="sldNum" sz="quarter" idx="10"/>
          </p:nvPr>
        </p:nvSpPr>
        <p:spPr/>
        <p:txBody>
          <a:bodyPr/>
          <a:lstStyle/>
          <a:p>
            <a:fld id="{3191E6BE-5FAF-554D-A223-FB7AD6BFA11B}" type="slidenum">
              <a:rPr lang="en-US" smtClean="0"/>
              <a:t>15</a:t>
            </a:fld>
            <a:endParaRPr lang="en-US"/>
          </a:p>
        </p:txBody>
      </p:sp>
    </p:spTree>
    <p:extLst>
      <p:ext uri="{BB962C8B-B14F-4D97-AF65-F5344CB8AC3E}">
        <p14:creationId xmlns:p14="http://schemas.microsoft.com/office/powerpoint/2010/main" val="26637398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Much of the work linking personality to experiences does so cross </a:t>
            </a:r>
            <a:r>
              <a:rPr lang="en-US" dirty="0" err="1"/>
              <a:t>sectionally</a:t>
            </a:r>
            <a:r>
              <a:rPr lang="en-US" dirty="0"/>
              <a:t>, looking at how concurrent measures of personality predict life events experienced up that point (e.g. are you married)</a:t>
            </a:r>
          </a:p>
          <a:p>
            <a:endParaRPr lang="en-US" dirty="0"/>
          </a:p>
        </p:txBody>
      </p:sp>
      <p:sp>
        <p:nvSpPr>
          <p:cNvPr id="4" name="Slide Number Placeholder 3"/>
          <p:cNvSpPr>
            <a:spLocks noGrp="1"/>
          </p:cNvSpPr>
          <p:nvPr>
            <p:ph type="sldNum" sz="quarter" idx="10"/>
          </p:nvPr>
        </p:nvSpPr>
        <p:spPr/>
        <p:txBody>
          <a:bodyPr/>
          <a:lstStyle/>
          <a:p>
            <a:fld id="{3191E6BE-5FAF-554D-A223-FB7AD6BFA11B}" type="slidenum">
              <a:rPr lang="en-US" smtClean="0"/>
              <a:t>16</a:t>
            </a:fld>
            <a:endParaRPr lang="en-US"/>
          </a:p>
        </p:txBody>
      </p:sp>
    </p:spTree>
    <p:extLst>
      <p:ext uri="{BB962C8B-B14F-4D97-AF65-F5344CB8AC3E}">
        <p14:creationId xmlns:p14="http://schemas.microsoft.com/office/powerpoint/2010/main" val="16782051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6654B3-DDED-4443-891B-B4C5112761DC}" type="slidenum">
              <a:rPr lang="en-US" smtClean="0"/>
              <a:t>19</a:t>
            </a:fld>
            <a:endParaRPr lang="en-US"/>
          </a:p>
        </p:txBody>
      </p:sp>
    </p:spTree>
    <p:extLst>
      <p:ext uri="{BB962C8B-B14F-4D97-AF65-F5344CB8AC3E}">
        <p14:creationId xmlns:p14="http://schemas.microsoft.com/office/powerpoint/2010/main" val="3197434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6654B3-DDED-4443-891B-B4C5112761DC}" type="slidenum">
              <a:rPr lang="en-US" smtClean="0"/>
              <a:t>20</a:t>
            </a:fld>
            <a:endParaRPr lang="en-US"/>
          </a:p>
        </p:txBody>
      </p:sp>
    </p:spTree>
    <p:extLst>
      <p:ext uri="{BB962C8B-B14F-4D97-AF65-F5344CB8AC3E}">
        <p14:creationId xmlns:p14="http://schemas.microsoft.com/office/powerpoint/2010/main" val="24547851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6654B3-DDED-4443-891B-B4C5112761DC}" type="slidenum">
              <a:rPr lang="en-US" smtClean="0"/>
              <a:t>21</a:t>
            </a:fld>
            <a:endParaRPr lang="en-US"/>
          </a:p>
        </p:txBody>
      </p:sp>
    </p:spTree>
    <p:extLst>
      <p:ext uri="{BB962C8B-B14F-4D97-AF65-F5344CB8AC3E}">
        <p14:creationId xmlns:p14="http://schemas.microsoft.com/office/powerpoint/2010/main" val="36608802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6654B3-DDED-4443-891B-B4C5112761DC}" type="slidenum">
              <a:rPr lang="en-US" smtClean="0"/>
              <a:t>22</a:t>
            </a:fld>
            <a:endParaRPr lang="en-US"/>
          </a:p>
        </p:txBody>
      </p:sp>
    </p:spTree>
    <p:extLst>
      <p:ext uri="{BB962C8B-B14F-4D97-AF65-F5344CB8AC3E}">
        <p14:creationId xmlns:p14="http://schemas.microsoft.com/office/powerpoint/2010/main" val="12639557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 GOING TO SPEND TIME GOING OVER MEASURES IN DETAIL HERE BUT HAPPY TO ANSWER QUESTIONS ABOUT IT</a:t>
            </a:r>
          </a:p>
        </p:txBody>
      </p:sp>
      <p:sp>
        <p:nvSpPr>
          <p:cNvPr id="4" name="Slide Number Placeholder 3"/>
          <p:cNvSpPr>
            <a:spLocks noGrp="1"/>
          </p:cNvSpPr>
          <p:nvPr>
            <p:ph type="sldNum" sz="quarter" idx="5"/>
          </p:nvPr>
        </p:nvSpPr>
        <p:spPr/>
        <p:txBody>
          <a:bodyPr/>
          <a:lstStyle/>
          <a:p>
            <a:fld id="{EE6654B3-DDED-4443-891B-B4C5112761DC}" type="slidenum">
              <a:rPr lang="en-US" smtClean="0"/>
              <a:t>24</a:t>
            </a:fld>
            <a:endParaRPr lang="en-US"/>
          </a:p>
        </p:txBody>
      </p:sp>
    </p:spTree>
    <p:extLst>
      <p:ext uri="{BB962C8B-B14F-4D97-AF65-F5344CB8AC3E}">
        <p14:creationId xmlns:p14="http://schemas.microsoft.com/office/powerpoint/2010/main" val="3268310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6654B3-DDED-4443-891B-B4C5112761DC}" type="slidenum">
              <a:rPr lang="en-US" smtClean="0"/>
              <a:t>25</a:t>
            </a:fld>
            <a:endParaRPr lang="en-US"/>
          </a:p>
        </p:txBody>
      </p:sp>
    </p:spTree>
    <p:extLst>
      <p:ext uri="{BB962C8B-B14F-4D97-AF65-F5344CB8AC3E}">
        <p14:creationId xmlns:p14="http://schemas.microsoft.com/office/powerpoint/2010/main" val="18374447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Much of the work linking personality to experiences does so cross </a:t>
            </a:r>
            <a:r>
              <a:rPr lang="en-US" dirty="0" err="1"/>
              <a:t>sectionally</a:t>
            </a:r>
            <a:r>
              <a:rPr lang="en-US" dirty="0"/>
              <a:t>, looking at how concurrent measures of personality predict life events experienced up that point (e.g. are you married)</a:t>
            </a:r>
          </a:p>
          <a:p>
            <a:endParaRPr lang="en-US" dirty="0"/>
          </a:p>
        </p:txBody>
      </p:sp>
      <p:sp>
        <p:nvSpPr>
          <p:cNvPr id="4" name="Slide Number Placeholder 3"/>
          <p:cNvSpPr>
            <a:spLocks noGrp="1"/>
          </p:cNvSpPr>
          <p:nvPr>
            <p:ph type="sldNum" sz="quarter" idx="10"/>
          </p:nvPr>
        </p:nvSpPr>
        <p:spPr/>
        <p:txBody>
          <a:bodyPr/>
          <a:lstStyle/>
          <a:p>
            <a:fld id="{3191E6BE-5FAF-554D-A223-FB7AD6BFA11B}" type="slidenum">
              <a:rPr lang="en-US" smtClean="0"/>
              <a:t>5</a:t>
            </a:fld>
            <a:endParaRPr lang="en-US"/>
          </a:p>
        </p:txBody>
      </p:sp>
    </p:spTree>
    <p:extLst>
      <p:ext uri="{BB962C8B-B14F-4D97-AF65-F5344CB8AC3E}">
        <p14:creationId xmlns:p14="http://schemas.microsoft.com/office/powerpoint/2010/main" val="28817069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6654B3-DDED-4443-891B-B4C5112761DC}" type="slidenum">
              <a:rPr lang="en-US" smtClean="0"/>
              <a:t>26</a:t>
            </a:fld>
            <a:endParaRPr lang="en-US"/>
          </a:p>
        </p:txBody>
      </p:sp>
    </p:spTree>
    <p:extLst>
      <p:ext uri="{BB962C8B-B14F-4D97-AF65-F5344CB8AC3E}">
        <p14:creationId xmlns:p14="http://schemas.microsoft.com/office/powerpoint/2010/main" val="322278494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6654B3-DDED-4443-891B-B4C5112761DC}" type="slidenum">
              <a:rPr lang="en-US" smtClean="0"/>
              <a:t>27</a:t>
            </a:fld>
            <a:endParaRPr lang="en-US"/>
          </a:p>
        </p:txBody>
      </p:sp>
    </p:spTree>
    <p:extLst>
      <p:ext uri="{BB962C8B-B14F-4D97-AF65-F5344CB8AC3E}">
        <p14:creationId xmlns:p14="http://schemas.microsoft.com/office/powerpoint/2010/main" val="125184818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6654B3-DDED-4443-891B-B4C5112761DC}" type="slidenum">
              <a:rPr lang="en-US" smtClean="0"/>
              <a:t>28</a:t>
            </a:fld>
            <a:endParaRPr lang="en-US"/>
          </a:p>
        </p:txBody>
      </p:sp>
    </p:spTree>
    <p:extLst>
      <p:ext uri="{BB962C8B-B14F-4D97-AF65-F5344CB8AC3E}">
        <p14:creationId xmlns:p14="http://schemas.microsoft.com/office/powerpoint/2010/main" val="120432644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6654B3-DDED-4443-891B-B4C5112761DC}" type="slidenum">
              <a:rPr lang="en-US" smtClean="0"/>
              <a:t>29</a:t>
            </a:fld>
            <a:endParaRPr lang="en-US"/>
          </a:p>
        </p:txBody>
      </p:sp>
    </p:spTree>
    <p:extLst>
      <p:ext uri="{BB962C8B-B14F-4D97-AF65-F5344CB8AC3E}">
        <p14:creationId xmlns:p14="http://schemas.microsoft.com/office/powerpoint/2010/main" val="364030759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I didn’t, so I’m stuck looking for an alternative solution. </a:t>
            </a:r>
          </a:p>
          <a:p>
            <a:r>
              <a:rPr lang="en-US" dirty="0"/>
              <a:t>Technique called propensity score matching. Essentially take a bunch of predictors and use them to predict an outcome. Then use these predictions (so-called propensity scores for each person) and start matching people with the same propensities who did and didn’t experience events.</a:t>
            </a:r>
          </a:p>
        </p:txBody>
      </p:sp>
      <p:sp>
        <p:nvSpPr>
          <p:cNvPr id="4" name="Slide Number Placeholder 3"/>
          <p:cNvSpPr>
            <a:spLocks noGrp="1"/>
          </p:cNvSpPr>
          <p:nvPr>
            <p:ph type="sldNum" sz="quarter" idx="10"/>
          </p:nvPr>
        </p:nvSpPr>
        <p:spPr/>
        <p:txBody>
          <a:bodyPr/>
          <a:lstStyle/>
          <a:p>
            <a:fld id="{3191E6BE-5FAF-554D-A223-FB7AD6BFA11B}" type="slidenum">
              <a:rPr lang="en-US" smtClean="0"/>
              <a:t>37</a:t>
            </a:fld>
            <a:endParaRPr lang="en-US"/>
          </a:p>
        </p:txBody>
      </p:sp>
    </p:spTree>
    <p:extLst>
      <p:ext uri="{BB962C8B-B14F-4D97-AF65-F5344CB8AC3E}">
        <p14:creationId xmlns:p14="http://schemas.microsoft.com/office/powerpoint/2010/main" val="427110295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not everyone may have a match. Propensity scores don’t tend to be equal across groups. People who can’t be matched are left out.</a:t>
            </a:r>
          </a:p>
        </p:txBody>
      </p:sp>
      <p:sp>
        <p:nvSpPr>
          <p:cNvPr id="4" name="Slide Number Placeholder 3"/>
          <p:cNvSpPr>
            <a:spLocks noGrp="1"/>
          </p:cNvSpPr>
          <p:nvPr>
            <p:ph type="sldNum" sz="quarter" idx="10"/>
          </p:nvPr>
        </p:nvSpPr>
        <p:spPr/>
        <p:txBody>
          <a:bodyPr/>
          <a:lstStyle/>
          <a:p>
            <a:fld id="{3191E6BE-5FAF-554D-A223-FB7AD6BFA11B}" type="slidenum">
              <a:rPr lang="en-US" smtClean="0"/>
              <a:t>42</a:t>
            </a:fld>
            <a:endParaRPr lang="en-US"/>
          </a:p>
        </p:txBody>
      </p:sp>
    </p:spTree>
    <p:extLst>
      <p:ext uri="{BB962C8B-B14F-4D97-AF65-F5344CB8AC3E}">
        <p14:creationId xmlns:p14="http://schemas.microsoft.com/office/powerpoint/2010/main" val="181568348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From the figure, it seems immediately clear that the association between the two is not robust. Despite this, by examining the specification curve in the top part of the figure and the patterns of covariates and operationalizations in the lower part of the figure, which have consequences for the presence, direction, and magnitude of the association becomes clear. For example, looking at the left side of the figure, the only specifications with significant effects, all of which were negative, were for siblingships of three in which the age gaps were between 1.5 and 5 years and that used within-family analysis. Examining the right side, in contrast, it becomes clear that the only positive effects were for siblingships of four that used within-family analysis. Indeed, there is clear cusp at the point in the specification curve when within-family analysis was used with siblingships of four. Thus, specification curve is a useful tool for both determining robustness as well as covariates  that are consequential to robustness. </a:t>
            </a:r>
          </a:p>
          <a:p>
            <a:endParaRPr lang="en-US" dirty="0"/>
          </a:p>
        </p:txBody>
      </p:sp>
      <p:sp>
        <p:nvSpPr>
          <p:cNvPr id="4" name="Slide Number Placeholder 3"/>
          <p:cNvSpPr>
            <a:spLocks noGrp="1"/>
          </p:cNvSpPr>
          <p:nvPr>
            <p:ph type="sldNum" sz="quarter" idx="5"/>
          </p:nvPr>
        </p:nvSpPr>
        <p:spPr/>
        <p:txBody>
          <a:bodyPr/>
          <a:lstStyle/>
          <a:p>
            <a:fld id="{EE6654B3-DDED-4443-891B-B4C5112761DC}" type="slidenum">
              <a:rPr lang="en-US" smtClean="0"/>
              <a:t>53</a:t>
            </a:fld>
            <a:endParaRPr lang="en-US"/>
          </a:p>
        </p:txBody>
      </p:sp>
    </p:spTree>
    <p:extLst>
      <p:ext uri="{BB962C8B-B14F-4D97-AF65-F5344CB8AC3E}">
        <p14:creationId xmlns:p14="http://schemas.microsoft.com/office/powerpoint/2010/main" val="332311445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From the figure, it seems immediately clear that the association between the two is not robust. Despite this, by examining the specification curve in the top part of the figure and the patterns of covariates and operationalizations in the lower part of the figure, which have consequences for the presence, direction, and magnitude of the association becomes clear. For example, looking at the left side of the figure, the only specifications with significant effects, all of which were negative, were for siblingships of three in which the age gaps were between 1.5 and 5 years and that used within-family analysis. Examining the right side, in contrast, it becomes clear that the only positive effects were for siblingships of four that used within-family analysis. Indeed, there is clear cusp at the point in the specification curve when within-family analysis was used with siblingships of four. Thus, specification curve is a useful tool for both determining robustness as well as covariates  that are consequential to robustness. </a:t>
            </a:r>
          </a:p>
          <a:p>
            <a:endParaRPr lang="en-US" dirty="0"/>
          </a:p>
        </p:txBody>
      </p:sp>
      <p:sp>
        <p:nvSpPr>
          <p:cNvPr id="4" name="Slide Number Placeholder 3"/>
          <p:cNvSpPr>
            <a:spLocks noGrp="1"/>
          </p:cNvSpPr>
          <p:nvPr>
            <p:ph type="sldNum" sz="quarter" idx="5"/>
          </p:nvPr>
        </p:nvSpPr>
        <p:spPr/>
        <p:txBody>
          <a:bodyPr/>
          <a:lstStyle/>
          <a:p>
            <a:fld id="{EE6654B3-DDED-4443-891B-B4C5112761DC}" type="slidenum">
              <a:rPr lang="en-US" smtClean="0"/>
              <a:t>54</a:t>
            </a:fld>
            <a:endParaRPr lang="en-US"/>
          </a:p>
        </p:txBody>
      </p:sp>
    </p:spTree>
    <p:extLst>
      <p:ext uri="{BB962C8B-B14F-4D97-AF65-F5344CB8AC3E}">
        <p14:creationId xmlns:p14="http://schemas.microsoft.com/office/powerpoint/2010/main" val="126790626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6654B3-DDED-4443-891B-B4C5112761DC}" type="slidenum">
              <a:rPr lang="en-US" smtClean="0"/>
              <a:t>61</a:t>
            </a:fld>
            <a:endParaRPr lang="en-US"/>
          </a:p>
        </p:txBody>
      </p:sp>
    </p:spTree>
    <p:extLst>
      <p:ext uri="{BB962C8B-B14F-4D97-AF65-F5344CB8AC3E}">
        <p14:creationId xmlns:p14="http://schemas.microsoft.com/office/powerpoint/2010/main" val="163133777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6654B3-DDED-4443-891B-B4C5112761DC}" type="slidenum">
              <a:rPr lang="en-US" smtClean="0"/>
              <a:t>64</a:t>
            </a:fld>
            <a:endParaRPr lang="en-US"/>
          </a:p>
        </p:txBody>
      </p:sp>
    </p:spTree>
    <p:extLst>
      <p:ext uri="{BB962C8B-B14F-4D97-AF65-F5344CB8AC3E}">
        <p14:creationId xmlns:p14="http://schemas.microsoft.com/office/powerpoint/2010/main" val="31578530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Much of the work linking personality to experiences does so cross </a:t>
            </a:r>
            <a:r>
              <a:rPr lang="en-US" dirty="0" err="1"/>
              <a:t>sectionally</a:t>
            </a:r>
            <a:r>
              <a:rPr lang="en-US" dirty="0"/>
              <a:t>, looking at how concurrent measures of personality predict life events experienced up that point (e.g. are you married)</a:t>
            </a:r>
          </a:p>
          <a:p>
            <a:endParaRPr lang="en-US" dirty="0"/>
          </a:p>
        </p:txBody>
      </p:sp>
      <p:sp>
        <p:nvSpPr>
          <p:cNvPr id="4" name="Slide Number Placeholder 3"/>
          <p:cNvSpPr>
            <a:spLocks noGrp="1"/>
          </p:cNvSpPr>
          <p:nvPr>
            <p:ph type="sldNum" sz="quarter" idx="10"/>
          </p:nvPr>
        </p:nvSpPr>
        <p:spPr/>
        <p:txBody>
          <a:bodyPr/>
          <a:lstStyle/>
          <a:p>
            <a:fld id="{3191E6BE-5FAF-554D-A223-FB7AD6BFA11B}" type="slidenum">
              <a:rPr lang="en-US" smtClean="0"/>
              <a:t>6</a:t>
            </a:fld>
            <a:endParaRPr lang="en-US"/>
          </a:p>
        </p:txBody>
      </p:sp>
    </p:spTree>
    <p:extLst>
      <p:ext uri="{BB962C8B-B14F-4D97-AF65-F5344CB8AC3E}">
        <p14:creationId xmlns:p14="http://schemas.microsoft.com/office/powerpoint/2010/main" val="343166214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6654B3-DDED-4443-891B-B4C5112761DC}" type="slidenum">
              <a:rPr lang="en-US" smtClean="0"/>
              <a:t>73</a:t>
            </a:fld>
            <a:endParaRPr lang="en-US"/>
          </a:p>
        </p:txBody>
      </p:sp>
    </p:spTree>
    <p:extLst>
      <p:ext uri="{BB962C8B-B14F-4D97-AF65-F5344CB8AC3E}">
        <p14:creationId xmlns:p14="http://schemas.microsoft.com/office/powerpoint/2010/main" val="423802081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6654B3-DDED-4443-891B-B4C5112761DC}" type="slidenum">
              <a:rPr lang="en-US" smtClean="0"/>
              <a:t>74</a:t>
            </a:fld>
            <a:endParaRPr lang="en-US"/>
          </a:p>
        </p:txBody>
      </p:sp>
    </p:spTree>
    <p:extLst>
      <p:ext uri="{BB962C8B-B14F-4D97-AF65-F5344CB8AC3E}">
        <p14:creationId xmlns:p14="http://schemas.microsoft.com/office/powerpoint/2010/main" val="423075303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6654B3-DDED-4443-891B-B4C5112761DC}" type="slidenum">
              <a:rPr lang="en-US" smtClean="0"/>
              <a:t>75</a:t>
            </a:fld>
            <a:endParaRPr lang="en-US"/>
          </a:p>
        </p:txBody>
      </p:sp>
    </p:spTree>
    <p:extLst>
      <p:ext uri="{BB962C8B-B14F-4D97-AF65-F5344CB8AC3E}">
        <p14:creationId xmlns:p14="http://schemas.microsoft.com/office/powerpoint/2010/main" val="404759448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6654B3-DDED-4443-891B-B4C5112761DC}" type="slidenum">
              <a:rPr lang="en-US" smtClean="0"/>
              <a:t>79</a:t>
            </a:fld>
            <a:endParaRPr lang="en-US"/>
          </a:p>
        </p:txBody>
      </p:sp>
    </p:spTree>
    <p:extLst>
      <p:ext uri="{BB962C8B-B14F-4D97-AF65-F5344CB8AC3E}">
        <p14:creationId xmlns:p14="http://schemas.microsoft.com/office/powerpoint/2010/main" val="189075970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6654B3-DDED-4443-891B-B4C5112761DC}" type="slidenum">
              <a:rPr lang="en-US" smtClean="0"/>
              <a:t>80</a:t>
            </a:fld>
            <a:endParaRPr lang="en-US"/>
          </a:p>
        </p:txBody>
      </p:sp>
    </p:spTree>
    <p:extLst>
      <p:ext uri="{BB962C8B-B14F-4D97-AF65-F5344CB8AC3E}">
        <p14:creationId xmlns:p14="http://schemas.microsoft.com/office/powerpoint/2010/main" val="216444081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6654B3-DDED-4443-891B-B4C5112761DC}" type="slidenum">
              <a:rPr lang="en-US" smtClean="0"/>
              <a:t>90</a:t>
            </a:fld>
            <a:endParaRPr lang="en-US"/>
          </a:p>
        </p:txBody>
      </p:sp>
    </p:spTree>
    <p:extLst>
      <p:ext uri="{BB962C8B-B14F-4D97-AF65-F5344CB8AC3E}">
        <p14:creationId xmlns:p14="http://schemas.microsoft.com/office/powerpoint/2010/main" val="247419348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6654B3-DDED-4443-891B-B4C5112761DC}" type="slidenum">
              <a:rPr lang="en-US" smtClean="0"/>
              <a:t>91</a:t>
            </a:fld>
            <a:endParaRPr lang="en-US"/>
          </a:p>
        </p:txBody>
      </p:sp>
    </p:spTree>
    <p:extLst>
      <p:ext uri="{BB962C8B-B14F-4D97-AF65-F5344CB8AC3E}">
        <p14:creationId xmlns:p14="http://schemas.microsoft.com/office/powerpoint/2010/main" val="388911415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6654B3-DDED-4443-891B-B4C5112761DC}" type="slidenum">
              <a:rPr lang="en-US" smtClean="0"/>
              <a:t>97</a:t>
            </a:fld>
            <a:endParaRPr lang="en-US"/>
          </a:p>
        </p:txBody>
      </p:sp>
    </p:spTree>
    <p:extLst>
      <p:ext uri="{BB962C8B-B14F-4D97-AF65-F5344CB8AC3E}">
        <p14:creationId xmlns:p14="http://schemas.microsoft.com/office/powerpoint/2010/main" val="310251426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6654B3-DDED-4443-891B-B4C5112761DC}" type="slidenum">
              <a:rPr lang="en-US" smtClean="0"/>
              <a:t>99</a:t>
            </a:fld>
            <a:endParaRPr lang="en-US"/>
          </a:p>
        </p:txBody>
      </p:sp>
    </p:spTree>
    <p:extLst>
      <p:ext uri="{BB962C8B-B14F-4D97-AF65-F5344CB8AC3E}">
        <p14:creationId xmlns:p14="http://schemas.microsoft.com/office/powerpoint/2010/main" val="250967758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6654B3-DDED-4443-891B-B4C5112761DC}" type="slidenum">
              <a:rPr lang="en-US" smtClean="0"/>
              <a:t>100</a:t>
            </a:fld>
            <a:endParaRPr lang="en-US"/>
          </a:p>
        </p:txBody>
      </p:sp>
    </p:spTree>
    <p:extLst>
      <p:ext uri="{BB962C8B-B14F-4D97-AF65-F5344CB8AC3E}">
        <p14:creationId xmlns:p14="http://schemas.microsoft.com/office/powerpoint/2010/main" val="16976959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Much of the work linking personality to experiences does so cross </a:t>
            </a:r>
            <a:r>
              <a:rPr lang="en-US" dirty="0" err="1"/>
              <a:t>sectionally</a:t>
            </a:r>
            <a:r>
              <a:rPr lang="en-US" dirty="0"/>
              <a:t>, looking at how concurrent measures of personality predict life events experienced up that point (e.g. are you married)</a:t>
            </a:r>
          </a:p>
          <a:p>
            <a:endParaRPr lang="en-US" dirty="0"/>
          </a:p>
        </p:txBody>
      </p:sp>
      <p:sp>
        <p:nvSpPr>
          <p:cNvPr id="4" name="Slide Number Placeholder 3"/>
          <p:cNvSpPr>
            <a:spLocks noGrp="1"/>
          </p:cNvSpPr>
          <p:nvPr>
            <p:ph type="sldNum" sz="quarter" idx="10"/>
          </p:nvPr>
        </p:nvSpPr>
        <p:spPr/>
        <p:txBody>
          <a:bodyPr/>
          <a:lstStyle/>
          <a:p>
            <a:fld id="{3191E6BE-5FAF-554D-A223-FB7AD6BFA11B}" type="slidenum">
              <a:rPr lang="en-US" smtClean="0"/>
              <a:t>7</a:t>
            </a:fld>
            <a:endParaRPr lang="en-US"/>
          </a:p>
        </p:txBody>
      </p:sp>
    </p:spTree>
    <p:extLst>
      <p:ext uri="{BB962C8B-B14F-4D97-AF65-F5344CB8AC3E}">
        <p14:creationId xmlns:p14="http://schemas.microsoft.com/office/powerpoint/2010/main" val="245409339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6654B3-DDED-4443-891B-B4C5112761DC}" type="slidenum">
              <a:rPr lang="en-US" smtClean="0"/>
              <a:t>101</a:t>
            </a:fld>
            <a:endParaRPr lang="en-US"/>
          </a:p>
        </p:txBody>
      </p:sp>
    </p:spTree>
    <p:extLst>
      <p:ext uri="{BB962C8B-B14F-4D97-AF65-F5344CB8AC3E}">
        <p14:creationId xmlns:p14="http://schemas.microsoft.com/office/powerpoint/2010/main" val="371481353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6654B3-DDED-4443-891B-B4C5112761DC}" type="slidenum">
              <a:rPr lang="en-US" smtClean="0"/>
              <a:t>102</a:t>
            </a:fld>
            <a:endParaRPr lang="en-US"/>
          </a:p>
        </p:txBody>
      </p:sp>
    </p:spTree>
    <p:extLst>
      <p:ext uri="{BB962C8B-B14F-4D97-AF65-F5344CB8AC3E}">
        <p14:creationId xmlns:p14="http://schemas.microsoft.com/office/powerpoint/2010/main" val="197394783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6654B3-DDED-4443-891B-B4C5112761DC}" type="slidenum">
              <a:rPr lang="en-US" smtClean="0"/>
              <a:t>103</a:t>
            </a:fld>
            <a:endParaRPr lang="en-US"/>
          </a:p>
        </p:txBody>
      </p:sp>
    </p:spTree>
    <p:extLst>
      <p:ext uri="{BB962C8B-B14F-4D97-AF65-F5344CB8AC3E}">
        <p14:creationId xmlns:p14="http://schemas.microsoft.com/office/powerpoint/2010/main" val="30704619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6654B3-DDED-4443-891B-B4C5112761DC}" type="slidenum">
              <a:rPr lang="en-US" smtClean="0"/>
              <a:t>104</a:t>
            </a:fld>
            <a:endParaRPr lang="en-US"/>
          </a:p>
        </p:txBody>
      </p:sp>
    </p:spTree>
    <p:extLst>
      <p:ext uri="{BB962C8B-B14F-4D97-AF65-F5344CB8AC3E}">
        <p14:creationId xmlns:p14="http://schemas.microsoft.com/office/powerpoint/2010/main" val="137559309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6654B3-DDED-4443-891B-B4C5112761DC}" type="slidenum">
              <a:rPr lang="en-US" smtClean="0"/>
              <a:t>105</a:t>
            </a:fld>
            <a:endParaRPr lang="en-US"/>
          </a:p>
        </p:txBody>
      </p:sp>
    </p:spTree>
    <p:extLst>
      <p:ext uri="{BB962C8B-B14F-4D97-AF65-F5344CB8AC3E}">
        <p14:creationId xmlns:p14="http://schemas.microsoft.com/office/powerpoint/2010/main" val="282815454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6654B3-DDED-4443-891B-B4C5112761DC}" type="slidenum">
              <a:rPr lang="en-US" smtClean="0"/>
              <a:t>107</a:t>
            </a:fld>
            <a:endParaRPr lang="en-US"/>
          </a:p>
        </p:txBody>
      </p:sp>
    </p:spTree>
    <p:extLst>
      <p:ext uri="{BB962C8B-B14F-4D97-AF65-F5344CB8AC3E}">
        <p14:creationId xmlns:p14="http://schemas.microsoft.com/office/powerpoint/2010/main" val="4955673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Much of the work linking personality to experiences does so cross </a:t>
            </a:r>
            <a:r>
              <a:rPr lang="en-US" dirty="0" err="1"/>
              <a:t>sectionally</a:t>
            </a:r>
            <a:r>
              <a:rPr lang="en-US" dirty="0"/>
              <a:t>, looking at how concurrent measures of personality predict life events experienced up that point (e.g. are you married)</a:t>
            </a:r>
          </a:p>
          <a:p>
            <a:endParaRPr lang="en-US" dirty="0"/>
          </a:p>
        </p:txBody>
      </p:sp>
      <p:sp>
        <p:nvSpPr>
          <p:cNvPr id="4" name="Slide Number Placeholder 3"/>
          <p:cNvSpPr>
            <a:spLocks noGrp="1"/>
          </p:cNvSpPr>
          <p:nvPr>
            <p:ph type="sldNum" sz="quarter" idx="10"/>
          </p:nvPr>
        </p:nvSpPr>
        <p:spPr/>
        <p:txBody>
          <a:bodyPr/>
          <a:lstStyle/>
          <a:p>
            <a:fld id="{3191E6BE-5FAF-554D-A223-FB7AD6BFA11B}" type="slidenum">
              <a:rPr lang="en-US" smtClean="0"/>
              <a:t>8</a:t>
            </a:fld>
            <a:endParaRPr lang="en-US"/>
          </a:p>
        </p:txBody>
      </p:sp>
    </p:spTree>
    <p:extLst>
      <p:ext uri="{BB962C8B-B14F-4D97-AF65-F5344CB8AC3E}">
        <p14:creationId xmlns:p14="http://schemas.microsoft.com/office/powerpoint/2010/main" val="27007565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Much of the work linking personality to experiences does so cross </a:t>
            </a:r>
            <a:r>
              <a:rPr lang="en-US" dirty="0" err="1"/>
              <a:t>sectionally</a:t>
            </a:r>
            <a:r>
              <a:rPr lang="en-US" dirty="0"/>
              <a:t>, looking at how concurrent measures of personality predict life events experienced up that point (e.g. are you married)</a:t>
            </a:r>
          </a:p>
          <a:p>
            <a:endParaRPr lang="en-US" dirty="0"/>
          </a:p>
        </p:txBody>
      </p:sp>
      <p:sp>
        <p:nvSpPr>
          <p:cNvPr id="4" name="Slide Number Placeholder 3"/>
          <p:cNvSpPr>
            <a:spLocks noGrp="1"/>
          </p:cNvSpPr>
          <p:nvPr>
            <p:ph type="sldNum" sz="quarter" idx="10"/>
          </p:nvPr>
        </p:nvSpPr>
        <p:spPr/>
        <p:txBody>
          <a:bodyPr/>
          <a:lstStyle/>
          <a:p>
            <a:fld id="{3191E6BE-5FAF-554D-A223-FB7AD6BFA11B}" type="slidenum">
              <a:rPr lang="en-US" smtClean="0"/>
              <a:t>9</a:t>
            </a:fld>
            <a:endParaRPr lang="en-US"/>
          </a:p>
        </p:txBody>
      </p:sp>
    </p:spTree>
    <p:extLst>
      <p:ext uri="{BB962C8B-B14F-4D97-AF65-F5344CB8AC3E}">
        <p14:creationId xmlns:p14="http://schemas.microsoft.com/office/powerpoint/2010/main" val="26938678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Much of the work linking personality to experiences does so cross </a:t>
            </a:r>
            <a:r>
              <a:rPr lang="en-US" dirty="0" err="1"/>
              <a:t>sectionally</a:t>
            </a:r>
            <a:r>
              <a:rPr lang="en-US" dirty="0"/>
              <a:t>, looking at how concurrent measures of personality predict life events experienced up that point (e.g. are you married)</a:t>
            </a:r>
          </a:p>
          <a:p>
            <a:endParaRPr lang="en-US" dirty="0"/>
          </a:p>
        </p:txBody>
      </p:sp>
      <p:sp>
        <p:nvSpPr>
          <p:cNvPr id="4" name="Slide Number Placeholder 3"/>
          <p:cNvSpPr>
            <a:spLocks noGrp="1"/>
          </p:cNvSpPr>
          <p:nvPr>
            <p:ph type="sldNum" sz="quarter" idx="10"/>
          </p:nvPr>
        </p:nvSpPr>
        <p:spPr/>
        <p:txBody>
          <a:bodyPr/>
          <a:lstStyle/>
          <a:p>
            <a:fld id="{3191E6BE-5FAF-554D-A223-FB7AD6BFA11B}" type="slidenum">
              <a:rPr lang="en-US" smtClean="0"/>
              <a:t>10</a:t>
            </a:fld>
            <a:endParaRPr lang="en-US"/>
          </a:p>
        </p:txBody>
      </p:sp>
    </p:spTree>
    <p:extLst>
      <p:ext uri="{BB962C8B-B14F-4D97-AF65-F5344CB8AC3E}">
        <p14:creationId xmlns:p14="http://schemas.microsoft.com/office/powerpoint/2010/main" val="17184712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Much of the work linking personality to experiences does so cross </a:t>
            </a:r>
            <a:r>
              <a:rPr lang="en-US" dirty="0" err="1"/>
              <a:t>sectionally</a:t>
            </a:r>
            <a:r>
              <a:rPr lang="en-US" dirty="0"/>
              <a:t>, looking at how concurrent measures of personality predict life events experienced up that point (e.g. are you married)</a:t>
            </a:r>
          </a:p>
          <a:p>
            <a:endParaRPr lang="en-US" dirty="0"/>
          </a:p>
        </p:txBody>
      </p:sp>
      <p:sp>
        <p:nvSpPr>
          <p:cNvPr id="4" name="Slide Number Placeholder 3"/>
          <p:cNvSpPr>
            <a:spLocks noGrp="1"/>
          </p:cNvSpPr>
          <p:nvPr>
            <p:ph type="sldNum" sz="quarter" idx="10"/>
          </p:nvPr>
        </p:nvSpPr>
        <p:spPr/>
        <p:txBody>
          <a:bodyPr/>
          <a:lstStyle/>
          <a:p>
            <a:fld id="{3191E6BE-5FAF-554D-A223-FB7AD6BFA11B}" type="slidenum">
              <a:rPr lang="en-US" smtClean="0"/>
              <a:t>11</a:t>
            </a:fld>
            <a:endParaRPr lang="en-US"/>
          </a:p>
        </p:txBody>
      </p:sp>
    </p:spTree>
    <p:extLst>
      <p:ext uri="{BB962C8B-B14F-4D97-AF65-F5344CB8AC3E}">
        <p14:creationId xmlns:p14="http://schemas.microsoft.com/office/powerpoint/2010/main" val="42104400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Much of the work linking personality to experiences does so cross </a:t>
            </a:r>
            <a:r>
              <a:rPr lang="en-US" dirty="0" err="1"/>
              <a:t>sectionally</a:t>
            </a:r>
            <a:r>
              <a:rPr lang="en-US" dirty="0"/>
              <a:t>, looking at how concurrent measures of personality predict life events experienced up that point (e.g. are you married)</a:t>
            </a:r>
          </a:p>
          <a:p>
            <a:endParaRPr lang="en-US" dirty="0"/>
          </a:p>
        </p:txBody>
      </p:sp>
      <p:sp>
        <p:nvSpPr>
          <p:cNvPr id="4" name="Slide Number Placeholder 3"/>
          <p:cNvSpPr>
            <a:spLocks noGrp="1"/>
          </p:cNvSpPr>
          <p:nvPr>
            <p:ph type="sldNum" sz="quarter" idx="10"/>
          </p:nvPr>
        </p:nvSpPr>
        <p:spPr/>
        <p:txBody>
          <a:bodyPr/>
          <a:lstStyle/>
          <a:p>
            <a:fld id="{3191E6BE-5FAF-554D-A223-FB7AD6BFA11B}" type="slidenum">
              <a:rPr lang="en-US" smtClean="0"/>
              <a:t>12</a:t>
            </a:fld>
            <a:endParaRPr lang="en-US"/>
          </a:p>
        </p:txBody>
      </p:sp>
    </p:spTree>
    <p:extLst>
      <p:ext uri="{BB962C8B-B14F-4D97-AF65-F5344CB8AC3E}">
        <p14:creationId xmlns:p14="http://schemas.microsoft.com/office/powerpoint/2010/main" val="3176088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DB98D-B9E3-0440-AA61-5FEFDD5F633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0AE5412-3435-6C44-853D-1F35224DD6D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42C347E-F28E-DA4A-9917-7F22B6036296}"/>
              </a:ext>
            </a:extLst>
          </p:cNvPr>
          <p:cNvSpPr>
            <a:spLocks noGrp="1"/>
          </p:cNvSpPr>
          <p:nvPr>
            <p:ph type="dt" sz="half" idx="10"/>
          </p:nvPr>
        </p:nvSpPr>
        <p:spPr/>
        <p:txBody>
          <a:bodyPr/>
          <a:lstStyle/>
          <a:p>
            <a:fld id="{AA9BAE95-F0FB-4747-9EC2-55577BF03F2E}" type="datetimeFigureOut">
              <a:rPr lang="en-US" smtClean="0"/>
              <a:t>11/19/20</a:t>
            </a:fld>
            <a:endParaRPr lang="en-US"/>
          </a:p>
        </p:txBody>
      </p:sp>
      <p:sp>
        <p:nvSpPr>
          <p:cNvPr id="5" name="Footer Placeholder 4">
            <a:extLst>
              <a:ext uri="{FF2B5EF4-FFF2-40B4-BE49-F238E27FC236}">
                <a16:creationId xmlns:a16="http://schemas.microsoft.com/office/drawing/2014/main" id="{D63828A3-D20F-5945-A8E6-868AC8F9773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B1AA54-BF5C-D149-9168-13A979247C55}"/>
              </a:ext>
            </a:extLst>
          </p:cNvPr>
          <p:cNvSpPr>
            <a:spLocks noGrp="1"/>
          </p:cNvSpPr>
          <p:nvPr>
            <p:ph type="sldNum" sz="quarter" idx="12"/>
          </p:nvPr>
        </p:nvSpPr>
        <p:spPr/>
        <p:txBody>
          <a:bodyPr/>
          <a:lstStyle/>
          <a:p>
            <a:fld id="{047DFDAE-77D3-B340-AD03-6D1FE7DAF4F1}" type="slidenum">
              <a:rPr lang="en-US" smtClean="0"/>
              <a:t>‹#›</a:t>
            </a:fld>
            <a:endParaRPr lang="en-US"/>
          </a:p>
        </p:txBody>
      </p:sp>
    </p:spTree>
    <p:extLst>
      <p:ext uri="{BB962C8B-B14F-4D97-AF65-F5344CB8AC3E}">
        <p14:creationId xmlns:p14="http://schemas.microsoft.com/office/powerpoint/2010/main" val="27735715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51D2F9-BEAF-0E44-8A45-873F25A66C9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B928961-6D0F-5A44-AEDF-5EC5014CB96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1F5C4C6-35B8-3A4E-BAC5-9E56318B0DEA}"/>
              </a:ext>
            </a:extLst>
          </p:cNvPr>
          <p:cNvSpPr>
            <a:spLocks noGrp="1"/>
          </p:cNvSpPr>
          <p:nvPr>
            <p:ph type="dt" sz="half" idx="10"/>
          </p:nvPr>
        </p:nvSpPr>
        <p:spPr/>
        <p:txBody>
          <a:bodyPr/>
          <a:lstStyle/>
          <a:p>
            <a:fld id="{AA9BAE95-F0FB-4747-9EC2-55577BF03F2E}" type="datetimeFigureOut">
              <a:rPr lang="en-US" smtClean="0"/>
              <a:t>11/19/20</a:t>
            </a:fld>
            <a:endParaRPr lang="en-US"/>
          </a:p>
        </p:txBody>
      </p:sp>
      <p:sp>
        <p:nvSpPr>
          <p:cNvPr id="5" name="Footer Placeholder 4">
            <a:extLst>
              <a:ext uri="{FF2B5EF4-FFF2-40B4-BE49-F238E27FC236}">
                <a16:creationId xmlns:a16="http://schemas.microsoft.com/office/drawing/2014/main" id="{8B1A3DC1-ECD5-4942-BB20-B4C6B3AC3C1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AEFD014-2320-9F49-B42B-F82D66884E7E}"/>
              </a:ext>
            </a:extLst>
          </p:cNvPr>
          <p:cNvSpPr>
            <a:spLocks noGrp="1"/>
          </p:cNvSpPr>
          <p:nvPr>
            <p:ph type="sldNum" sz="quarter" idx="12"/>
          </p:nvPr>
        </p:nvSpPr>
        <p:spPr/>
        <p:txBody>
          <a:bodyPr/>
          <a:lstStyle/>
          <a:p>
            <a:fld id="{047DFDAE-77D3-B340-AD03-6D1FE7DAF4F1}" type="slidenum">
              <a:rPr lang="en-US" smtClean="0"/>
              <a:t>‹#›</a:t>
            </a:fld>
            <a:endParaRPr lang="en-US"/>
          </a:p>
        </p:txBody>
      </p:sp>
    </p:spTree>
    <p:extLst>
      <p:ext uri="{BB962C8B-B14F-4D97-AF65-F5344CB8AC3E}">
        <p14:creationId xmlns:p14="http://schemas.microsoft.com/office/powerpoint/2010/main" val="11286564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534F59B-B955-3C43-9B1C-CBF82610466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396DEB6-79F5-AD4C-BB3D-674BF4E8A4D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25E1905-6B86-924A-B64A-DBA1B7D07682}"/>
              </a:ext>
            </a:extLst>
          </p:cNvPr>
          <p:cNvSpPr>
            <a:spLocks noGrp="1"/>
          </p:cNvSpPr>
          <p:nvPr>
            <p:ph type="dt" sz="half" idx="10"/>
          </p:nvPr>
        </p:nvSpPr>
        <p:spPr/>
        <p:txBody>
          <a:bodyPr/>
          <a:lstStyle/>
          <a:p>
            <a:fld id="{AA9BAE95-F0FB-4747-9EC2-55577BF03F2E}" type="datetimeFigureOut">
              <a:rPr lang="en-US" smtClean="0"/>
              <a:t>11/19/20</a:t>
            </a:fld>
            <a:endParaRPr lang="en-US"/>
          </a:p>
        </p:txBody>
      </p:sp>
      <p:sp>
        <p:nvSpPr>
          <p:cNvPr id="5" name="Footer Placeholder 4">
            <a:extLst>
              <a:ext uri="{FF2B5EF4-FFF2-40B4-BE49-F238E27FC236}">
                <a16:creationId xmlns:a16="http://schemas.microsoft.com/office/drawing/2014/main" id="{32F3AF28-8F0C-CC4C-B22C-BEBAADEE71F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8B326CC-614D-3044-90B6-1AF24D9A373C}"/>
              </a:ext>
            </a:extLst>
          </p:cNvPr>
          <p:cNvSpPr>
            <a:spLocks noGrp="1"/>
          </p:cNvSpPr>
          <p:nvPr>
            <p:ph type="sldNum" sz="quarter" idx="12"/>
          </p:nvPr>
        </p:nvSpPr>
        <p:spPr/>
        <p:txBody>
          <a:bodyPr/>
          <a:lstStyle/>
          <a:p>
            <a:fld id="{047DFDAE-77D3-B340-AD03-6D1FE7DAF4F1}" type="slidenum">
              <a:rPr lang="en-US" smtClean="0"/>
              <a:t>‹#›</a:t>
            </a:fld>
            <a:endParaRPr lang="en-US"/>
          </a:p>
        </p:txBody>
      </p:sp>
    </p:spTree>
    <p:extLst>
      <p:ext uri="{BB962C8B-B14F-4D97-AF65-F5344CB8AC3E}">
        <p14:creationId xmlns:p14="http://schemas.microsoft.com/office/powerpoint/2010/main" val="36701674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EF8EA5-3818-084B-8FB9-882E5FCE035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212C945-E11D-CF48-BA73-8A486E8007A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ECD2113-C65F-6B42-8E08-22D6667C76E0}"/>
              </a:ext>
            </a:extLst>
          </p:cNvPr>
          <p:cNvSpPr>
            <a:spLocks noGrp="1"/>
          </p:cNvSpPr>
          <p:nvPr>
            <p:ph type="dt" sz="half" idx="10"/>
          </p:nvPr>
        </p:nvSpPr>
        <p:spPr/>
        <p:txBody>
          <a:bodyPr/>
          <a:lstStyle/>
          <a:p>
            <a:fld id="{AA9BAE95-F0FB-4747-9EC2-55577BF03F2E}" type="datetimeFigureOut">
              <a:rPr lang="en-US" smtClean="0"/>
              <a:t>11/19/20</a:t>
            </a:fld>
            <a:endParaRPr lang="en-US"/>
          </a:p>
        </p:txBody>
      </p:sp>
      <p:sp>
        <p:nvSpPr>
          <p:cNvPr id="5" name="Footer Placeholder 4">
            <a:extLst>
              <a:ext uri="{FF2B5EF4-FFF2-40B4-BE49-F238E27FC236}">
                <a16:creationId xmlns:a16="http://schemas.microsoft.com/office/drawing/2014/main" id="{047FF9E7-C421-BC4A-BD32-A53C2F5915E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D7A778A-F1CF-704E-BF8B-9DF217B877D3}"/>
              </a:ext>
            </a:extLst>
          </p:cNvPr>
          <p:cNvSpPr>
            <a:spLocks noGrp="1"/>
          </p:cNvSpPr>
          <p:nvPr>
            <p:ph type="sldNum" sz="quarter" idx="12"/>
          </p:nvPr>
        </p:nvSpPr>
        <p:spPr/>
        <p:txBody>
          <a:bodyPr/>
          <a:lstStyle/>
          <a:p>
            <a:fld id="{047DFDAE-77D3-B340-AD03-6D1FE7DAF4F1}" type="slidenum">
              <a:rPr lang="en-US" smtClean="0"/>
              <a:t>‹#›</a:t>
            </a:fld>
            <a:endParaRPr lang="en-US"/>
          </a:p>
        </p:txBody>
      </p:sp>
    </p:spTree>
    <p:extLst>
      <p:ext uri="{BB962C8B-B14F-4D97-AF65-F5344CB8AC3E}">
        <p14:creationId xmlns:p14="http://schemas.microsoft.com/office/powerpoint/2010/main" val="19520676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ED715C-E06B-1A4F-B2A8-C9A35B85654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685382B-0F8A-D84A-BA99-8FC6427E34A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B8C8358-857C-C74A-AE74-B7D50AE1443C}"/>
              </a:ext>
            </a:extLst>
          </p:cNvPr>
          <p:cNvSpPr>
            <a:spLocks noGrp="1"/>
          </p:cNvSpPr>
          <p:nvPr>
            <p:ph type="dt" sz="half" idx="10"/>
          </p:nvPr>
        </p:nvSpPr>
        <p:spPr/>
        <p:txBody>
          <a:bodyPr/>
          <a:lstStyle/>
          <a:p>
            <a:fld id="{AA9BAE95-F0FB-4747-9EC2-55577BF03F2E}" type="datetimeFigureOut">
              <a:rPr lang="en-US" smtClean="0"/>
              <a:t>11/19/20</a:t>
            </a:fld>
            <a:endParaRPr lang="en-US"/>
          </a:p>
        </p:txBody>
      </p:sp>
      <p:sp>
        <p:nvSpPr>
          <p:cNvPr id="5" name="Footer Placeholder 4">
            <a:extLst>
              <a:ext uri="{FF2B5EF4-FFF2-40B4-BE49-F238E27FC236}">
                <a16:creationId xmlns:a16="http://schemas.microsoft.com/office/drawing/2014/main" id="{52B74939-0908-3C45-9F29-CE2B7E7E66A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0FF88A-1131-CB4F-925A-922E9D665D15}"/>
              </a:ext>
            </a:extLst>
          </p:cNvPr>
          <p:cNvSpPr>
            <a:spLocks noGrp="1"/>
          </p:cNvSpPr>
          <p:nvPr>
            <p:ph type="sldNum" sz="quarter" idx="12"/>
          </p:nvPr>
        </p:nvSpPr>
        <p:spPr/>
        <p:txBody>
          <a:bodyPr/>
          <a:lstStyle/>
          <a:p>
            <a:fld id="{047DFDAE-77D3-B340-AD03-6D1FE7DAF4F1}" type="slidenum">
              <a:rPr lang="en-US" smtClean="0"/>
              <a:t>‹#›</a:t>
            </a:fld>
            <a:endParaRPr lang="en-US"/>
          </a:p>
        </p:txBody>
      </p:sp>
    </p:spTree>
    <p:extLst>
      <p:ext uri="{BB962C8B-B14F-4D97-AF65-F5344CB8AC3E}">
        <p14:creationId xmlns:p14="http://schemas.microsoft.com/office/powerpoint/2010/main" val="39873633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62224-A18E-F945-9804-C751F579698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D2241F3-72B6-6540-8C5C-22552299B22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06F2F43-DCA2-894B-B443-EB81F45BEC6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FB3F2D7-E45A-BF4C-85D6-982073DEF286}"/>
              </a:ext>
            </a:extLst>
          </p:cNvPr>
          <p:cNvSpPr>
            <a:spLocks noGrp="1"/>
          </p:cNvSpPr>
          <p:nvPr>
            <p:ph type="dt" sz="half" idx="10"/>
          </p:nvPr>
        </p:nvSpPr>
        <p:spPr/>
        <p:txBody>
          <a:bodyPr/>
          <a:lstStyle/>
          <a:p>
            <a:fld id="{AA9BAE95-F0FB-4747-9EC2-55577BF03F2E}" type="datetimeFigureOut">
              <a:rPr lang="en-US" smtClean="0"/>
              <a:t>11/19/20</a:t>
            </a:fld>
            <a:endParaRPr lang="en-US"/>
          </a:p>
        </p:txBody>
      </p:sp>
      <p:sp>
        <p:nvSpPr>
          <p:cNvPr id="6" name="Footer Placeholder 5">
            <a:extLst>
              <a:ext uri="{FF2B5EF4-FFF2-40B4-BE49-F238E27FC236}">
                <a16:creationId xmlns:a16="http://schemas.microsoft.com/office/drawing/2014/main" id="{07FD6DBE-3C10-D146-9FA1-3B9860F3FE8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46459BB-426A-5C40-A46B-244051990CA2}"/>
              </a:ext>
            </a:extLst>
          </p:cNvPr>
          <p:cNvSpPr>
            <a:spLocks noGrp="1"/>
          </p:cNvSpPr>
          <p:nvPr>
            <p:ph type="sldNum" sz="quarter" idx="12"/>
          </p:nvPr>
        </p:nvSpPr>
        <p:spPr/>
        <p:txBody>
          <a:bodyPr/>
          <a:lstStyle/>
          <a:p>
            <a:fld id="{047DFDAE-77D3-B340-AD03-6D1FE7DAF4F1}" type="slidenum">
              <a:rPr lang="en-US" smtClean="0"/>
              <a:t>‹#›</a:t>
            </a:fld>
            <a:endParaRPr lang="en-US"/>
          </a:p>
        </p:txBody>
      </p:sp>
    </p:spTree>
    <p:extLst>
      <p:ext uri="{BB962C8B-B14F-4D97-AF65-F5344CB8AC3E}">
        <p14:creationId xmlns:p14="http://schemas.microsoft.com/office/powerpoint/2010/main" val="3939686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C07AF8-8DF4-9841-ABDE-1995FB595AE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0F9DF38-196C-DC4E-BEC5-A8C355C6649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3712C5C-3F5B-9A4C-8DA1-E2F28F274B1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72C5DF7-FB9E-344C-968D-EF0128FAD81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82E3B1D-73B6-424D-8A09-52AA90783CC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47FA6FD-9217-F94C-921C-A3769FD3FB45}"/>
              </a:ext>
            </a:extLst>
          </p:cNvPr>
          <p:cNvSpPr>
            <a:spLocks noGrp="1"/>
          </p:cNvSpPr>
          <p:nvPr>
            <p:ph type="dt" sz="half" idx="10"/>
          </p:nvPr>
        </p:nvSpPr>
        <p:spPr/>
        <p:txBody>
          <a:bodyPr/>
          <a:lstStyle/>
          <a:p>
            <a:fld id="{AA9BAE95-F0FB-4747-9EC2-55577BF03F2E}" type="datetimeFigureOut">
              <a:rPr lang="en-US" smtClean="0"/>
              <a:t>11/19/20</a:t>
            </a:fld>
            <a:endParaRPr lang="en-US"/>
          </a:p>
        </p:txBody>
      </p:sp>
      <p:sp>
        <p:nvSpPr>
          <p:cNvPr id="8" name="Footer Placeholder 7">
            <a:extLst>
              <a:ext uri="{FF2B5EF4-FFF2-40B4-BE49-F238E27FC236}">
                <a16:creationId xmlns:a16="http://schemas.microsoft.com/office/drawing/2014/main" id="{85C5A6F3-5C75-4F49-AD23-85C4CA2E4FA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2A811F8-21BC-E640-A9BD-32142375CF3C}"/>
              </a:ext>
            </a:extLst>
          </p:cNvPr>
          <p:cNvSpPr>
            <a:spLocks noGrp="1"/>
          </p:cNvSpPr>
          <p:nvPr>
            <p:ph type="sldNum" sz="quarter" idx="12"/>
          </p:nvPr>
        </p:nvSpPr>
        <p:spPr/>
        <p:txBody>
          <a:bodyPr/>
          <a:lstStyle/>
          <a:p>
            <a:fld id="{047DFDAE-77D3-B340-AD03-6D1FE7DAF4F1}" type="slidenum">
              <a:rPr lang="en-US" smtClean="0"/>
              <a:t>‹#›</a:t>
            </a:fld>
            <a:endParaRPr lang="en-US"/>
          </a:p>
        </p:txBody>
      </p:sp>
    </p:spTree>
    <p:extLst>
      <p:ext uri="{BB962C8B-B14F-4D97-AF65-F5344CB8AC3E}">
        <p14:creationId xmlns:p14="http://schemas.microsoft.com/office/powerpoint/2010/main" val="28782409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1E91B4-BEAC-464A-B4DF-D3EB288E581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E4B326F-F3AD-5F4C-8314-417C825F06DE}"/>
              </a:ext>
            </a:extLst>
          </p:cNvPr>
          <p:cNvSpPr>
            <a:spLocks noGrp="1"/>
          </p:cNvSpPr>
          <p:nvPr>
            <p:ph type="dt" sz="half" idx="10"/>
          </p:nvPr>
        </p:nvSpPr>
        <p:spPr/>
        <p:txBody>
          <a:bodyPr/>
          <a:lstStyle/>
          <a:p>
            <a:fld id="{AA9BAE95-F0FB-4747-9EC2-55577BF03F2E}" type="datetimeFigureOut">
              <a:rPr lang="en-US" smtClean="0"/>
              <a:t>11/19/20</a:t>
            </a:fld>
            <a:endParaRPr lang="en-US"/>
          </a:p>
        </p:txBody>
      </p:sp>
      <p:sp>
        <p:nvSpPr>
          <p:cNvPr id="4" name="Footer Placeholder 3">
            <a:extLst>
              <a:ext uri="{FF2B5EF4-FFF2-40B4-BE49-F238E27FC236}">
                <a16:creationId xmlns:a16="http://schemas.microsoft.com/office/drawing/2014/main" id="{1491A516-E1BD-4A45-90D1-7CD44B4FCD6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4A18D62-A8B6-F44D-A93E-B4D871C2065F}"/>
              </a:ext>
            </a:extLst>
          </p:cNvPr>
          <p:cNvSpPr>
            <a:spLocks noGrp="1"/>
          </p:cNvSpPr>
          <p:nvPr>
            <p:ph type="sldNum" sz="quarter" idx="12"/>
          </p:nvPr>
        </p:nvSpPr>
        <p:spPr/>
        <p:txBody>
          <a:bodyPr/>
          <a:lstStyle/>
          <a:p>
            <a:fld id="{047DFDAE-77D3-B340-AD03-6D1FE7DAF4F1}" type="slidenum">
              <a:rPr lang="en-US" smtClean="0"/>
              <a:t>‹#›</a:t>
            </a:fld>
            <a:endParaRPr lang="en-US"/>
          </a:p>
        </p:txBody>
      </p:sp>
    </p:spTree>
    <p:extLst>
      <p:ext uri="{BB962C8B-B14F-4D97-AF65-F5344CB8AC3E}">
        <p14:creationId xmlns:p14="http://schemas.microsoft.com/office/powerpoint/2010/main" val="32071762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7B12BFE-200F-4E4F-A8FB-8D70F8BB0411}"/>
              </a:ext>
            </a:extLst>
          </p:cNvPr>
          <p:cNvSpPr>
            <a:spLocks noGrp="1"/>
          </p:cNvSpPr>
          <p:nvPr>
            <p:ph type="dt" sz="half" idx="10"/>
          </p:nvPr>
        </p:nvSpPr>
        <p:spPr/>
        <p:txBody>
          <a:bodyPr/>
          <a:lstStyle/>
          <a:p>
            <a:fld id="{AA9BAE95-F0FB-4747-9EC2-55577BF03F2E}" type="datetimeFigureOut">
              <a:rPr lang="en-US" smtClean="0"/>
              <a:t>11/19/20</a:t>
            </a:fld>
            <a:endParaRPr lang="en-US"/>
          </a:p>
        </p:txBody>
      </p:sp>
      <p:sp>
        <p:nvSpPr>
          <p:cNvPr id="3" name="Footer Placeholder 2">
            <a:extLst>
              <a:ext uri="{FF2B5EF4-FFF2-40B4-BE49-F238E27FC236}">
                <a16:creationId xmlns:a16="http://schemas.microsoft.com/office/drawing/2014/main" id="{6A5A0894-D4C1-254B-AD92-AB220EDF2D6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2043C1C-E13A-C54A-9689-F3518EBED83A}"/>
              </a:ext>
            </a:extLst>
          </p:cNvPr>
          <p:cNvSpPr>
            <a:spLocks noGrp="1"/>
          </p:cNvSpPr>
          <p:nvPr>
            <p:ph type="sldNum" sz="quarter" idx="12"/>
          </p:nvPr>
        </p:nvSpPr>
        <p:spPr/>
        <p:txBody>
          <a:bodyPr/>
          <a:lstStyle/>
          <a:p>
            <a:fld id="{047DFDAE-77D3-B340-AD03-6D1FE7DAF4F1}" type="slidenum">
              <a:rPr lang="en-US" smtClean="0"/>
              <a:t>‹#›</a:t>
            </a:fld>
            <a:endParaRPr lang="en-US"/>
          </a:p>
        </p:txBody>
      </p:sp>
    </p:spTree>
    <p:extLst>
      <p:ext uri="{BB962C8B-B14F-4D97-AF65-F5344CB8AC3E}">
        <p14:creationId xmlns:p14="http://schemas.microsoft.com/office/powerpoint/2010/main" val="31196604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D7E9A5-0DAB-7045-A3BC-61BB025F5AE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906F2E7-CD6A-E34B-B8FC-11229DA4FAF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DF6FE82-7B53-B64F-9320-4B613A43319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3B2A647-20B4-B84A-9B5F-4E714198FCB7}"/>
              </a:ext>
            </a:extLst>
          </p:cNvPr>
          <p:cNvSpPr>
            <a:spLocks noGrp="1"/>
          </p:cNvSpPr>
          <p:nvPr>
            <p:ph type="dt" sz="half" idx="10"/>
          </p:nvPr>
        </p:nvSpPr>
        <p:spPr/>
        <p:txBody>
          <a:bodyPr/>
          <a:lstStyle/>
          <a:p>
            <a:fld id="{AA9BAE95-F0FB-4747-9EC2-55577BF03F2E}" type="datetimeFigureOut">
              <a:rPr lang="en-US" smtClean="0"/>
              <a:t>11/19/20</a:t>
            </a:fld>
            <a:endParaRPr lang="en-US"/>
          </a:p>
        </p:txBody>
      </p:sp>
      <p:sp>
        <p:nvSpPr>
          <p:cNvPr id="6" name="Footer Placeholder 5">
            <a:extLst>
              <a:ext uri="{FF2B5EF4-FFF2-40B4-BE49-F238E27FC236}">
                <a16:creationId xmlns:a16="http://schemas.microsoft.com/office/drawing/2014/main" id="{C58D1DEC-0A68-A04B-9C43-C5FE61DFBC2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AC908D0-CF10-7F44-BAB9-D4C0DE7CDFDC}"/>
              </a:ext>
            </a:extLst>
          </p:cNvPr>
          <p:cNvSpPr>
            <a:spLocks noGrp="1"/>
          </p:cNvSpPr>
          <p:nvPr>
            <p:ph type="sldNum" sz="quarter" idx="12"/>
          </p:nvPr>
        </p:nvSpPr>
        <p:spPr/>
        <p:txBody>
          <a:bodyPr/>
          <a:lstStyle/>
          <a:p>
            <a:fld id="{047DFDAE-77D3-B340-AD03-6D1FE7DAF4F1}" type="slidenum">
              <a:rPr lang="en-US" smtClean="0"/>
              <a:t>‹#›</a:t>
            </a:fld>
            <a:endParaRPr lang="en-US"/>
          </a:p>
        </p:txBody>
      </p:sp>
    </p:spTree>
    <p:extLst>
      <p:ext uri="{BB962C8B-B14F-4D97-AF65-F5344CB8AC3E}">
        <p14:creationId xmlns:p14="http://schemas.microsoft.com/office/powerpoint/2010/main" val="3941736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0CFF66-B752-6540-B0CD-9FE1D6126C2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456BF09-6B0D-BE4C-B9C1-C1FDE745F62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DDFB4A7-58EA-114E-8861-1864C35BC29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BCD6DAC-3B56-1E4D-A2F9-90B02ABC1862}"/>
              </a:ext>
            </a:extLst>
          </p:cNvPr>
          <p:cNvSpPr>
            <a:spLocks noGrp="1"/>
          </p:cNvSpPr>
          <p:nvPr>
            <p:ph type="dt" sz="half" idx="10"/>
          </p:nvPr>
        </p:nvSpPr>
        <p:spPr/>
        <p:txBody>
          <a:bodyPr/>
          <a:lstStyle/>
          <a:p>
            <a:fld id="{AA9BAE95-F0FB-4747-9EC2-55577BF03F2E}" type="datetimeFigureOut">
              <a:rPr lang="en-US" smtClean="0"/>
              <a:t>11/19/20</a:t>
            </a:fld>
            <a:endParaRPr lang="en-US"/>
          </a:p>
        </p:txBody>
      </p:sp>
      <p:sp>
        <p:nvSpPr>
          <p:cNvPr id="6" name="Footer Placeholder 5">
            <a:extLst>
              <a:ext uri="{FF2B5EF4-FFF2-40B4-BE49-F238E27FC236}">
                <a16:creationId xmlns:a16="http://schemas.microsoft.com/office/drawing/2014/main" id="{F278AD67-FB6F-904B-857A-50A149F00B4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E809FA2-11B5-494B-AF3C-7AC067D25D56}"/>
              </a:ext>
            </a:extLst>
          </p:cNvPr>
          <p:cNvSpPr>
            <a:spLocks noGrp="1"/>
          </p:cNvSpPr>
          <p:nvPr>
            <p:ph type="sldNum" sz="quarter" idx="12"/>
          </p:nvPr>
        </p:nvSpPr>
        <p:spPr/>
        <p:txBody>
          <a:bodyPr/>
          <a:lstStyle/>
          <a:p>
            <a:fld id="{047DFDAE-77D3-B340-AD03-6D1FE7DAF4F1}" type="slidenum">
              <a:rPr lang="en-US" smtClean="0"/>
              <a:t>‹#›</a:t>
            </a:fld>
            <a:endParaRPr lang="en-US"/>
          </a:p>
        </p:txBody>
      </p:sp>
    </p:spTree>
    <p:extLst>
      <p:ext uri="{BB962C8B-B14F-4D97-AF65-F5344CB8AC3E}">
        <p14:creationId xmlns:p14="http://schemas.microsoft.com/office/powerpoint/2010/main" val="28528247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8F579F3-6DB0-5F41-B36E-56DE100CB17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D0C1C86-2DC2-5149-974D-B21A266DAE1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FCBF315-CB5E-6E45-82A3-714AD330472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A9BAE95-F0FB-4747-9EC2-55577BF03F2E}" type="datetimeFigureOut">
              <a:rPr lang="en-US" smtClean="0"/>
              <a:t>11/19/20</a:t>
            </a:fld>
            <a:endParaRPr lang="en-US"/>
          </a:p>
        </p:txBody>
      </p:sp>
      <p:sp>
        <p:nvSpPr>
          <p:cNvPr id="5" name="Footer Placeholder 4">
            <a:extLst>
              <a:ext uri="{FF2B5EF4-FFF2-40B4-BE49-F238E27FC236}">
                <a16:creationId xmlns:a16="http://schemas.microsoft.com/office/drawing/2014/main" id="{4AD430DF-EAB3-A646-AC0E-B6E3E78FC11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B57980C-A34A-AC47-B086-B063300A2AE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47DFDAE-77D3-B340-AD03-6D1FE7DAF4F1}" type="slidenum">
              <a:rPr lang="en-US" smtClean="0"/>
              <a:t>‹#›</a:t>
            </a:fld>
            <a:endParaRPr lang="en-US"/>
          </a:p>
        </p:txBody>
      </p:sp>
    </p:spTree>
    <p:extLst>
      <p:ext uri="{BB962C8B-B14F-4D97-AF65-F5344CB8AC3E}">
        <p14:creationId xmlns:p14="http://schemas.microsoft.com/office/powerpoint/2010/main" val="19188991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hyperlink" Target="https://github.com/emoriebeck/selection" TargetMode="External"/><Relationship Id="rId4" Type="http://schemas.openxmlformats.org/officeDocument/2006/relationships/hyperlink" Target="https://psyarxiv.com/7pg9b/"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4.tiff"/></Relationships>
</file>

<file path=ppt/slides/_rels/slide10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10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10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4.tiff"/></Relationships>
</file>

<file path=ppt/slides/_rels/slide12.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4.tiff"/></Relationships>
</file>

<file path=ppt/slides/_rels/slide13.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4.tiff"/></Relationships>
</file>

<file path=ppt/slides/_rels/slide14.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4.tiff"/></Relationships>
</file>

<file path=ppt/slides/_rels/slide15.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4.tiff"/></Relationships>
</file>

<file path=ppt/slides/_rels/slide16.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4.tiff"/></Relationships>
</file>

<file path=ppt/slides/_rels/slide17.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6.png"/></Relationships>
</file>

<file path=ppt/slides/_rels/slide19.xml.rels><?xml version="1.0" encoding="UTF-8" standalone="yes"?>
<Relationships xmlns="http://schemas.openxmlformats.org/package/2006/relationships"><Relationship Id="rId8" Type="http://schemas.microsoft.com/office/2007/relationships/hdphoto" Target="../media/hdphoto6.wdp"/><Relationship Id="rId13" Type="http://schemas.microsoft.com/office/2007/relationships/hdphoto" Target="../media/hdphoto11.wdp"/><Relationship Id="rId3" Type="http://schemas.openxmlformats.org/officeDocument/2006/relationships/image" Target="../media/image5.png"/><Relationship Id="rId7" Type="http://schemas.microsoft.com/office/2007/relationships/hdphoto" Target="../media/hdphoto5.wdp"/><Relationship Id="rId12" Type="http://schemas.microsoft.com/office/2007/relationships/hdphoto" Target="../media/hdphoto10.wdp"/><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microsoft.com/office/2007/relationships/hdphoto" Target="../media/hdphoto4.wdp"/><Relationship Id="rId11" Type="http://schemas.microsoft.com/office/2007/relationships/hdphoto" Target="../media/hdphoto9.wdp"/><Relationship Id="rId5" Type="http://schemas.openxmlformats.org/officeDocument/2006/relationships/image" Target="../media/image6.png"/><Relationship Id="rId15" Type="http://schemas.microsoft.com/office/2007/relationships/hdphoto" Target="../media/hdphoto13.wdp"/><Relationship Id="rId10" Type="http://schemas.microsoft.com/office/2007/relationships/hdphoto" Target="../media/hdphoto8.wdp"/><Relationship Id="rId4" Type="http://schemas.microsoft.com/office/2007/relationships/hdphoto" Target="../media/hdphoto3.wdp"/><Relationship Id="rId9" Type="http://schemas.microsoft.com/office/2007/relationships/hdphoto" Target="../media/hdphoto7.wdp"/><Relationship Id="rId14" Type="http://schemas.microsoft.com/office/2007/relationships/hdphoto" Target="../media/hdphoto12.wdp"/></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microsoft.com/office/2007/relationships/hdphoto" Target="../media/hdphoto17.wdp"/><Relationship Id="rId13" Type="http://schemas.microsoft.com/office/2007/relationships/hdphoto" Target="../media/hdphoto6.wdp"/><Relationship Id="rId3" Type="http://schemas.openxmlformats.org/officeDocument/2006/relationships/image" Target="../media/image5.png"/><Relationship Id="rId7" Type="http://schemas.microsoft.com/office/2007/relationships/hdphoto" Target="../media/hdphoto16.wdp"/><Relationship Id="rId12" Type="http://schemas.microsoft.com/office/2007/relationships/hdphoto" Target="../media/hdphoto21.wdp"/><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microsoft.com/office/2007/relationships/hdphoto" Target="../media/hdphoto15.wdp"/><Relationship Id="rId11" Type="http://schemas.microsoft.com/office/2007/relationships/hdphoto" Target="../media/hdphoto20.wdp"/><Relationship Id="rId5" Type="http://schemas.openxmlformats.org/officeDocument/2006/relationships/image" Target="../media/image6.png"/><Relationship Id="rId10" Type="http://schemas.microsoft.com/office/2007/relationships/hdphoto" Target="../media/hdphoto19.wdp"/><Relationship Id="rId4" Type="http://schemas.microsoft.com/office/2007/relationships/hdphoto" Target="../media/hdphoto14.wdp"/><Relationship Id="rId9" Type="http://schemas.microsoft.com/office/2007/relationships/hdphoto" Target="../media/hdphoto18.wdp"/><Relationship Id="rId14" Type="http://schemas.microsoft.com/office/2007/relationships/hdphoto" Target="../media/hdphoto22.wdp"/></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3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3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37.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microsoft.com/office/2007/relationships/hdphoto" Target="../media/hdphoto23.wdp"/><Relationship Id="rId4" Type="http://schemas.openxmlformats.org/officeDocument/2006/relationships/image" Target="../media/image18.png"/></Relationships>
</file>

<file path=ppt/slides/_rels/slide3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tiff"/><Relationship Id="rId1" Type="http://schemas.openxmlformats.org/officeDocument/2006/relationships/slideLayout" Target="../slideLayouts/slideLayout2.xml"/><Relationship Id="rId4" Type="http://schemas.microsoft.com/office/2007/relationships/hdphoto" Target="../media/hdphoto23.wdp"/></Relationships>
</file>

<file path=ppt/slides/_rels/slide3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tiff"/><Relationship Id="rId1" Type="http://schemas.openxmlformats.org/officeDocument/2006/relationships/slideLayout" Target="../slideLayouts/slideLayout2.xml"/><Relationship Id="rId4" Type="http://schemas.microsoft.com/office/2007/relationships/hdphoto" Target="../media/hdphoto23.wdp"/></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tiff"/><Relationship Id="rId1" Type="http://schemas.openxmlformats.org/officeDocument/2006/relationships/slideLayout" Target="../slideLayouts/slideLayout2.xml"/><Relationship Id="rId4" Type="http://schemas.microsoft.com/office/2007/relationships/hdphoto" Target="../media/hdphoto23.wdp"/></Relationships>
</file>

<file path=ppt/slides/_rels/slide4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tiff"/><Relationship Id="rId1" Type="http://schemas.openxmlformats.org/officeDocument/2006/relationships/slideLayout" Target="../slideLayouts/slideLayout2.xml"/><Relationship Id="rId4" Type="http://schemas.microsoft.com/office/2007/relationships/hdphoto" Target="../media/hdphoto23.wdp"/></Relationships>
</file>

<file path=ppt/slides/_rels/slide42.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microsoft.com/office/2007/relationships/hdphoto" Target="../media/hdphoto23.wdp"/><Relationship Id="rId4" Type="http://schemas.openxmlformats.org/officeDocument/2006/relationships/image" Target="../media/image1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tiff"/></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tiff"/></Relationships>
</file>

<file path=ppt/slides/_rels/slide6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2.emf"/><Relationship Id="rId1" Type="http://schemas.openxmlformats.org/officeDocument/2006/relationships/slideLayout" Target="../slideLayouts/slideLayout2.xml"/><Relationship Id="rId4" Type="http://schemas.openxmlformats.org/officeDocument/2006/relationships/image" Target="../media/image24.emf"/></Relationships>
</file>

<file path=ppt/slides/_rels/slide7.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4.tiff"/></Relationships>
</file>

<file path=ppt/slides/_rels/slide70.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hyperlink" Target="https://github.com/emoriebeck/selection/tree/master/results/psm/matched/tables" TargetMode="External"/></Relationships>
</file>

<file path=ppt/slides/_rels/slide7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250.png"/></Relationships>
</file>

<file path=ppt/slides/_rels/slide7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76.xml.rels><?xml version="1.0" encoding="UTF-8" standalone="yes"?>
<Relationships xmlns="http://schemas.openxmlformats.org/package/2006/relationships"><Relationship Id="rId3" Type="http://schemas.openxmlformats.org/officeDocument/2006/relationships/hyperlink" Target="https://github.com/emoriebeck/selection/tree/master/results/psm/matched/tables" TargetMode="External"/><Relationship Id="rId2" Type="http://schemas.openxmlformats.org/officeDocument/2006/relationships/image" Target="../media/image240.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image" Target="../media/image26.emf"/><Relationship Id="rId1" Type="http://schemas.openxmlformats.org/officeDocument/2006/relationships/slideLayout" Target="../slideLayouts/slideLayout2.xml"/><Relationship Id="rId4" Type="http://schemas.openxmlformats.org/officeDocument/2006/relationships/hyperlink" Target="https://github.com/emoriebeck/selection/tree/master/results/psm/matched/tables" TargetMode="External"/></Relationships>
</file>

<file path=ppt/slides/_rels/slide78.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240.png"/><Relationship Id="rId1" Type="http://schemas.openxmlformats.org/officeDocument/2006/relationships/slideLayout" Target="../slideLayouts/slideLayout2.xml"/><Relationship Id="rId4" Type="http://schemas.openxmlformats.org/officeDocument/2006/relationships/hyperlink" Target="https://github.com/emoriebeck/selection/tree/master/results/psm/matched/tables" TargetMode="External"/></Relationships>
</file>

<file path=ppt/slides/_rels/slide7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4.tiff"/></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4.tiff"/></Relationships>
</file>

<file path=ppt/slides/_rels/slide9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2BCF9B-A72A-4F46-9631-A5B323C94415}"/>
              </a:ext>
            </a:extLst>
          </p:cNvPr>
          <p:cNvSpPr>
            <a:spLocks noGrp="1"/>
          </p:cNvSpPr>
          <p:nvPr>
            <p:ph type="ctrTitle"/>
          </p:nvPr>
        </p:nvSpPr>
        <p:spPr/>
        <p:txBody>
          <a:bodyPr>
            <a:normAutofit fontScale="90000"/>
          </a:bodyPr>
          <a:lstStyle/>
          <a:p>
            <a:r>
              <a:rPr lang="en-US" b="1" dirty="0">
                <a:solidFill>
                  <a:srgbClr val="2F2EF9"/>
                </a:solidFill>
              </a:rPr>
              <a:t>A Mega-Analysis of Personality Predictions: Robustness and Boundary Conditions</a:t>
            </a:r>
            <a:endParaRPr lang="en-US" dirty="0">
              <a:solidFill>
                <a:srgbClr val="2F2EF9"/>
              </a:solidFill>
            </a:endParaRPr>
          </a:p>
        </p:txBody>
      </p:sp>
      <p:sp>
        <p:nvSpPr>
          <p:cNvPr id="3" name="Subtitle 2">
            <a:extLst>
              <a:ext uri="{FF2B5EF4-FFF2-40B4-BE49-F238E27FC236}">
                <a16:creationId xmlns:a16="http://schemas.microsoft.com/office/drawing/2014/main" id="{72EB4119-2178-EB45-8190-5FED2A12DB30}"/>
              </a:ext>
            </a:extLst>
          </p:cNvPr>
          <p:cNvSpPr>
            <a:spLocks noGrp="1"/>
          </p:cNvSpPr>
          <p:nvPr>
            <p:ph type="subTitle" idx="1"/>
          </p:nvPr>
        </p:nvSpPr>
        <p:spPr/>
        <p:txBody>
          <a:bodyPr/>
          <a:lstStyle/>
          <a:p>
            <a:r>
              <a:rPr lang="en-US" dirty="0"/>
              <a:t>Emorie D Beck</a:t>
            </a:r>
          </a:p>
          <a:p>
            <a:r>
              <a:rPr lang="en-US" dirty="0"/>
              <a:t>November 19, 2020</a:t>
            </a:r>
          </a:p>
        </p:txBody>
      </p:sp>
      <p:pic>
        <p:nvPicPr>
          <p:cNvPr id="1026" name="Picture 2" descr="Northwestern University - Feinberg School of Medicine, Chicago - Crunchbase  School Profile &amp; Alumni">
            <a:extLst>
              <a:ext uri="{FF2B5EF4-FFF2-40B4-BE49-F238E27FC236}">
                <a16:creationId xmlns:a16="http://schemas.microsoft.com/office/drawing/2014/main" id="{165AB3FB-B9F3-624A-AD9C-88B57353325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5868"/>
          <a:stretch/>
        </p:blipFill>
        <p:spPr bwMode="auto">
          <a:xfrm>
            <a:off x="-16934" y="5645126"/>
            <a:ext cx="2878667" cy="121287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Washington University in St. Louis - National Military Family Association">
            <a:extLst>
              <a:ext uri="{FF2B5EF4-FFF2-40B4-BE49-F238E27FC236}">
                <a16:creationId xmlns:a16="http://schemas.microsoft.com/office/drawing/2014/main" id="{263F3938-32C3-AE49-A413-B4E03C7D44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16533" y="5960032"/>
            <a:ext cx="2556934" cy="804369"/>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5917590-69B2-A245-938B-ED51105DDC19}"/>
              </a:ext>
            </a:extLst>
          </p:cNvPr>
          <p:cNvSpPr/>
          <p:nvPr/>
        </p:nvSpPr>
        <p:spPr>
          <a:xfrm>
            <a:off x="4049703" y="5735637"/>
            <a:ext cx="4092594" cy="1015663"/>
          </a:xfrm>
          <a:prstGeom prst="rect">
            <a:avLst/>
          </a:prstGeom>
        </p:spPr>
        <p:txBody>
          <a:bodyPr wrap="none">
            <a:spAutoFit/>
          </a:bodyPr>
          <a:lstStyle/>
          <a:p>
            <a:pPr algn="ctr"/>
            <a:r>
              <a:rPr lang="en-US" sz="2400" dirty="0"/>
              <a:t>Preprints and/or Slides:</a:t>
            </a:r>
          </a:p>
          <a:p>
            <a:pPr algn="ctr"/>
            <a:r>
              <a:rPr lang="en-US" dirty="0">
                <a:solidFill>
                  <a:srgbClr val="0563C1"/>
                </a:solidFill>
                <a:hlinkClick r:id="rId4"/>
              </a:rPr>
              <a:t>https://psyarxiv.com/7pg9b/</a:t>
            </a:r>
            <a:endParaRPr lang="en-US" dirty="0"/>
          </a:p>
          <a:p>
            <a:pPr algn="ctr"/>
            <a:r>
              <a:rPr lang="en-US" dirty="0">
                <a:hlinkClick r:id="rId5"/>
              </a:rPr>
              <a:t>https://github.com/emoriebeck/selection</a:t>
            </a:r>
            <a:endParaRPr lang="en-US" dirty="0"/>
          </a:p>
        </p:txBody>
      </p:sp>
    </p:spTree>
    <p:extLst>
      <p:ext uri="{BB962C8B-B14F-4D97-AF65-F5344CB8AC3E}">
        <p14:creationId xmlns:p14="http://schemas.microsoft.com/office/powerpoint/2010/main" val="34436503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F69C733-1365-D74C-9F69-6D5CE24D30B2}"/>
              </a:ext>
            </a:extLst>
          </p:cNvPr>
          <p:cNvSpPr/>
          <p:nvPr/>
        </p:nvSpPr>
        <p:spPr>
          <a:xfrm>
            <a:off x="0" y="4981"/>
            <a:ext cx="12192000" cy="65621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t>Limitations of Personality Prediction</a:t>
            </a:r>
          </a:p>
        </p:txBody>
      </p:sp>
      <p:cxnSp>
        <p:nvCxnSpPr>
          <p:cNvPr id="6" name="Straight Connector 5">
            <a:extLst>
              <a:ext uri="{FF2B5EF4-FFF2-40B4-BE49-F238E27FC236}">
                <a16:creationId xmlns:a16="http://schemas.microsoft.com/office/drawing/2014/main" id="{4248D61A-7AC7-5645-BE77-1B9E5B78D556}"/>
              </a:ext>
            </a:extLst>
          </p:cNvPr>
          <p:cNvCxnSpPr>
            <a:cxnSpLocks/>
          </p:cNvCxnSpPr>
          <p:nvPr/>
        </p:nvCxnSpPr>
        <p:spPr>
          <a:xfrm>
            <a:off x="1413163" y="3818378"/>
            <a:ext cx="9115797"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088ACB20-D452-8943-8E08-9D436D48BAB9}"/>
              </a:ext>
            </a:extLst>
          </p:cNvPr>
          <p:cNvSpPr/>
          <p:nvPr/>
        </p:nvSpPr>
        <p:spPr>
          <a:xfrm>
            <a:off x="5250387" y="3567857"/>
            <a:ext cx="1503124" cy="501041"/>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T1</a:t>
            </a:r>
          </a:p>
        </p:txBody>
      </p:sp>
      <p:sp>
        <p:nvSpPr>
          <p:cNvPr id="11" name="Rectangle 10">
            <a:extLst>
              <a:ext uri="{FF2B5EF4-FFF2-40B4-BE49-F238E27FC236}">
                <a16:creationId xmlns:a16="http://schemas.microsoft.com/office/drawing/2014/main" id="{411EE081-86ED-A04C-8A9A-82BB8CBF806B}"/>
              </a:ext>
            </a:extLst>
          </p:cNvPr>
          <p:cNvSpPr/>
          <p:nvPr/>
        </p:nvSpPr>
        <p:spPr>
          <a:xfrm>
            <a:off x="8672218" y="3530623"/>
            <a:ext cx="1503124" cy="501041"/>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T2</a:t>
            </a:r>
          </a:p>
        </p:txBody>
      </p:sp>
      <p:cxnSp>
        <p:nvCxnSpPr>
          <p:cNvPr id="12" name="Straight Arrow Connector 11">
            <a:extLst>
              <a:ext uri="{FF2B5EF4-FFF2-40B4-BE49-F238E27FC236}">
                <a16:creationId xmlns:a16="http://schemas.microsoft.com/office/drawing/2014/main" id="{27B15876-B967-7345-B4B6-0E144F8AF3F0}"/>
              </a:ext>
            </a:extLst>
          </p:cNvPr>
          <p:cNvCxnSpPr>
            <a:cxnSpLocks/>
          </p:cNvCxnSpPr>
          <p:nvPr/>
        </p:nvCxnSpPr>
        <p:spPr>
          <a:xfrm flipV="1">
            <a:off x="9413180" y="4222178"/>
            <a:ext cx="0" cy="55183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41553715-4777-3040-9FBB-7E1E935049F7}"/>
              </a:ext>
            </a:extLst>
          </p:cNvPr>
          <p:cNvPicPr>
            <a:picLocks noChangeAspect="1"/>
          </p:cNvPicPr>
          <p:nvPr/>
        </p:nvPicPr>
        <p:blipFill>
          <a:blip r:embed="rId3"/>
          <a:stretch>
            <a:fillRect/>
          </a:stretch>
        </p:blipFill>
        <p:spPr>
          <a:xfrm>
            <a:off x="5707053" y="1977052"/>
            <a:ext cx="663895" cy="682668"/>
          </a:xfrm>
          <a:prstGeom prst="rect">
            <a:avLst/>
          </a:prstGeom>
        </p:spPr>
      </p:pic>
      <p:cxnSp>
        <p:nvCxnSpPr>
          <p:cNvPr id="14" name="Straight Arrow Connector 13">
            <a:extLst>
              <a:ext uri="{FF2B5EF4-FFF2-40B4-BE49-F238E27FC236}">
                <a16:creationId xmlns:a16="http://schemas.microsoft.com/office/drawing/2014/main" id="{8597EE22-C004-204A-803C-B79F2D87D93F}"/>
              </a:ext>
            </a:extLst>
          </p:cNvPr>
          <p:cNvCxnSpPr>
            <a:cxnSpLocks/>
          </p:cNvCxnSpPr>
          <p:nvPr/>
        </p:nvCxnSpPr>
        <p:spPr>
          <a:xfrm>
            <a:off x="5951318" y="2841006"/>
            <a:ext cx="0" cy="55183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83B94227-3A5C-0A46-B2ED-CB224AC939E5}"/>
              </a:ext>
            </a:extLst>
          </p:cNvPr>
          <p:cNvPicPr>
            <a:picLocks noChangeAspect="1"/>
          </p:cNvPicPr>
          <p:nvPr/>
        </p:nvPicPr>
        <p:blipFill>
          <a:blip r:embed="rId4"/>
          <a:stretch>
            <a:fillRect/>
          </a:stretch>
        </p:blipFill>
        <p:spPr>
          <a:xfrm>
            <a:off x="9189735" y="4781864"/>
            <a:ext cx="600553" cy="600553"/>
          </a:xfrm>
          <a:prstGeom prst="rect">
            <a:avLst/>
          </a:prstGeom>
        </p:spPr>
      </p:pic>
      <p:sp>
        <p:nvSpPr>
          <p:cNvPr id="16" name="Rectangle 15">
            <a:extLst>
              <a:ext uri="{FF2B5EF4-FFF2-40B4-BE49-F238E27FC236}">
                <a16:creationId xmlns:a16="http://schemas.microsoft.com/office/drawing/2014/main" id="{F2265AD3-D45C-274D-B7DF-568BB5FAB703}"/>
              </a:ext>
            </a:extLst>
          </p:cNvPr>
          <p:cNvSpPr/>
          <p:nvPr/>
        </p:nvSpPr>
        <p:spPr>
          <a:xfrm>
            <a:off x="4673947" y="1370091"/>
            <a:ext cx="2710257" cy="5991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rgbClr val="302EF8"/>
                </a:solidFill>
              </a:rPr>
              <a:t>Personality</a:t>
            </a:r>
          </a:p>
        </p:txBody>
      </p:sp>
      <p:sp>
        <p:nvSpPr>
          <p:cNvPr id="17" name="Rectangle 16">
            <a:extLst>
              <a:ext uri="{FF2B5EF4-FFF2-40B4-BE49-F238E27FC236}">
                <a16:creationId xmlns:a16="http://schemas.microsoft.com/office/drawing/2014/main" id="{9296D0A9-5D20-2243-AB21-56BBC4281CB5}"/>
              </a:ext>
            </a:extLst>
          </p:cNvPr>
          <p:cNvSpPr/>
          <p:nvPr/>
        </p:nvSpPr>
        <p:spPr>
          <a:xfrm>
            <a:off x="8040032" y="5571359"/>
            <a:ext cx="2710257" cy="5991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rgbClr val="302EF8"/>
                </a:solidFill>
              </a:rPr>
              <a:t>Outcomes</a:t>
            </a:r>
          </a:p>
        </p:txBody>
      </p:sp>
      <p:sp>
        <p:nvSpPr>
          <p:cNvPr id="19" name="Rectangle 18">
            <a:extLst>
              <a:ext uri="{FF2B5EF4-FFF2-40B4-BE49-F238E27FC236}">
                <a16:creationId xmlns:a16="http://schemas.microsoft.com/office/drawing/2014/main" id="{31A5B09A-B9B1-1741-84C9-9CB3B1C89E66}"/>
              </a:ext>
            </a:extLst>
          </p:cNvPr>
          <p:cNvSpPr/>
          <p:nvPr/>
        </p:nvSpPr>
        <p:spPr>
          <a:xfrm>
            <a:off x="1828556" y="3567857"/>
            <a:ext cx="1503124" cy="501041"/>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T0</a:t>
            </a:r>
          </a:p>
        </p:txBody>
      </p:sp>
      <p:cxnSp>
        <p:nvCxnSpPr>
          <p:cNvPr id="22" name="Straight Arrow Connector 21">
            <a:extLst>
              <a:ext uri="{FF2B5EF4-FFF2-40B4-BE49-F238E27FC236}">
                <a16:creationId xmlns:a16="http://schemas.microsoft.com/office/drawing/2014/main" id="{1B3097DD-B212-704D-BE16-83248C59AD19}"/>
              </a:ext>
            </a:extLst>
          </p:cNvPr>
          <p:cNvCxnSpPr>
            <a:cxnSpLocks/>
          </p:cNvCxnSpPr>
          <p:nvPr/>
        </p:nvCxnSpPr>
        <p:spPr>
          <a:xfrm flipV="1">
            <a:off x="2558923" y="4304386"/>
            <a:ext cx="0" cy="55183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3" name="Picture 22">
            <a:extLst>
              <a:ext uri="{FF2B5EF4-FFF2-40B4-BE49-F238E27FC236}">
                <a16:creationId xmlns:a16="http://schemas.microsoft.com/office/drawing/2014/main" id="{E7C376BA-1E1D-B840-ACC6-21907E4EBC36}"/>
              </a:ext>
            </a:extLst>
          </p:cNvPr>
          <p:cNvPicPr>
            <a:picLocks noChangeAspect="1"/>
          </p:cNvPicPr>
          <p:nvPr/>
        </p:nvPicPr>
        <p:blipFill>
          <a:blip r:embed="rId4"/>
          <a:stretch>
            <a:fillRect/>
          </a:stretch>
        </p:blipFill>
        <p:spPr>
          <a:xfrm>
            <a:off x="2335478" y="4864072"/>
            <a:ext cx="600553" cy="600553"/>
          </a:xfrm>
          <a:prstGeom prst="rect">
            <a:avLst/>
          </a:prstGeom>
        </p:spPr>
      </p:pic>
      <p:sp>
        <p:nvSpPr>
          <p:cNvPr id="24" name="Rectangle 23">
            <a:extLst>
              <a:ext uri="{FF2B5EF4-FFF2-40B4-BE49-F238E27FC236}">
                <a16:creationId xmlns:a16="http://schemas.microsoft.com/office/drawing/2014/main" id="{DDA93F58-6DA7-F04B-8E61-7081777616F9}"/>
              </a:ext>
            </a:extLst>
          </p:cNvPr>
          <p:cNvSpPr/>
          <p:nvPr/>
        </p:nvSpPr>
        <p:spPr>
          <a:xfrm>
            <a:off x="1185775" y="5653567"/>
            <a:ext cx="2710257" cy="5991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rgbClr val="302EF8"/>
                </a:solidFill>
              </a:rPr>
              <a:t>Outcomes</a:t>
            </a:r>
          </a:p>
        </p:txBody>
      </p:sp>
      <p:sp>
        <p:nvSpPr>
          <p:cNvPr id="2" name="Rectangle 1">
            <a:extLst>
              <a:ext uri="{FF2B5EF4-FFF2-40B4-BE49-F238E27FC236}">
                <a16:creationId xmlns:a16="http://schemas.microsoft.com/office/drawing/2014/main" id="{5CC92EF7-8149-F64B-8DC3-7A22B67BF02A}"/>
              </a:ext>
            </a:extLst>
          </p:cNvPr>
          <p:cNvSpPr/>
          <p:nvPr/>
        </p:nvSpPr>
        <p:spPr>
          <a:xfrm>
            <a:off x="1080655" y="4222178"/>
            <a:ext cx="2815377" cy="2237999"/>
          </a:xfrm>
          <a:prstGeom prst="rect">
            <a:avLst/>
          </a:prstGeom>
          <a:solidFill>
            <a:srgbClr val="FFFFFF">
              <a:alpha val="7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Arrow Connector 19">
            <a:extLst>
              <a:ext uri="{FF2B5EF4-FFF2-40B4-BE49-F238E27FC236}">
                <a16:creationId xmlns:a16="http://schemas.microsoft.com/office/drawing/2014/main" id="{25D767BD-39B1-1D47-BDDC-BFAE7653522D}"/>
              </a:ext>
            </a:extLst>
          </p:cNvPr>
          <p:cNvCxnSpPr>
            <a:cxnSpLocks/>
            <a:stCxn id="36" idx="3"/>
            <a:endCxn id="13" idx="1"/>
          </p:cNvCxnSpPr>
          <p:nvPr/>
        </p:nvCxnSpPr>
        <p:spPr>
          <a:xfrm>
            <a:off x="4380953" y="1663917"/>
            <a:ext cx="1326100" cy="65446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9C9A92BB-6D96-774C-952B-7135F63BDB41}"/>
              </a:ext>
            </a:extLst>
          </p:cNvPr>
          <p:cNvCxnSpPr>
            <a:cxnSpLocks/>
            <a:endCxn id="13" idx="1"/>
          </p:cNvCxnSpPr>
          <p:nvPr/>
        </p:nvCxnSpPr>
        <p:spPr>
          <a:xfrm flipV="1">
            <a:off x="5232597" y="2318386"/>
            <a:ext cx="474456" cy="6718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D707457B-BCB0-5741-9B5C-723ED4192F54}"/>
              </a:ext>
            </a:extLst>
          </p:cNvPr>
          <p:cNvCxnSpPr>
            <a:cxnSpLocks/>
            <a:endCxn id="13" idx="1"/>
          </p:cNvCxnSpPr>
          <p:nvPr/>
        </p:nvCxnSpPr>
        <p:spPr>
          <a:xfrm flipV="1">
            <a:off x="4380679" y="2318386"/>
            <a:ext cx="1326374" cy="80659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11669F7E-97D1-A54B-A5C2-2667DD51AF69}"/>
              </a:ext>
            </a:extLst>
          </p:cNvPr>
          <p:cNvCxnSpPr>
            <a:cxnSpLocks/>
            <a:stCxn id="31" idx="3"/>
            <a:endCxn id="13" idx="1"/>
          </p:cNvCxnSpPr>
          <p:nvPr/>
        </p:nvCxnSpPr>
        <p:spPr>
          <a:xfrm flipV="1">
            <a:off x="2585458" y="2318386"/>
            <a:ext cx="3121595" cy="78806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EDE47AE2-9568-7243-99E6-20A884B8B69C}"/>
              </a:ext>
            </a:extLst>
          </p:cNvPr>
          <p:cNvCxnSpPr>
            <a:cxnSpLocks/>
            <a:endCxn id="13" idx="1"/>
          </p:cNvCxnSpPr>
          <p:nvPr/>
        </p:nvCxnSpPr>
        <p:spPr>
          <a:xfrm flipV="1">
            <a:off x="3441751" y="2318386"/>
            <a:ext cx="2265302" cy="50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9F3CF8B3-8C25-C142-9917-6340D36A7929}"/>
              </a:ext>
            </a:extLst>
          </p:cNvPr>
          <p:cNvCxnSpPr>
            <a:cxnSpLocks/>
            <a:stCxn id="30" idx="3"/>
            <a:endCxn id="13" idx="1"/>
          </p:cNvCxnSpPr>
          <p:nvPr/>
        </p:nvCxnSpPr>
        <p:spPr>
          <a:xfrm flipV="1">
            <a:off x="1672285" y="2318386"/>
            <a:ext cx="4034768" cy="4875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45E4ABB6-829C-8A4A-A0B8-D399CF2A5DA4}"/>
              </a:ext>
            </a:extLst>
          </p:cNvPr>
          <p:cNvCxnSpPr>
            <a:cxnSpLocks/>
            <a:stCxn id="35" idx="3"/>
            <a:endCxn id="13" idx="1"/>
          </p:cNvCxnSpPr>
          <p:nvPr/>
        </p:nvCxnSpPr>
        <p:spPr>
          <a:xfrm>
            <a:off x="2585458" y="1663917"/>
            <a:ext cx="3121595" cy="65446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8A820CB7-FED8-FE44-82E2-B0DB1754A144}"/>
              </a:ext>
            </a:extLst>
          </p:cNvPr>
          <p:cNvSpPr/>
          <p:nvPr/>
        </p:nvSpPr>
        <p:spPr>
          <a:xfrm>
            <a:off x="0" y="2055168"/>
            <a:ext cx="1672285" cy="623943"/>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Age</a:t>
            </a:r>
          </a:p>
        </p:txBody>
      </p:sp>
      <p:sp>
        <p:nvSpPr>
          <p:cNvPr id="31" name="Rectangle 30">
            <a:extLst>
              <a:ext uri="{FF2B5EF4-FFF2-40B4-BE49-F238E27FC236}">
                <a16:creationId xmlns:a16="http://schemas.microsoft.com/office/drawing/2014/main" id="{953A36D5-941A-3F42-BBE4-BC313B73A1F6}"/>
              </a:ext>
            </a:extLst>
          </p:cNvPr>
          <p:cNvSpPr/>
          <p:nvPr/>
        </p:nvSpPr>
        <p:spPr>
          <a:xfrm>
            <a:off x="913173" y="2794480"/>
            <a:ext cx="1672285" cy="623943"/>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Education</a:t>
            </a:r>
          </a:p>
        </p:txBody>
      </p:sp>
      <p:sp>
        <p:nvSpPr>
          <p:cNvPr id="32" name="Rectangle 31">
            <a:extLst>
              <a:ext uri="{FF2B5EF4-FFF2-40B4-BE49-F238E27FC236}">
                <a16:creationId xmlns:a16="http://schemas.microsoft.com/office/drawing/2014/main" id="{45E89EE0-5936-5E48-89B8-AFF633FD86D1}"/>
              </a:ext>
            </a:extLst>
          </p:cNvPr>
          <p:cNvSpPr/>
          <p:nvPr/>
        </p:nvSpPr>
        <p:spPr>
          <a:xfrm>
            <a:off x="3565234" y="2055168"/>
            <a:ext cx="1672285" cy="623943"/>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Health</a:t>
            </a:r>
          </a:p>
        </p:txBody>
      </p:sp>
      <p:sp>
        <p:nvSpPr>
          <p:cNvPr id="33" name="Rectangle 32">
            <a:extLst>
              <a:ext uri="{FF2B5EF4-FFF2-40B4-BE49-F238E27FC236}">
                <a16:creationId xmlns:a16="http://schemas.microsoft.com/office/drawing/2014/main" id="{0B3329FC-AE7F-FB4A-A842-E2A16DD3BA28}"/>
              </a:ext>
            </a:extLst>
          </p:cNvPr>
          <p:cNvSpPr/>
          <p:nvPr/>
        </p:nvSpPr>
        <p:spPr>
          <a:xfrm>
            <a:off x="2708669" y="2805151"/>
            <a:ext cx="1672285" cy="623943"/>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Family</a:t>
            </a:r>
          </a:p>
        </p:txBody>
      </p:sp>
      <p:sp>
        <p:nvSpPr>
          <p:cNvPr id="34" name="Rectangle 33">
            <a:extLst>
              <a:ext uri="{FF2B5EF4-FFF2-40B4-BE49-F238E27FC236}">
                <a16:creationId xmlns:a16="http://schemas.microsoft.com/office/drawing/2014/main" id="{C1E90D50-9395-F843-82DA-DE55B1EF49F5}"/>
              </a:ext>
            </a:extLst>
          </p:cNvPr>
          <p:cNvSpPr/>
          <p:nvPr/>
        </p:nvSpPr>
        <p:spPr>
          <a:xfrm>
            <a:off x="1782617" y="2055169"/>
            <a:ext cx="1672285" cy="623943"/>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Early Life</a:t>
            </a:r>
          </a:p>
        </p:txBody>
      </p:sp>
      <p:sp>
        <p:nvSpPr>
          <p:cNvPr id="35" name="Rectangle 34">
            <a:extLst>
              <a:ext uri="{FF2B5EF4-FFF2-40B4-BE49-F238E27FC236}">
                <a16:creationId xmlns:a16="http://schemas.microsoft.com/office/drawing/2014/main" id="{DEAF2007-3657-9D4D-9997-796237977400}"/>
              </a:ext>
            </a:extLst>
          </p:cNvPr>
          <p:cNvSpPr/>
          <p:nvPr/>
        </p:nvSpPr>
        <p:spPr>
          <a:xfrm>
            <a:off x="913173" y="1351945"/>
            <a:ext cx="1672285" cy="623943"/>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Income</a:t>
            </a:r>
          </a:p>
        </p:txBody>
      </p:sp>
      <p:sp>
        <p:nvSpPr>
          <p:cNvPr id="36" name="Rectangle 35">
            <a:extLst>
              <a:ext uri="{FF2B5EF4-FFF2-40B4-BE49-F238E27FC236}">
                <a16:creationId xmlns:a16="http://schemas.microsoft.com/office/drawing/2014/main" id="{476DC747-6332-F44D-86DF-E19E57490A76}"/>
              </a:ext>
            </a:extLst>
          </p:cNvPr>
          <p:cNvSpPr/>
          <p:nvPr/>
        </p:nvSpPr>
        <p:spPr>
          <a:xfrm>
            <a:off x="2708668" y="1351945"/>
            <a:ext cx="1672285" cy="623943"/>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Social</a:t>
            </a:r>
          </a:p>
        </p:txBody>
      </p:sp>
      <p:graphicFrame>
        <p:nvGraphicFramePr>
          <p:cNvPr id="38" name="Table 37">
            <a:extLst>
              <a:ext uri="{FF2B5EF4-FFF2-40B4-BE49-F238E27FC236}">
                <a16:creationId xmlns:a16="http://schemas.microsoft.com/office/drawing/2014/main" id="{F59F687B-FEC6-1F4F-987D-2535D02068F6}"/>
              </a:ext>
            </a:extLst>
          </p:cNvPr>
          <p:cNvGraphicFramePr>
            <a:graphicFrameLocks noGrp="1"/>
          </p:cNvGraphicFramePr>
          <p:nvPr>
            <p:extLst>
              <p:ext uri="{D42A27DB-BD31-4B8C-83A1-F6EECF244321}">
                <p14:modId xmlns:p14="http://schemas.microsoft.com/office/powerpoint/2010/main" val="2450745568"/>
              </p:ext>
            </p:extLst>
          </p:nvPr>
        </p:nvGraphicFramePr>
        <p:xfrm>
          <a:off x="0" y="669954"/>
          <a:ext cx="12192000" cy="640080"/>
        </p:xfrm>
        <a:graphic>
          <a:graphicData uri="http://schemas.openxmlformats.org/drawingml/2006/table">
            <a:tbl>
              <a:tblPr firstRow="1" bandRow="1">
                <a:tableStyleId>{5C22544A-7EE6-4342-B048-85BDC9FD1C3A}</a:tableStyleId>
              </a:tblPr>
              <a:tblGrid>
                <a:gridCol w="2438400">
                  <a:extLst>
                    <a:ext uri="{9D8B030D-6E8A-4147-A177-3AD203B41FA5}">
                      <a16:colId xmlns:a16="http://schemas.microsoft.com/office/drawing/2014/main" val="2675878359"/>
                    </a:ext>
                  </a:extLst>
                </a:gridCol>
                <a:gridCol w="2438400">
                  <a:extLst>
                    <a:ext uri="{9D8B030D-6E8A-4147-A177-3AD203B41FA5}">
                      <a16:colId xmlns:a16="http://schemas.microsoft.com/office/drawing/2014/main" val="1988272518"/>
                    </a:ext>
                  </a:extLst>
                </a:gridCol>
                <a:gridCol w="2438400">
                  <a:extLst>
                    <a:ext uri="{9D8B030D-6E8A-4147-A177-3AD203B41FA5}">
                      <a16:colId xmlns:a16="http://schemas.microsoft.com/office/drawing/2014/main" val="2528695090"/>
                    </a:ext>
                  </a:extLst>
                </a:gridCol>
                <a:gridCol w="2438400">
                  <a:extLst>
                    <a:ext uri="{9D8B030D-6E8A-4147-A177-3AD203B41FA5}">
                      <a16:colId xmlns:a16="http://schemas.microsoft.com/office/drawing/2014/main" val="1257646453"/>
                    </a:ext>
                  </a:extLst>
                </a:gridCol>
                <a:gridCol w="2438400">
                  <a:extLst>
                    <a:ext uri="{9D8B030D-6E8A-4147-A177-3AD203B41FA5}">
                      <a16:colId xmlns:a16="http://schemas.microsoft.com/office/drawing/2014/main" val="166446408"/>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dirty="0">
                          <a:solidFill>
                            <a:schemeClr val="bg1"/>
                          </a:solidFill>
                        </a:rPr>
                        <a:t>Cross-Sectional (Reverse Causality)</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algn="ctr"/>
                      <a:r>
                        <a:rPr lang="en-US" dirty="0"/>
                        <a:t>Third Variables (Selection Bias)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algn="ctr"/>
                      <a:r>
                        <a:rPr lang="en-US" dirty="0"/>
                        <a:t>Arbitrary Covariate Inclusion</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7030A0"/>
                    </a:solidFill>
                  </a:tcPr>
                </a:tc>
                <a:tc>
                  <a:txBody>
                    <a:bodyPr/>
                    <a:lstStyle/>
                    <a:p>
                      <a:pPr algn="ctr"/>
                      <a:r>
                        <a:rPr lang="en-US" dirty="0"/>
                        <a:t>Unclear Boundary Conditions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algn="ctr"/>
                      <a:r>
                        <a:rPr lang="en-US" dirty="0"/>
                        <a:t>Single Studies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4191370413"/>
                  </a:ext>
                </a:extLst>
              </a:tr>
            </a:tbl>
          </a:graphicData>
        </a:graphic>
      </p:graphicFrame>
    </p:spTree>
    <p:extLst>
      <p:ext uri="{BB962C8B-B14F-4D97-AF65-F5344CB8AC3E}">
        <p14:creationId xmlns:p14="http://schemas.microsoft.com/office/powerpoint/2010/main" val="22159237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D64BDB2-657B-4F4A-81AB-F4D1C16B6674}"/>
              </a:ext>
            </a:extLst>
          </p:cNvPr>
          <p:cNvPicPr>
            <a:picLocks noChangeAspect="1"/>
          </p:cNvPicPr>
          <p:nvPr/>
        </p:nvPicPr>
        <p:blipFill>
          <a:blip r:embed="rId3"/>
          <a:stretch>
            <a:fillRect/>
          </a:stretch>
        </p:blipFill>
        <p:spPr>
          <a:xfrm>
            <a:off x="0" y="1564622"/>
            <a:ext cx="12196081" cy="5074172"/>
          </a:xfrm>
          <a:prstGeom prst="rect">
            <a:avLst/>
          </a:prstGeom>
        </p:spPr>
      </p:pic>
      <p:sp>
        <p:nvSpPr>
          <p:cNvPr id="9" name="Rectangle 8">
            <a:extLst>
              <a:ext uri="{FF2B5EF4-FFF2-40B4-BE49-F238E27FC236}">
                <a16:creationId xmlns:a16="http://schemas.microsoft.com/office/drawing/2014/main" id="{87201869-C9F6-2847-8476-F8DEB4C7D916}"/>
              </a:ext>
            </a:extLst>
          </p:cNvPr>
          <p:cNvSpPr/>
          <p:nvPr/>
        </p:nvSpPr>
        <p:spPr>
          <a:xfrm>
            <a:off x="167425" y="721217"/>
            <a:ext cx="11668260" cy="8434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rgbClr val="2F2EF9"/>
                </a:solidFill>
              </a:rPr>
              <a:t>Health-Related Outcomes</a:t>
            </a:r>
          </a:p>
        </p:txBody>
      </p:sp>
      <p:graphicFrame>
        <p:nvGraphicFramePr>
          <p:cNvPr id="10" name="Table 9">
            <a:extLst>
              <a:ext uri="{FF2B5EF4-FFF2-40B4-BE49-F238E27FC236}">
                <a16:creationId xmlns:a16="http://schemas.microsoft.com/office/drawing/2014/main" id="{7C06AE9B-41BC-3B42-A74C-514F63CE4664}"/>
              </a:ext>
            </a:extLst>
          </p:cNvPr>
          <p:cNvGraphicFramePr>
            <a:graphicFrameLocks noGrp="1"/>
          </p:cNvGraphicFramePr>
          <p:nvPr/>
        </p:nvGraphicFramePr>
        <p:xfrm>
          <a:off x="0" y="0"/>
          <a:ext cx="12192000" cy="582506"/>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554269618"/>
                    </a:ext>
                  </a:extLst>
                </a:gridCol>
                <a:gridCol w="4064000">
                  <a:extLst>
                    <a:ext uri="{9D8B030D-6E8A-4147-A177-3AD203B41FA5}">
                      <a16:colId xmlns:a16="http://schemas.microsoft.com/office/drawing/2014/main" val="1174822857"/>
                    </a:ext>
                  </a:extLst>
                </a:gridCol>
                <a:gridCol w="4064000">
                  <a:extLst>
                    <a:ext uri="{9D8B030D-6E8A-4147-A177-3AD203B41FA5}">
                      <a16:colId xmlns:a16="http://schemas.microsoft.com/office/drawing/2014/main" val="3564525316"/>
                    </a:ext>
                  </a:extLst>
                </a:gridCol>
              </a:tblGrid>
              <a:tr h="582506">
                <a:tc>
                  <a:txBody>
                    <a:bodyPr/>
                    <a:lstStyle/>
                    <a:p>
                      <a:pPr algn="ctr"/>
                      <a:r>
                        <a:rPr lang="en-US" sz="2800" dirty="0"/>
                        <a:t>Summary</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algn="ctr"/>
                      <a:r>
                        <a:rPr lang="en-US" sz="2800" dirty="0"/>
                        <a:t>Key Variables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7030A0"/>
                    </a:solidFill>
                  </a:tcPr>
                </a:tc>
                <a:tc>
                  <a:txBody>
                    <a:bodyPr/>
                    <a:lstStyle/>
                    <a:p>
                      <a:pPr algn="ctr"/>
                      <a:r>
                        <a:rPr lang="en-US" sz="2800" dirty="0"/>
                        <a:t>Future Directions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2633248741"/>
                  </a:ext>
                </a:extLst>
              </a:tr>
            </a:tbl>
          </a:graphicData>
        </a:graphic>
      </p:graphicFrame>
      <p:sp>
        <p:nvSpPr>
          <p:cNvPr id="2" name="Rectangle 1">
            <a:extLst>
              <a:ext uri="{FF2B5EF4-FFF2-40B4-BE49-F238E27FC236}">
                <a16:creationId xmlns:a16="http://schemas.microsoft.com/office/drawing/2014/main" id="{06E8F7DE-5AA1-D640-975D-DA684EF2F6EB}"/>
              </a:ext>
            </a:extLst>
          </p:cNvPr>
          <p:cNvSpPr/>
          <p:nvPr/>
        </p:nvSpPr>
        <p:spPr>
          <a:xfrm>
            <a:off x="914400" y="2074127"/>
            <a:ext cx="11277600" cy="46166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1250521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D64BDB2-657B-4F4A-81AB-F4D1C16B6674}"/>
              </a:ext>
            </a:extLst>
          </p:cNvPr>
          <p:cNvPicPr>
            <a:picLocks noChangeAspect="1"/>
          </p:cNvPicPr>
          <p:nvPr/>
        </p:nvPicPr>
        <p:blipFill>
          <a:blip r:embed="rId3"/>
          <a:stretch>
            <a:fillRect/>
          </a:stretch>
        </p:blipFill>
        <p:spPr>
          <a:xfrm>
            <a:off x="0" y="1564622"/>
            <a:ext cx="12196081" cy="5074172"/>
          </a:xfrm>
          <a:prstGeom prst="rect">
            <a:avLst/>
          </a:prstGeom>
        </p:spPr>
      </p:pic>
      <p:sp>
        <p:nvSpPr>
          <p:cNvPr id="9" name="Rectangle 8">
            <a:extLst>
              <a:ext uri="{FF2B5EF4-FFF2-40B4-BE49-F238E27FC236}">
                <a16:creationId xmlns:a16="http://schemas.microsoft.com/office/drawing/2014/main" id="{87201869-C9F6-2847-8476-F8DEB4C7D916}"/>
              </a:ext>
            </a:extLst>
          </p:cNvPr>
          <p:cNvSpPr/>
          <p:nvPr/>
        </p:nvSpPr>
        <p:spPr>
          <a:xfrm>
            <a:off x="167425" y="721217"/>
            <a:ext cx="11668260" cy="8434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rgbClr val="2F2EF9"/>
                </a:solidFill>
              </a:rPr>
              <a:t>Health-Related Outcomes</a:t>
            </a:r>
          </a:p>
        </p:txBody>
      </p:sp>
      <p:graphicFrame>
        <p:nvGraphicFramePr>
          <p:cNvPr id="10" name="Table 9">
            <a:extLst>
              <a:ext uri="{FF2B5EF4-FFF2-40B4-BE49-F238E27FC236}">
                <a16:creationId xmlns:a16="http://schemas.microsoft.com/office/drawing/2014/main" id="{7C06AE9B-41BC-3B42-A74C-514F63CE4664}"/>
              </a:ext>
            </a:extLst>
          </p:cNvPr>
          <p:cNvGraphicFramePr>
            <a:graphicFrameLocks noGrp="1"/>
          </p:cNvGraphicFramePr>
          <p:nvPr/>
        </p:nvGraphicFramePr>
        <p:xfrm>
          <a:off x="0" y="0"/>
          <a:ext cx="12192000" cy="582506"/>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554269618"/>
                    </a:ext>
                  </a:extLst>
                </a:gridCol>
                <a:gridCol w="4064000">
                  <a:extLst>
                    <a:ext uri="{9D8B030D-6E8A-4147-A177-3AD203B41FA5}">
                      <a16:colId xmlns:a16="http://schemas.microsoft.com/office/drawing/2014/main" val="1174822857"/>
                    </a:ext>
                  </a:extLst>
                </a:gridCol>
                <a:gridCol w="4064000">
                  <a:extLst>
                    <a:ext uri="{9D8B030D-6E8A-4147-A177-3AD203B41FA5}">
                      <a16:colId xmlns:a16="http://schemas.microsoft.com/office/drawing/2014/main" val="3564525316"/>
                    </a:ext>
                  </a:extLst>
                </a:gridCol>
              </a:tblGrid>
              <a:tr h="582506">
                <a:tc>
                  <a:txBody>
                    <a:bodyPr/>
                    <a:lstStyle/>
                    <a:p>
                      <a:pPr algn="ctr"/>
                      <a:r>
                        <a:rPr lang="en-US" sz="2800" dirty="0"/>
                        <a:t>Summary</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algn="ctr"/>
                      <a:r>
                        <a:rPr lang="en-US" sz="2800" dirty="0"/>
                        <a:t>Key Variables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7030A0"/>
                    </a:solidFill>
                  </a:tcPr>
                </a:tc>
                <a:tc>
                  <a:txBody>
                    <a:bodyPr/>
                    <a:lstStyle/>
                    <a:p>
                      <a:pPr algn="ctr"/>
                      <a:r>
                        <a:rPr lang="en-US" sz="2800" dirty="0"/>
                        <a:t>Future Directions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2633248741"/>
                  </a:ext>
                </a:extLst>
              </a:tr>
            </a:tbl>
          </a:graphicData>
        </a:graphic>
      </p:graphicFrame>
      <p:sp>
        <p:nvSpPr>
          <p:cNvPr id="3" name="Rectangle 2">
            <a:extLst>
              <a:ext uri="{FF2B5EF4-FFF2-40B4-BE49-F238E27FC236}">
                <a16:creationId xmlns:a16="http://schemas.microsoft.com/office/drawing/2014/main" id="{9436CF01-53EE-D14D-99E9-2FE61D5439A4}"/>
              </a:ext>
            </a:extLst>
          </p:cNvPr>
          <p:cNvSpPr/>
          <p:nvPr/>
        </p:nvSpPr>
        <p:spPr>
          <a:xfrm>
            <a:off x="2895600" y="1859280"/>
            <a:ext cx="1676400" cy="2484120"/>
          </a:xfrm>
          <a:prstGeom prst="rect">
            <a:avLst/>
          </a:prstGeom>
          <a:noFill/>
          <a:ln w="28575">
            <a:solidFill>
              <a:srgbClr val="2F2EF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91068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D64BDB2-657B-4F4A-81AB-F4D1C16B6674}"/>
              </a:ext>
            </a:extLst>
          </p:cNvPr>
          <p:cNvPicPr>
            <a:picLocks noChangeAspect="1"/>
          </p:cNvPicPr>
          <p:nvPr/>
        </p:nvPicPr>
        <p:blipFill rotWithShape="1">
          <a:blip r:embed="rId3"/>
          <a:srcRect b="90103"/>
          <a:stretch/>
        </p:blipFill>
        <p:spPr>
          <a:xfrm>
            <a:off x="-4081" y="1566739"/>
            <a:ext cx="12196081" cy="502172"/>
          </a:xfrm>
          <a:prstGeom prst="rect">
            <a:avLst/>
          </a:prstGeom>
        </p:spPr>
      </p:pic>
      <p:pic>
        <p:nvPicPr>
          <p:cNvPr id="3" name="Picture 2">
            <a:extLst>
              <a:ext uri="{FF2B5EF4-FFF2-40B4-BE49-F238E27FC236}">
                <a16:creationId xmlns:a16="http://schemas.microsoft.com/office/drawing/2014/main" id="{CC49051E-EF94-DD45-8A58-EFC70B8E5F9D}"/>
              </a:ext>
            </a:extLst>
          </p:cNvPr>
          <p:cNvPicPr>
            <a:picLocks noChangeAspect="1"/>
          </p:cNvPicPr>
          <p:nvPr/>
        </p:nvPicPr>
        <p:blipFill rotWithShape="1">
          <a:blip r:embed="rId4"/>
          <a:srcRect b="56251"/>
          <a:stretch/>
        </p:blipFill>
        <p:spPr>
          <a:xfrm>
            <a:off x="-4081" y="2077543"/>
            <a:ext cx="12192000" cy="3339391"/>
          </a:xfrm>
          <a:prstGeom prst="rect">
            <a:avLst/>
          </a:prstGeom>
        </p:spPr>
      </p:pic>
      <p:pic>
        <p:nvPicPr>
          <p:cNvPr id="5" name="Picture 4">
            <a:extLst>
              <a:ext uri="{FF2B5EF4-FFF2-40B4-BE49-F238E27FC236}">
                <a16:creationId xmlns:a16="http://schemas.microsoft.com/office/drawing/2014/main" id="{3C1B2D14-BBC1-0A4B-8E73-316ACCC8518E}"/>
              </a:ext>
            </a:extLst>
          </p:cNvPr>
          <p:cNvPicPr>
            <a:picLocks noChangeAspect="1"/>
          </p:cNvPicPr>
          <p:nvPr/>
        </p:nvPicPr>
        <p:blipFill rotWithShape="1">
          <a:blip r:embed="rId4"/>
          <a:srcRect l="7602" t="92158"/>
          <a:stretch/>
        </p:blipFill>
        <p:spPr>
          <a:xfrm>
            <a:off x="922845" y="5438657"/>
            <a:ext cx="11265074" cy="598553"/>
          </a:xfrm>
          <a:prstGeom prst="rect">
            <a:avLst/>
          </a:prstGeom>
        </p:spPr>
      </p:pic>
      <p:pic>
        <p:nvPicPr>
          <p:cNvPr id="6" name="Picture 5">
            <a:extLst>
              <a:ext uri="{FF2B5EF4-FFF2-40B4-BE49-F238E27FC236}">
                <a16:creationId xmlns:a16="http://schemas.microsoft.com/office/drawing/2014/main" id="{0BD5CF9C-C3EC-624A-A6FD-76D652AEAA3C}"/>
              </a:ext>
            </a:extLst>
          </p:cNvPr>
          <p:cNvPicPr>
            <a:picLocks noChangeAspect="1"/>
          </p:cNvPicPr>
          <p:nvPr/>
        </p:nvPicPr>
        <p:blipFill rotWithShape="1">
          <a:blip r:embed="rId4"/>
          <a:srcRect t="92158" r="92397" b="3407"/>
          <a:stretch/>
        </p:blipFill>
        <p:spPr>
          <a:xfrm>
            <a:off x="-4081" y="5269387"/>
            <a:ext cx="926926" cy="338539"/>
          </a:xfrm>
          <a:prstGeom prst="rect">
            <a:avLst/>
          </a:prstGeom>
        </p:spPr>
      </p:pic>
      <p:sp>
        <p:nvSpPr>
          <p:cNvPr id="9" name="Rectangle 8">
            <a:extLst>
              <a:ext uri="{FF2B5EF4-FFF2-40B4-BE49-F238E27FC236}">
                <a16:creationId xmlns:a16="http://schemas.microsoft.com/office/drawing/2014/main" id="{59476DE0-616C-C14B-AB12-C7C8FC0FD88E}"/>
              </a:ext>
            </a:extLst>
          </p:cNvPr>
          <p:cNvSpPr/>
          <p:nvPr/>
        </p:nvSpPr>
        <p:spPr>
          <a:xfrm>
            <a:off x="167425" y="721217"/>
            <a:ext cx="11668260" cy="8434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rgbClr val="2F2EF9"/>
                </a:solidFill>
              </a:rPr>
              <a:t>Social and Interpersonal Outcomes</a:t>
            </a:r>
          </a:p>
        </p:txBody>
      </p:sp>
      <p:graphicFrame>
        <p:nvGraphicFramePr>
          <p:cNvPr id="10" name="Table 9">
            <a:extLst>
              <a:ext uri="{FF2B5EF4-FFF2-40B4-BE49-F238E27FC236}">
                <a16:creationId xmlns:a16="http://schemas.microsoft.com/office/drawing/2014/main" id="{E3BCFCCB-9CDC-0745-9E00-42B1EFD6A15D}"/>
              </a:ext>
            </a:extLst>
          </p:cNvPr>
          <p:cNvGraphicFramePr>
            <a:graphicFrameLocks noGrp="1"/>
          </p:cNvGraphicFramePr>
          <p:nvPr>
            <p:extLst>
              <p:ext uri="{D42A27DB-BD31-4B8C-83A1-F6EECF244321}">
                <p14:modId xmlns:p14="http://schemas.microsoft.com/office/powerpoint/2010/main" val="3405453326"/>
              </p:ext>
            </p:extLst>
          </p:nvPr>
        </p:nvGraphicFramePr>
        <p:xfrm>
          <a:off x="0" y="0"/>
          <a:ext cx="12192000" cy="582506"/>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554269618"/>
                    </a:ext>
                  </a:extLst>
                </a:gridCol>
                <a:gridCol w="4064000">
                  <a:extLst>
                    <a:ext uri="{9D8B030D-6E8A-4147-A177-3AD203B41FA5}">
                      <a16:colId xmlns:a16="http://schemas.microsoft.com/office/drawing/2014/main" val="1174822857"/>
                    </a:ext>
                  </a:extLst>
                </a:gridCol>
                <a:gridCol w="4064000">
                  <a:extLst>
                    <a:ext uri="{9D8B030D-6E8A-4147-A177-3AD203B41FA5}">
                      <a16:colId xmlns:a16="http://schemas.microsoft.com/office/drawing/2014/main" val="3564525316"/>
                    </a:ext>
                  </a:extLst>
                </a:gridCol>
              </a:tblGrid>
              <a:tr h="582506">
                <a:tc>
                  <a:txBody>
                    <a:bodyPr/>
                    <a:lstStyle/>
                    <a:p>
                      <a:pPr algn="ctr"/>
                      <a:r>
                        <a:rPr lang="en-US" sz="2800" dirty="0"/>
                        <a:t>Summary</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algn="ctr"/>
                      <a:r>
                        <a:rPr lang="en-US" sz="2800" dirty="0"/>
                        <a:t>Key Variables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7030A0"/>
                    </a:solidFill>
                  </a:tcPr>
                </a:tc>
                <a:tc>
                  <a:txBody>
                    <a:bodyPr/>
                    <a:lstStyle/>
                    <a:p>
                      <a:pPr algn="ctr"/>
                      <a:r>
                        <a:rPr lang="en-US" sz="2800" dirty="0"/>
                        <a:t>Future Directions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2633248741"/>
                  </a:ext>
                </a:extLst>
              </a:tr>
            </a:tbl>
          </a:graphicData>
        </a:graphic>
      </p:graphicFrame>
      <p:sp>
        <p:nvSpPr>
          <p:cNvPr id="2" name="Rectangle 1">
            <a:extLst>
              <a:ext uri="{FF2B5EF4-FFF2-40B4-BE49-F238E27FC236}">
                <a16:creationId xmlns:a16="http://schemas.microsoft.com/office/drawing/2014/main" id="{4B299378-A90E-FA41-8A5B-73E2DD1AE6D2}"/>
              </a:ext>
            </a:extLst>
          </p:cNvPr>
          <p:cNvSpPr/>
          <p:nvPr/>
        </p:nvSpPr>
        <p:spPr>
          <a:xfrm>
            <a:off x="4526280" y="3124200"/>
            <a:ext cx="716280" cy="990600"/>
          </a:xfrm>
          <a:prstGeom prst="rect">
            <a:avLst/>
          </a:prstGeom>
          <a:noFill/>
          <a:ln w="28575">
            <a:solidFill>
              <a:srgbClr val="2F2EF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28318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D64BDB2-657B-4F4A-81AB-F4D1C16B6674}"/>
              </a:ext>
            </a:extLst>
          </p:cNvPr>
          <p:cNvPicPr>
            <a:picLocks noChangeAspect="1"/>
          </p:cNvPicPr>
          <p:nvPr/>
        </p:nvPicPr>
        <p:blipFill rotWithShape="1">
          <a:blip r:embed="rId3"/>
          <a:srcRect b="90103"/>
          <a:stretch/>
        </p:blipFill>
        <p:spPr>
          <a:xfrm>
            <a:off x="-4081" y="1565188"/>
            <a:ext cx="12196081" cy="502172"/>
          </a:xfrm>
          <a:prstGeom prst="rect">
            <a:avLst/>
          </a:prstGeom>
        </p:spPr>
      </p:pic>
      <p:pic>
        <p:nvPicPr>
          <p:cNvPr id="2" name="Picture 1">
            <a:extLst>
              <a:ext uri="{FF2B5EF4-FFF2-40B4-BE49-F238E27FC236}">
                <a16:creationId xmlns:a16="http://schemas.microsoft.com/office/drawing/2014/main" id="{A1F35B20-C3FA-3D4C-A5B1-9ACAAD8D1B50}"/>
              </a:ext>
            </a:extLst>
          </p:cNvPr>
          <p:cNvPicPr>
            <a:picLocks noChangeAspect="1"/>
          </p:cNvPicPr>
          <p:nvPr/>
        </p:nvPicPr>
        <p:blipFill>
          <a:blip r:embed="rId4"/>
          <a:stretch>
            <a:fillRect/>
          </a:stretch>
        </p:blipFill>
        <p:spPr>
          <a:xfrm>
            <a:off x="0" y="2067360"/>
            <a:ext cx="11974882" cy="3795479"/>
          </a:xfrm>
          <a:prstGeom prst="rect">
            <a:avLst/>
          </a:prstGeom>
        </p:spPr>
      </p:pic>
      <p:sp>
        <p:nvSpPr>
          <p:cNvPr id="9" name="Rectangle 8">
            <a:extLst>
              <a:ext uri="{FF2B5EF4-FFF2-40B4-BE49-F238E27FC236}">
                <a16:creationId xmlns:a16="http://schemas.microsoft.com/office/drawing/2014/main" id="{AFB5A7AB-E32C-1A44-967B-FF2C8BAE00C8}"/>
              </a:ext>
            </a:extLst>
          </p:cNvPr>
          <p:cNvSpPr/>
          <p:nvPr/>
        </p:nvSpPr>
        <p:spPr>
          <a:xfrm>
            <a:off x="167425" y="721217"/>
            <a:ext cx="11668260" cy="8434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rgbClr val="2F2EF9"/>
                </a:solidFill>
              </a:rPr>
              <a:t>Work- and Education-Related Outcomes</a:t>
            </a:r>
          </a:p>
        </p:txBody>
      </p:sp>
      <p:graphicFrame>
        <p:nvGraphicFramePr>
          <p:cNvPr id="10" name="Table 9">
            <a:extLst>
              <a:ext uri="{FF2B5EF4-FFF2-40B4-BE49-F238E27FC236}">
                <a16:creationId xmlns:a16="http://schemas.microsoft.com/office/drawing/2014/main" id="{A988238C-4DA7-4346-8BAA-DC8C6989C2E7}"/>
              </a:ext>
            </a:extLst>
          </p:cNvPr>
          <p:cNvGraphicFramePr>
            <a:graphicFrameLocks noGrp="1"/>
          </p:cNvGraphicFramePr>
          <p:nvPr>
            <p:extLst>
              <p:ext uri="{D42A27DB-BD31-4B8C-83A1-F6EECF244321}">
                <p14:modId xmlns:p14="http://schemas.microsoft.com/office/powerpoint/2010/main" val="3405453326"/>
              </p:ext>
            </p:extLst>
          </p:nvPr>
        </p:nvGraphicFramePr>
        <p:xfrm>
          <a:off x="0" y="0"/>
          <a:ext cx="12192000" cy="582506"/>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554269618"/>
                    </a:ext>
                  </a:extLst>
                </a:gridCol>
                <a:gridCol w="4064000">
                  <a:extLst>
                    <a:ext uri="{9D8B030D-6E8A-4147-A177-3AD203B41FA5}">
                      <a16:colId xmlns:a16="http://schemas.microsoft.com/office/drawing/2014/main" val="1174822857"/>
                    </a:ext>
                  </a:extLst>
                </a:gridCol>
                <a:gridCol w="4064000">
                  <a:extLst>
                    <a:ext uri="{9D8B030D-6E8A-4147-A177-3AD203B41FA5}">
                      <a16:colId xmlns:a16="http://schemas.microsoft.com/office/drawing/2014/main" val="3564525316"/>
                    </a:ext>
                  </a:extLst>
                </a:gridCol>
              </a:tblGrid>
              <a:tr h="582506">
                <a:tc>
                  <a:txBody>
                    <a:bodyPr/>
                    <a:lstStyle/>
                    <a:p>
                      <a:pPr algn="ctr"/>
                      <a:r>
                        <a:rPr lang="en-US" sz="2800" dirty="0"/>
                        <a:t>Summary</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algn="ctr"/>
                      <a:r>
                        <a:rPr lang="en-US" sz="2800" dirty="0"/>
                        <a:t>Key Variables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7030A0"/>
                    </a:solidFill>
                  </a:tcPr>
                </a:tc>
                <a:tc>
                  <a:txBody>
                    <a:bodyPr/>
                    <a:lstStyle/>
                    <a:p>
                      <a:pPr algn="ctr"/>
                      <a:r>
                        <a:rPr lang="en-US" sz="2800" dirty="0"/>
                        <a:t>Future Directions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2633248741"/>
                  </a:ext>
                </a:extLst>
              </a:tr>
            </a:tbl>
          </a:graphicData>
        </a:graphic>
      </p:graphicFrame>
      <p:sp>
        <p:nvSpPr>
          <p:cNvPr id="8" name="Rectangle 7">
            <a:extLst>
              <a:ext uri="{FF2B5EF4-FFF2-40B4-BE49-F238E27FC236}">
                <a16:creationId xmlns:a16="http://schemas.microsoft.com/office/drawing/2014/main" id="{BADB76D8-B871-354D-8D3D-0216EC930348}"/>
              </a:ext>
            </a:extLst>
          </p:cNvPr>
          <p:cNvSpPr/>
          <p:nvPr/>
        </p:nvSpPr>
        <p:spPr>
          <a:xfrm>
            <a:off x="2987040" y="1869780"/>
            <a:ext cx="777240" cy="1180261"/>
          </a:xfrm>
          <a:prstGeom prst="rect">
            <a:avLst/>
          </a:prstGeom>
          <a:noFill/>
          <a:ln w="28575">
            <a:solidFill>
              <a:srgbClr val="2F2EF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24905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D64BDB2-657B-4F4A-81AB-F4D1C16B6674}"/>
              </a:ext>
            </a:extLst>
          </p:cNvPr>
          <p:cNvPicPr>
            <a:picLocks noChangeAspect="1"/>
          </p:cNvPicPr>
          <p:nvPr/>
        </p:nvPicPr>
        <p:blipFill rotWithShape="1">
          <a:blip r:embed="rId3"/>
          <a:srcRect b="90103"/>
          <a:stretch/>
        </p:blipFill>
        <p:spPr>
          <a:xfrm>
            <a:off x="0" y="1563414"/>
            <a:ext cx="12196081" cy="502172"/>
          </a:xfrm>
          <a:prstGeom prst="rect">
            <a:avLst/>
          </a:prstGeom>
        </p:spPr>
      </p:pic>
      <p:pic>
        <p:nvPicPr>
          <p:cNvPr id="3" name="Picture 2">
            <a:extLst>
              <a:ext uri="{FF2B5EF4-FFF2-40B4-BE49-F238E27FC236}">
                <a16:creationId xmlns:a16="http://schemas.microsoft.com/office/drawing/2014/main" id="{1EB5F524-BC49-E149-8619-A1C27DCD312B}"/>
              </a:ext>
            </a:extLst>
          </p:cNvPr>
          <p:cNvPicPr>
            <a:picLocks noChangeAspect="1"/>
          </p:cNvPicPr>
          <p:nvPr/>
        </p:nvPicPr>
        <p:blipFill>
          <a:blip r:embed="rId4"/>
          <a:stretch>
            <a:fillRect/>
          </a:stretch>
        </p:blipFill>
        <p:spPr>
          <a:xfrm>
            <a:off x="0" y="2082093"/>
            <a:ext cx="12163078" cy="1853852"/>
          </a:xfrm>
          <a:prstGeom prst="rect">
            <a:avLst/>
          </a:prstGeom>
        </p:spPr>
      </p:pic>
      <p:sp>
        <p:nvSpPr>
          <p:cNvPr id="6" name="Rectangle 5">
            <a:extLst>
              <a:ext uri="{FF2B5EF4-FFF2-40B4-BE49-F238E27FC236}">
                <a16:creationId xmlns:a16="http://schemas.microsoft.com/office/drawing/2014/main" id="{6C9C33E6-0B98-D642-AC57-526BC3C8C65B}"/>
              </a:ext>
            </a:extLst>
          </p:cNvPr>
          <p:cNvSpPr/>
          <p:nvPr/>
        </p:nvSpPr>
        <p:spPr>
          <a:xfrm>
            <a:off x="167425" y="721217"/>
            <a:ext cx="11668260" cy="8434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rgbClr val="2F2EF9"/>
                </a:solidFill>
              </a:rPr>
              <a:t>Civic / Societal Outcomes</a:t>
            </a:r>
          </a:p>
        </p:txBody>
      </p:sp>
      <p:graphicFrame>
        <p:nvGraphicFramePr>
          <p:cNvPr id="8" name="Table 7">
            <a:extLst>
              <a:ext uri="{FF2B5EF4-FFF2-40B4-BE49-F238E27FC236}">
                <a16:creationId xmlns:a16="http://schemas.microsoft.com/office/drawing/2014/main" id="{EFEDD127-F4F7-314F-BA7B-94B35EA86FC6}"/>
              </a:ext>
            </a:extLst>
          </p:cNvPr>
          <p:cNvGraphicFramePr>
            <a:graphicFrameLocks noGrp="1"/>
          </p:cNvGraphicFramePr>
          <p:nvPr>
            <p:extLst>
              <p:ext uri="{D42A27DB-BD31-4B8C-83A1-F6EECF244321}">
                <p14:modId xmlns:p14="http://schemas.microsoft.com/office/powerpoint/2010/main" val="3405453326"/>
              </p:ext>
            </p:extLst>
          </p:nvPr>
        </p:nvGraphicFramePr>
        <p:xfrm>
          <a:off x="0" y="0"/>
          <a:ext cx="12192000" cy="582506"/>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554269618"/>
                    </a:ext>
                  </a:extLst>
                </a:gridCol>
                <a:gridCol w="4064000">
                  <a:extLst>
                    <a:ext uri="{9D8B030D-6E8A-4147-A177-3AD203B41FA5}">
                      <a16:colId xmlns:a16="http://schemas.microsoft.com/office/drawing/2014/main" val="1174822857"/>
                    </a:ext>
                  </a:extLst>
                </a:gridCol>
                <a:gridCol w="4064000">
                  <a:extLst>
                    <a:ext uri="{9D8B030D-6E8A-4147-A177-3AD203B41FA5}">
                      <a16:colId xmlns:a16="http://schemas.microsoft.com/office/drawing/2014/main" val="3564525316"/>
                    </a:ext>
                  </a:extLst>
                </a:gridCol>
              </a:tblGrid>
              <a:tr h="582506">
                <a:tc>
                  <a:txBody>
                    <a:bodyPr/>
                    <a:lstStyle/>
                    <a:p>
                      <a:pPr algn="ctr"/>
                      <a:r>
                        <a:rPr lang="en-US" sz="2800" dirty="0"/>
                        <a:t>Summary</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algn="ctr"/>
                      <a:r>
                        <a:rPr lang="en-US" sz="2800" dirty="0"/>
                        <a:t>Key Variables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7030A0"/>
                    </a:solidFill>
                  </a:tcPr>
                </a:tc>
                <a:tc>
                  <a:txBody>
                    <a:bodyPr/>
                    <a:lstStyle/>
                    <a:p>
                      <a:pPr algn="ctr"/>
                      <a:r>
                        <a:rPr lang="en-US" sz="2800" dirty="0"/>
                        <a:t>Future Directions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2633248741"/>
                  </a:ext>
                </a:extLst>
              </a:tr>
            </a:tbl>
          </a:graphicData>
        </a:graphic>
      </p:graphicFrame>
      <p:sp>
        <p:nvSpPr>
          <p:cNvPr id="9" name="Rectangle 8">
            <a:extLst>
              <a:ext uri="{FF2B5EF4-FFF2-40B4-BE49-F238E27FC236}">
                <a16:creationId xmlns:a16="http://schemas.microsoft.com/office/drawing/2014/main" id="{9AE09C65-11EA-2D4E-A265-4B6D4157857A}"/>
              </a:ext>
            </a:extLst>
          </p:cNvPr>
          <p:cNvSpPr/>
          <p:nvPr/>
        </p:nvSpPr>
        <p:spPr>
          <a:xfrm>
            <a:off x="7556034" y="3322320"/>
            <a:ext cx="1511765" cy="706332"/>
          </a:xfrm>
          <a:prstGeom prst="rect">
            <a:avLst/>
          </a:prstGeom>
          <a:noFill/>
          <a:ln w="28575">
            <a:solidFill>
              <a:srgbClr val="2F2EF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50856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3F15BF47-2538-B14B-AA93-1823BC4C5BE2}"/>
              </a:ext>
            </a:extLst>
          </p:cNvPr>
          <p:cNvGraphicFramePr>
            <a:graphicFrameLocks noGrp="1"/>
          </p:cNvGraphicFramePr>
          <p:nvPr>
            <p:extLst>
              <p:ext uri="{D42A27DB-BD31-4B8C-83A1-F6EECF244321}">
                <p14:modId xmlns:p14="http://schemas.microsoft.com/office/powerpoint/2010/main" val="3272031724"/>
              </p:ext>
            </p:extLst>
          </p:nvPr>
        </p:nvGraphicFramePr>
        <p:xfrm>
          <a:off x="0" y="0"/>
          <a:ext cx="12192000" cy="582506"/>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554269618"/>
                    </a:ext>
                  </a:extLst>
                </a:gridCol>
                <a:gridCol w="4064000">
                  <a:extLst>
                    <a:ext uri="{9D8B030D-6E8A-4147-A177-3AD203B41FA5}">
                      <a16:colId xmlns:a16="http://schemas.microsoft.com/office/drawing/2014/main" val="1174822857"/>
                    </a:ext>
                  </a:extLst>
                </a:gridCol>
                <a:gridCol w="4064000">
                  <a:extLst>
                    <a:ext uri="{9D8B030D-6E8A-4147-A177-3AD203B41FA5}">
                      <a16:colId xmlns:a16="http://schemas.microsoft.com/office/drawing/2014/main" val="3564525316"/>
                    </a:ext>
                  </a:extLst>
                </a:gridCol>
              </a:tblGrid>
              <a:tr h="582506">
                <a:tc>
                  <a:txBody>
                    <a:bodyPr/>
                    <a:lstStyle/>
                    <a:p>
                      <a:pPr algn="ctr"/>
                      <a:r>
                        <a:rPr lang="en-US" sz="2800" dirty="0"/>
                        <a:t>Summary</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algn="ctr"/>
                      <a:r>
                        <a:rPr lang="en-US" sz="2800" dirty="0"/>
                        <a:t>Key Variables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algn="ctr"/>
                      <a:r>
                        <a:rPr lang="en-US" sz="2800" dirty="0"/>
                        <a:t>Future Directions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7030A0"/>
                    </a:solidFill>
                  </a:tcPr>
                </a:tc>
                <a:extLst>
                  <a:ext uri="{0D108BD9-81ED-4DB2-BD59-A6C34878D82A}">
                    <a16:rowId xmlns:a16="http://schemas.microsoft.com/office/drawing/2014/main" val="2633248741"/>
                  </a:ext>
                </a:extLst>
              </a:tr>
            </a:tbl>
          </a:graphicData>
        </a:graphic>
      </p:graphicFrame>
      <p:sp>
        <p:nvSpPr>
          <p:cNvPr id="3" name="Rectangle 2">
            <a:extLst>
              <a:ext uri="{FF2B5EF4-FFF2-40B4-BE49-F238E27FC236}">
                <a16:creationId xmlns:a16="http://schemas.microsoft.com/office/drawing/2014/main" id="{054620C6-7B3D-F045-A0BD-979B80DC69A3}"/>
              </a:ext>
            </a:extLst>
          </p:cNvPr>
          <p:cNvSpPr/>
          <p:nvPr/>
        </p:nvSpPr>
        <p:spPr>
          <a:xfrm>
            <a:off x="1289824" y="1550020"/>
            <a:ext cx="9612351" cy="10705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7030A0"/>
                </a:solidFill>
              </a:rPr>
              <a:t>Narrower outcomes </a:t>
            </a:r>
            <a:r>
              <a:rPr lang="en-US" sz="2800" b="1" dirty="0">
                <a:solidFill>
                  <a:schemeClr val="tx1"/>
                </a:solidFill>
              </a:rPr>
              <a:t>(e.g., break health events down into specific causes) </a:t>
            </a:r>
          </a:p>
        </p:txBody>
      </p:sp>
      <p:sp>
        <p:nvSpPr>
          <p:cNvPr id="4" name="Rectangle 3">
            <a:extLst>
              <a:ext uri="{FF2B5EF4-FFF2-40B4-BE49-F238E27FC236}">
                <a16:creationId xmlns:a16="http://schemas.microsoft.com/office/drawing/2014/main" id="{19DBA1A0-4B47-6B4F-8E99-4E147B854F83}"/>
              </a:ext>
            </a:extLst>
          </p:cNvPr>
          <p:cNvSpPr/>
          <p:nvPr/>
        </p:nvSpPr>
        <p:spPr>
          <a:xfrm>
            <a:off x="1289824" y="2650274"/>
            <a:ext cx="9612351" cy="10705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rPr>
              <a:t>The other half of reverse causality (i.e. </a:t>
            </a:r>
            <a:r>
              <a:rPr lang="en-US" sz="2800" b="1" dirty="0">
                <a:solidFill>
                  <a:srgbClr val="7030A0"/>
                </a:solidFill>
              </a:rPr>
              <a:t>socialization effects</a:t>
            </a:r>
            <a:r>
              <a:rPr lang="en-US" sz="2800" b="1" dirty="0">
                <a:solidFill>
                  <a:schemeClr val="tx1"/>
                </a:solidFill>
              </a:rPr>
              <a:t>)</a:t>
            </a:r>
          </a:p>
        </p:txBody>
      </p:sp>
      <p:sp>
        <p:nvSpPr>
          <p:cNvPr id="5" name="Rectangle 4">
            <a:extLst>
              <a:ext uri="{FF2B5EF4-FFF2-40B4-BE49-F238E27FC236}">
                <a16:creationId xmlns:a16="http://schemas.microsoft.com/office/drawing/2014/main" id="{78E801AF-4312-6A4A-8A9B-201BB6E48678}"/>
              </a:ext>
            </a:extLst>
          </p:cNvPr>
          <p:cNvSpPr/>
          <p:nvPr/>
        </p:nvSpPr>
        <p:spPr>
          <a:xfrm>
            <a:off x="1289824" y="3925231"/>
            <a:ext cx="9612351" cy="10705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rPr>
              <a:t>Coupling PSM and SCA with models to address more </a:t>
            </a:r>
            <a:r>
              <a:rPr lang="en-US" sz="2800" b="1" dirty="0">
                <a:solidFill>
                  <a:srgbClr val="7030A0"/>
                </a:solidFill>
              </a:rPr>
              <a:t>process-related questions </a:t>
            </a:r>
          </a:p>
        </p:txBody>
      </p:sp>
    </p:spTree>
    <p:extLst>
      <p:ext uri="{BB962C8B-B14F-4D97-AF65-F5344CB8AC3E}">
        <p14:creationId xmlns:p14="http://schemas.microsoft.com/office/powerpoint/2010/main" val="23520097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58FFC7F-CF4A-DA4A-B380-F1FC2D692571}"/>
              </a:ext>
            </a:extLst>
          </p:cNvPr>
          <p:cNvSpPr/>
          <p:nvPr/>
        </p:nvSpPr>
        <p:spPr>
          <a:xfrm>
            <a:off x="905106" y="262055"/>
            <a:ext cx="10381786" cy="8140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solidFill>
                  <a:srgbClr val="7030A0"/>
                </a:solidFill>
              </a:rPr>
              <a:t>Personality prediction is quite robust.</a:t>
            </a:r>
          </a:p>
        </p:txBody>
      </p:sp>
      <p:sp>
        <p:nvSpPr>
          <p:cNvPr id="3" name="Rectangle 2">
            <a:extLst>
              <a:ext uri="{FF2B5EF4-FFF2-40B4-BE49-F238E27FC236}">
                <a16:creationId xmlns:a16="http://schemas.microsoft.com/office/drawing/2014/main" id="{A0D94EB1-85A0-B540-9F93-4696362FF023}"/>
              </a:ext>
            </a:extLst>
          </p:cNvPr>
          <p:cNvSpPr/>
          <p:nvPr/>
        </p:nvSpPr>
        <p:spPr>
          <a:xfrm>
            <a:off x="1289824" y="5787485"/>
            <a:ext cx="9612351" cy="10705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rPr>
              <a:t>Propensity score matching and specification curve analyses are powerful tools for pushing personality research forward</a:t>
            </a:r>
          </a:p>
        </p:txBody>
      </p:sp>
      <p:sp>
        <p:nvSpPr>
          <p:cNvPr id="4" name="Rectangle 3">
            <a:extLst>
              <a:ext uri="{FF2B5EF4-FFF2-40B4-BE49-F238E27FC236}">
                <a16:creationId xmlns:a16="http://schemas.microsoft.com/office/drawing/2014/main" id="{90B331AE-1E3F-F543-8F44-AC8DB6DF6B96}"/>
              </a:ext>
            </a:extLst>
          </p:cNvPr>
          <p:cNvSpPr/>
          <p:nvPr/>
        </p:nvSpPr>
        <p:spPr>
          <a:xfrm>
            <a:off x="3993994" y="1193186"/>
            <a:ext cx="4204010" cy="4282068"/>
          </a:xfrm>
          <a:prstGeom prst="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7030A0"/>
                </a:solidFill>
              </a:rPr>
              <a:t>Across: </a:t>
            </a:r>
          </a:p>
          <a:p>
            <a:pPr marL="285750" indent="-285750">
              <a:buFontTx/>
              <a:buChar char="-"/>
            </a:pPr>
            <a:r>
              <a:rPr lang="en-US" sz="2800" b="1" dirty="0">
                <a:solidFill>
                  <a:schemeClr val="tx1"/>
                </a:solidFill>
              </a:rPr>
              <a:t>Studies</a:t>
            </a:r>
          </a:p>
          <a:p>
            <a:pPr marL="285750" indent="-285750">
              <a:buFontTx/>
              <a:buChar char="-"/>
            </a:pPr>
            <a:r>
              <a:rPr lang="en-US" sz="2800" b="1" dirty="0">
                <a:solidFill>
                  <a:schemeClr val="tx1"/>
                </a:solidFill>
              </a:rPr>
              <a:t>Personality Characteristics</a:t>
            </a:r>
          </a:p>
          <a:p>
            <a:pPr marL="285750" indent="-285750">
              <a:buFontTx/>
              <a:buChar char="-"/>
            </a:pPr>
            <a:r>
              <a:rPr lang="en-US" sz="2800" b="1" dirty="0">
                <a:solidFill>
                  <a:schemeClr val="tx1"/>
                </a:solidFill>
              </a:rPr>
              <a:t>Outcomes</a:t>
            </a:r>
          </a:p>
          <a:p>
            <a:pPr marL="285750" indent="-285750">
              <a:buFontTx/>
              <a:buChar char="-"/>
            </a:pPr>
            <a:r>
              <a:rPr lang="en-US" sz="2800" b="1" dirty="0">
                <a:solidFill>
                  <a:schemeClr val="tx1"/>
                </a:solidFill>
              </a:rPr>
              <a:t>Moderators</a:t>
            </a:r>
          </a:p>
          <a:p>
            <a:pPr marL="285750" indent="-285750">
              <a:buFontTx/>
              <a:buChar char="-"/>
            </a:pPr>
            <a:r>
              <a:rPr lang="en-US" sz="2800" b="1" dirty="0">
                <a:solidFill>
                  <a:schemeClr val="tx1"/>
                </a:solidFill>
              </a:rPr>
              <a:t>Covariates</a:t>
            </a:r>
          </a:p>
          <a:p>
            <a:pPr marL="285750" indent="-285750" algn="ctr">
              <a:buFontTx/>
              <a:buChar char="-"/>
            </a:pPr>
            <a:endParaRPr lang="en-US" sz="2800" b="1" dirty="0">
              <a:solidFill>
                <a:schemeClr val="tx1"/>
              </a:solidFill>
            </a:endParaRPr>
          </a:p>
          <a:p>
            <a:pPr algn="ctr"/>
            <a:r>
              <a:rPr lang="en-US" sz="2800" b="1" dirty="0">
                <a:solidFill>
                  <a:srgbClr val="7030A0"/>
                </a:solidFill>
              </a:rPr>
              <a:t>As well as: </a:t>
            </a:r>
          </a:p>
          <a:p>
            <a:pPr marL="285750" indent="-285750">
              <a:buFontTx/>
              <a:buChar char="-"/>
            </a:pPr>
            <a:r>
              <a:rPr lang="en-US" sz="2800" b="1" dirty="0">
                <a:solidFill>
                  <a:schemeClr val="tx1"/>
                </a:solidFill>
              </a:rPr>
              <a:t>Decades</a:t>
            </a:r>
          </a:p>
          <a:p>
            <a:pPr marL="285750" indent="-285750">
              <a:buFontTx/>
              <a:buChar char="-"/>
            </a:pPr>
            <a:r>
              <a:rPr lang="en-US" sz="2800" b="1" dirty="0">
                <a:solidFill>
                  <a:schemeClr val="tx1"/>
                </a:solidFill>
              </a:rPr>
              <a:t>Countries</a:t>
            </a:r>
          </a:p>
        </p:txBody>
      </p:sp>
    </p:spTree>
    <p:extLst>
      <p:ext uri="{BB962C8B-B14F-4D97-AF65-F5344CB8AC3E}">
        <p14:creationId xmlns:p14="http://schemas.microsoft.com/office/powerpoint/2010/main" val="778999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bg/>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0" end="0"/>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4" grpId="0" uiExpand="1" build="allAtOnce" animBg="1"/>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A0BBB93-891F-684B-967C-A697DD8B1369}"/>
              </a:ext>
            </a:extLst>
          </p:cNvPr>
          <p:cNvSpPr/>
          <p:nvPr/>
        </p:nvSpPr>
        <p:spPr>
          <a:xfrm>
            <a:off x="2192055" y="225469"/>
            <a:ext cx="7665929" cy="5511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2F2EF9"/>
                </a:solidFill>
              </a:rPr>
              <a:t>Acknowledgements</a:t>
            </a:r>
          </a:p>
        </p:txBody>
      </p:sp>
      <p:sp>
        <p:nvSpPr>
          <p:cNvPr id="2" name="Rectangle 1">
            <a:extLst>
              <a:ext uri="{FF2B5EF4-FFF2-40B4-BE49-F238E27FC236}">
                <a16:creationId xmlns:a16="http://schemas.microsoft.com/office/drawing/2014/main" id="{1E8869D1-5817-2F4A-ACDC-A56E29ED8EE8}"/>
              </a:ext>
            </a:extLst>
          </p:cNvPr>
          <p:cNvSpPr/>
          <p:nvPr/>
        </p:nvSpPr>
        <p:spPr>
          <a:xfrm>
            <a:off x="673947" y="798160"/>
            <a:ext cx="4511040" cy="44348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3200" b="1" dirty="0">
                <a:solidFill>
                  <a:srgbClr val="2F2EF9"/>
                </a:solidFill>
              </a:rPr>
              <a:t>Dissertation Committee</a:t>
            </a:r>
            <a:endParaRPr lang="en-US" sz="3200" dirty="0">
              <a:solidFill>
                <a:schemeClr val="tx1"/>
              </a:solidFill>
            </a:endParaRPr>
          </a:p>
          <a:p>
            <a:pPr algn="ctr"/>
            <a:r>
              <a:rPr lang="en-US" sz="3200" dirty="0">
                <a:solidFill>
                  <a:schemeClr val="tx1"/>
                </a:solidFill>
              </a:rPr>
              <a:t>Josh Jackson</a:t>
            </a:r>
          </a:p>
          <a:p>
            <a:pPr algn="ctr"/>
            <a:r>
              <a:rPr lang="en-US" sz="3200" dirty="0">
                <a:solidFill>
                  <a:schemeClr val="tx1"/>
                </a:solidFill>
              </a:rPr>
              <a:t>Patrick Hill</a:t>
            </a:r>
          </a:p>
          <a:p>
            <a:pPr algn="ctr"/>
            <a:r>
              <a:rPr lang="en-US" sz="3200" dirty="0">
                <a:solidFill>
                  <a:schemeClr val="tx1"/>
                </a:solidFill>
              </a:rPr>
              <a:t>Randy Larsen</a:t>
            </a:r>
          </a:p>
          <a:p>
            <a:pPr algn="ctr"/>
            <a:r>
              <a:rPr lang="en-US" sz="3200" dirty="0">
                <a:solidFill>
                  <a:schemeClr val="tx1"/>
                </a:solidFill>
              </a:rPr>
              <a:t>Tammy English</a:t>
            </a:r>
          </a:p>
          <a:p>
            <a:pPr algn="ctr"/>
            <a:r>
              <a:rPr lang="en-US" sz="3200" dirty="0">
                <a:solidFill>
                  <a:schemeClr val="tx1"/>
                </a:solidFill>
              </a:rPr>
              <a:t>Tom </a:t>
            </a:r>
            <a:r>
              <a:rPr lang="en-US" sz="3200" dirty="0" err="1">
                <a:solidFill>
                  <a:schemeClr val="tx1"/>
                </a:solidFill>
              </a:rPr>
              <a:t>Oltmanns</a:t>
            </a:r>
            <a:endParaRPr lang="en-US" sz="3200" dirty="0">
              <a:solidFill>
                <a:schemeClr val="tx1"/>
              </a:solidFill>
            </a:endParaRPr>
          </a:p>
          <a:p>
            <a:pPr algn="ctr"/>
            <a:r>
              <a:rPr lang="en-US" sz="3200" dirty="0">
                <a:solidFill>
                  <a:schemeClr val="tx1"/>
                </a:solidFill>
              </a:rPr>
              <a:t>David Condon</a:t>
            </a:r>
          </a:p>
        </p:txBody>
      </p:sp>
      <p:sp>
        <p:nvSpPr>
          <p:cNvPr id="5" name="Rectangle 4">
            <a:extLst>
              <a:ext uri="{FF2B5EF4-FFF2-40B4-BE49-F238E27FC236}">
                <a16:creationId xmlns:a16="http://schemas.microsoft.com/office/drawing/2014/main" id="{A0A24A09-13D9-DD46-9C91-9F8EFCDFF8D8}"/>
              </a:ext>
            </a:extLst>
          </p:cNvPr>
          <p:cNvSpPr/>
          <p:nvPr/>
        </p:nvSpPr>
        <p:spPr>
          <a:xfrm>
            <a:off x="7754416" y="776614"/>
            <a:ext cx="2733040" cy="5016758"/>
          </a:xfrm>
          <a:prstGeom prst="rect">
            <a:avLst/>
          </a:prstGeom>
        </p:spPr>
        <p:txBody>
          <a:bodyPr wrap="square">
            <a:spAutoFit/>
          </a:bodyPr>
          <a:lstStyle/>
          <a:p>
            <a:pPr algn="ctr"/>
            <a:r>
              <a:rPr lang="en-US" sz="3200" b="1" dirty="0">
                <a:solidFill>
                  <a:srgbClr val="2F2EF9"/>
                </a:solidFill>
              </a:rPr>
              <a:t>Data Sources</a:t>
            </a:r>
          </a:p>
          <a:p>
            <a:pPr algn="ctr"/>
            <a:r>
              <a:rPr lang="en-US" sz="3200" dirty="0"/>
              <a:t>BHPS (and US)</a:t>
            </a:r>
          </a:p>
          <a:p>
            <a:pPr algn="ctr"/>
            <a:r>
              <a:rPr lang="en-US" sz="3200" dirty="0"/>
              <a:t>GSOEP</a:t>
            </a:r>
          </a:p>
          <a:p>
            <a:pPr algn="ctr"/>
            <a:r>
              <a:rPr lang="en-US" sz="3200" dirty="0"/>
              <a:t>HILDA</a:t>
            </a:r>
          </a:p>
          <a:p>
            <a:pPr algn="ctr"/>
            <a:r>
              <a:rPr lang="en-US" sz="3200" dirty="0"/>
              <a:t>HRS</a:t>
            </a:r>
          </a:p>
          <a:p>
            <a:pPr algn="ctr"/>
            <a:r>
              <a:rPr lang="en-US" sz="3200" dirty="0"/>
              <a:t>LISS</a:t>
            </a:r>
          </a:p>
          <a:p>
            <a:pPr algn="ctr"/>
            <a:r>
              <a:rPr lang="en-US" sz="3200" dirty="0"/>
              <a:t>MIDUS</a:t>
            </a:r>
          </a:p>
          <a:p>
            <a:pPr algn="ctr"/>
            <a:r>
              <a:rPr lang="en-US" sz="3200" dirty="0"/>
              <a:t>NLSY</a:t>
            </a:r>
          </a:p>
          <a:p>
            <a:pPr algn="ctr"/>
            <a:r>
              <a:rPr lang="en-US" sz="3200" dirty="0"/>
              <a:t>SHP</a:t>
            </a:r>
          </a:p>
          <a:p>
            <a:pPr algn="ctr"/>
            <a:r>
              <a:rPr lang="en-US" sz="3200" dirty="0"/>
              <a:t>WLS (G&amp;S)</a:t>
            </a:r>
          </a:p>
        </p:txBody>
      </p:sp>
      <p:sp>
        <p:nvSpPr>
          <p:cNvPr id="3" name="Rectangle 2">
            <a:extLst>
              <a:ext uri="{FF2B5EF4-FFF2-40B4-BE49-F238E27FC236}">
                <a16:creationId xmlns:a16="http://schemas.microsoft.com/office/drawing/2014/main" id="{20C6C0F7-6573-3248-B079-2823DA22502E}"/>
              </a:ext>
            </a:extLst>
          </p:cNvPr>
          <p:cNvSpPr/>
          <p:nvPr/>
        </p:nvSpPr>
        <p:spPr>
          <a:xfrm>
            <a:off x="673947" y="1125820"/>
            <a:ext cx="4511040" cy="7882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rgbClr val="2F2EF9"/>
              </a:solidFill>
            </a:endParaRPr>
          </a:p>
        </p:txBody>
      </p:sp>
      <p:sp>
        <p:nvSpPr>
          <p:cNvPr id="6" name="Rectangle 5">
            <a:extLst>
              <a:ext uri="{FF2B5EF4-FFF2-40B4-BE49-F238E27FC236}">
                <a16:creationId xmlns:a16="http://schemas.microsoft.com/office/drawing/2014/main" id="{58589888-1BD0-1A48-AABF-F7F47F8ABB80}"/>
              </a:ext>
            </a:extLst>
          </p:cNvPr>
          <p:cNvSpPr/>
          <p:nvPr/>
        </p:nvSpPr>
        <p:spPr>
          <a:xfrm>
            <a:off x="673947" y="4515669"/>
            <a:ext cx="4556235" cy="14346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rgbClr val="2F2EF9"/>
                </a:solidFill>
              </a:rPr>
              <a:t>Analytic Tools</a:t>
            </a:r>
          </a:p>
          <a:p>
            <a:pPr algn="ctr"/>
            <a:r>
              <a:rPr lang="en-US" sz="3200" dirty="0">
                <a:solidFill>
                  <a:sysClr val="windowText" lastClr="000000"/>
                </a:solidFill>
              </a:rPr>
              <a:t>WUSTL Center for High Performance Computing</a:t>
            </a:r>
          </a:p>
        </p:txBody>
      </p:sp>
      <p:sp>
        <p:nvSpPr>
          <p:cNvPr id="7" name="Rounded Rectangle 6">
            <a:extLst>
              <a:ext uri="{FF2B5EF4-FFF2-40B4-BE49-F238E27FC236}">
                <a16:creationId xmlns:a16="http://schemas.microsoft.com/office/drawing/2014/main" id="{D36CF8BA-FFAD-7E46-AE52-B26525A92798}"/>
              </a:ext>
            </a:extLst>
          </p:cNvPr>
          <p:cNvSpPr/>
          <p:nvPr/>
        </p:nvSpPr>
        <p:spPr>
          <a:xfrm>
            <a:off x="187591" y="6116584"/>
            <a:ext cx="11802533" cy="907669"/>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2F2EF9"/>
                </a:solidFill>
              </a:rPr>
              <a:t>Funding Sources</a:t>
            </a:r>
            <a:r>
              <a:rPr lang="en-US" dirty="0">
                <a:solidFill>
                  <a:sysClr val="windowText" lastClr="000000"/>
                </a:solidFill>
              </a:rPr>
              <a:t>: National Institute on Aging Grant T32 AG00030-32; National Institute on Aging Grant 1R01AG067622</a:t>
            </a:r>
          </a:p>
        </p:txBody>
      </p:sp>
    </p:spTree>
    <p:extLst>
      <p:ext uri="{BB962C8B-B14F-4D97-AF65-F5344CB8AC3E}">
        <p14:creationId xmlns:p14="http://schemas.microsoft.com/office/powerpoint/2010/main" val="27049902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F69C733-1365-D74C-9F69-6D5CE24D30B2}"/>
              </a:ext>
            </a:extLst>
          </p:cNvPr>
          <p:cNvSpPr/>
          <p:nvPr/>
        </p:nvSpPr>
        <p:spPr>
          <a:xfrm>
            <a:off x="0" y="4981"/>
            <a:ext cx="12192000" cy="65621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t>Limitations of Personality Prediction</a:t>
            </a:r>
          </a:p>
        </p:txBody>
      </p:sp>
      <p:cxnSp>
        <p:nvCxnSpPr>
          <p:cNvPr id="6" name="Straight Connector 5">
            <a:extLst>
              <a:ext uri="{FF2B5EF4-FFF2-40B4-BE49-F238E27FC236}">
                <a16:creationId xmlns:a16="http://schemas.microsoft.com/office/drawing/2014/main" id="{4248D61A-7AC7-5645-BE77-1B9E5B78D556}"/>
              </a:ext>
            </a:extLst>
          </p:cNvPr>
          <p:cNvCxnSpPr>
            <a:cxnSpLocks/>
          </p:cNvCxnSpPr>
          <p:nvPr/>
        </p:nvCxnSpPr>
        <p:spPr>
          <a:xfrm>
            <a:off x="1413163" y="3818378"/>
            <a:ext cx="9115797"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088ACB20-D452-8943-8E08-9D436D48BAB9}"/>
              </a:ext>
            </a:extLst>
          </p:cNvPr>
          <p:cNvSpPr/>
          <p:nvPr/>
        </p:nvSpPr>
        <p:spPr>
          <a:xfrm>
            <a:off x="5250387" y="3567857"/>
            <a:ext cx="1503124" cy="501041"/>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T1</a:t>
            </a:r>
          </a:p>
        </p:txBody>
      </p:sp>
      <p:sp>
        <p:nvSpPr>
          <p:cNvPr id="11" name="Rectangle 10">
            <a:extLst>
              <a:ext uri="{FF2B5EF4-FFF2-40B4-BE49-F238E27FC236}">
                <a16:creationId xmlns:a16="http://schemas.microsoft.com/office/drawing/2014/main" id="{411EE081-86ED-A04C-8A9A-82BB8CBF806B}"/>
              </a:ext>
            </a:extLst>
          </p:cNvPr>
          <p:cNvSpPr/>
          <p:nvPr/>
        </p:nvSpPr>
        <p:spPr>
          <a:xfrm>
            <a:off x="8672218" y="3530623"/>
            <a:ext cx="1503124" cy="501041"/>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T2</a:t>
            </a:r>
          </a:p>
        </p:txBody>
      </p:sp>
      <p:cxnSp>
        <p:nvCxnSpPr>
          <p:cNvPr id="12" name="Straight Arrow Connector 11">
            <a:extLst>
              <a:ext uri="{FF2B5EF4-FFF2-40B4-BE49-F238E27FC236}">
                <a16:creationId xmlns:a16="http://schemas.microsoft.com/office/drawing/2014/main" id="{27B15876-B967-7345-B4B6-0E144F8AF3F0}"/>
              </a:ext>
            </a:extLst>
          </p:cNvPr>
          <p:cNvCxnSpPr>
            <a:cxnSpLocks/>
          </p:cNvCxnSpPr>
          <p:nvPr/>
        </p:nvCxnSpPr>
        <p:spPr>
          <a:xfrm flipV="1">
            <a:off x="9413180" y="4222178"/>
            <a:ext cx="0" cy="55183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41553715-4777-3040-9FBB-7E1E935049F7}"/>
              </a:ext>
            </a:extLst>
          </p:cNvPr>
          <p:cNvPicPr>
            <a:picLocks noChangeAspect="1"/>
          </p:cNvPicPr>
          <p:nvPr/>
        </p:nvPicPr>
        <p:blipFill>
          <a:blip r:embed="rId3"/>
          <a:stretch>
            <a:fillRect/>
          </a:stretch>
        </p:blipFill>
        <p:spPr>
          <a:xfrm>
            <a:off x="5707053" y="1977052"/>
            <a:ext cx="663895" cy="682668"/>
          </a:xfrm>
          <a:prstGeom prst="rect">
            <a:avLst/>
          </a:prstGeom>
        </p:spPr>
      </p:pic>
      <p:cxnSp>
        <p:nvCxnSpPr>
          <p:cNvPr id="14" name="Straight Arrow Connector 13">
            <a:extLst>
              <a:ext uri="{FF2B5EF4-FFF2-40B4-BE49-F238E27FC236}">
                <a16:creationId xmlns:a16="http://schemas.microsoft.com/office/drawing/2014/main" id="{8597EE22-C004-204A-803C-B79F2D87D93F}"/>
              </a:ext>
            </a:extLst>
          </p:cNvPr>
          <p:cNvCxnSpPr>
            <a:cxnSpLocks/>
          </p:cNvCxnSpPr>
          <p:nvPr/>
        </p:nvCxnSpPr>
        <p:spPr>
          <a:xfrm>
            <a:off x="5951318" y="2841006"/>
            <a:ext cx="0" cy="55183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83B94227-3A5C-0A46-B2ED-CB224AC939E5}"/>
              </a:ext>
            </a:extLst>
          </p:cNvPr>
          <p:cNvPicPr>
            <a:picLocks noChangeAspect="1"/>
          </p:cNvPicPr>
          <p:nvPr/>
        </p:nvPicPr>
        <p:blipFill>
          <a:blip r:embed="rId4"/>
          <a:stretch>
            <a:fillRect/>
          </a:stretch>
        </p:blipFill>
        <p:spPr>
          <a:xfrm>
            <a:off x="9189735" y="4781864"/>
            <a:ext cx="600553" cy="600553"/>
          </a:xfrm>
          <a:prstGeom prst="rect">
            <a:avLst/>
          </a:prstGeom>
        </p:spPr>
      </p:pic>
      <p:sp>
        <p:nvSpPr>
          <p:cNvPr id="16" name="Rectangle 15">
            <a:extLst>
              <a:ext uri="{FF2B5EF4-FFF2-40B4-BE49-F238E27FC236}">
                <a16:creationId xmlns:a16="http://schemas.microsoft.com/office/drawing/2014/main" id="{F2265AD3-D45C-274D-B7DF-568BB5FAB703}"/>
              </a:ext>
            </a:extLst>
          </p:cNvPr>
          <p:cNvSpPr/>
          <p:nvPr/>
        </p:nvSpPr>
        <p:spPr>
          <a:xfrm>
            <a:off x="4673947" y="1370091"/>
            <a:ext cx="2710257" cy="5991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rgbClr val="302EF8"/>
                </a:solidFill>
              </a:rPr>
              <a:t>Personality</a:t>
            </a:r>
          </a:p>
        </p:txBody>
      </p:sp>
      <p:sp>
        <p:nvSpPr>
          <p:cNvPr id="17" name="Rectangle 16">
            <a:extLst>
              <a:ext uri="{FF2B5EF4-FFF2-40B4-BE49-F238E27FC236}">
                <a16:creationId xmlns:a16="http://schemas.microsoft.com/office/drawing/2014/main" id="{9296D0A9-5D20-2243-AB21-56BBC4281CB5}"/>
              </a:ext>
            </a:extLst>
          </p:cNvPr>
          <p:cNvSpPr/>
          <p:nvPr/>
        </p:nvSpPr>
        <p:spPr>
          <a:xfrm>
            <a:off x="8040032" y="5571359"/>
            <a:ext cx="2710257" cy="5991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rgbClr val="302EF8"/>
                </a:solidFill>
              </a:rPr>
              <a:t>Outcomes</a:t>
            </a:r>
          </a:p>
        </p:txBody>
      </p:sp>
      <p:sp>
        <p:nvSpPr>
          <p:cNvPr id="19" name="Rectangle 18">
            <a:extLst>
              <a:ext uri="{FF2B5EF4-FFF2-40B4-BE49-F238E27FC236}">
                <a16:creationId xmlns:a16="http://schemas.microsoft.com/office/drawing/2014/main" id="{31A5B09A-B9B1-1741-84C9-9CB3B1C89E66}"/>
              </a:ext>
            </a:extLst>
          </p:cNvPr>
          <p:cNvSpPr/>
          <p:nvPr/>
        </p:nvSpPr>
        <p:spPr>
          <a:xfrm>
            <a:off x="1828556" y="3567857"/>
            <a:ext cx="1503124" cy="501041"/>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T0</a:t>
            </a:r>
          </a:p>
        </p:txBody>
      </p:sp>
      <p:cxnSp>
        <p:nvCxnSpPr>
          <p:cNvPr id="22" name="Straight Arrow Connector 21">
            <a:extLst>
              <a:ext uri="{FF2B5EF4-FFF2-40B4-BE49-F238E27FC236}">
                <a16:creationId xmlns:a16="http://schemas.microsoft.com/office/drawing/2014/main" id="{1B3097DD-B212-704D-BE16-83248C59AD19}"/>
              </a:ext>
            </a:extLst>
          </p:cNvPr>
          <p:cNvCxnSpPr>
            <a:cxnSpLocks/>
          </p:cNvCxnSpPr>
          <p:nvPr/>
        </p:nvCxnSpPr>
        <p:spPr>
          <a:xfrm flipV="1">
            <a:off x="2558923" y="4304386"/>
            <a:ext cx="0" cy="55183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3" name="Picture 22">
            <a:extLst>
              <a:ext uri="{FF2B5EF4-FFF2-40B4-BE49-F238E27FC236}">
                <a16:creationId xmlns:a16="http://schemas.microsoft.com/office/drawing/2014/main" id="{E7C376BA-1E1D-B840-ACC6-21907E4EBC36}"/>
              </a:ext>
            </a:extLst>
          </p:cNvPr>
          <p:cNvPicPr>
            <a:picLocks noChangeAspect="1"/>
          </p:cNvPicPr>
          <p:nvPr/>
        </p:nvPicPr>
        <p:blipFill>
          <a:blip r:embed="rId4"/>
          <a:stretch>
            <a:fillRect/>
          </a:stretch>
        </p:blipFill>
        <p:spPr>
          <a:xfrm>
            <a:off x="2335478" y="4864072"/>
            <a:ext cx="600553" cy="600553"/>
          </a:xfrm>
          <a:prstGeom prst="rect">
            <a:avLst/>
          </a:prstGeom>
        </p:spPr>
      </p:pic>
      <p:sp>
        <p:nvSpPr>
          <p:cNvPr id="24" name="Rectangle 23">
            <a:extLst>
              <a:ext uri="{FF2B5EF4-FFF2-40B4-BE49-F238E27FC236}">
                <a16:creationId xmlns:a16="http://schemas.microsoft.com/office/drawing/2014/main" id="{DDA93F58-6DA7-F04B-8E61-7081777616F9}"/>
              </a:ext>
            </a:extLst>
          </p:cNvPr>
          <p:cNvSpPr/>
          <p:nvPr/>
        </p:nvSpPr>
        <p:spPr>
          <a:xfrm>
            <a:off x="1185775" y="5653567"/>
            <a:ext cx="2710257" cy="5991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rgbClr val="302EF8"/>
                </a:solidFill>
              </a:rPr>
              <a:t>Outcomes</a:t>
            </a:r>
          </a:p>
        </p:txBody>
      </p:sp>
      <p:sp>
        <p:nvSpPr>
          <p:cNvPr id="2" name="Rectangle 1">
            <a:extLst>
              <a:ext uri="{FF2B5EF4-FFF2-40B4-BE49-F238E27FC236}">
                <a16:creationId xmlns:a16="http://schemas.microsoft.com/office/drawing/2014/main" id="{5CC92EF7-8149-F64B-8DC3-7A22B67BF02A}"/>
              </a:ext>
            </a:extLst>
          </p:cNvPr>
          <p:cNvSpPr/>
          <p:nvPr/>
        </p:nvSpPr>
        <p:spPr>
          <a:xfrm>
            <a:off x="1080655" y="4222178"/>
            <a:ext cx="2815377" cy="2237999"/>
          </a:xfrm>
          <a:prstGeom prst="rect">
            <a:avLst/>
          </a:prstGeom>
          <a:solidFill>
            <a:srgbClr val="FFFFFF">
              <a:alpha val="7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Arrow Connector 19">
            <a:extLst>
              <a:ext uri="{FF2B5EF4-FFF2-40B4-BE49-F238E27FC236}">
                <a16:creationId xmlns:a16="http://schemas.microsoft.com/office/drawing/2014/main" id="{25D767BD-39B1-1D47-BDDC-BFAE7653522D}"/>
              </a:ext>
            </a:extLst>
          </p:cNvPr>
          <p:cNvCxnSpPr>
            <a:cxnSpLocks/>
            <a:stCxn id="36" idx="3"/>
            <a:endCxn id="13" idx="1"/>
          </p:cNvCxnSpPr>
          <p:nvPr/>
        </p:nvCxnSpPr>
        <p:spPr>
          <a:xfrm>
            <a:off x="4380953" y="1663917"/>
            <a:ext cx="1326100" cy="65446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9C9A92BB-6D96-774C-952B-7135F63BDB41}"/>
              </a:ext>
            </a:extLst>
          </p:cNvPr>
          <p:cNvCxnSpPr>
            <a:cxnSpLocks/>
            <a:endCxn id="13" idx="1"/>
          </p:cNvCxnSpPr>
          <p:nvPr/>
        </p:nvCxnSpPr>
        <p:spPr>
          <a:xfrm flipV="1">
            <a:off x="5232597" y="2318386"/>
            <a:ext cx="474456" cy="6718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D707457B-BCB0-5741-9B5C-723ED4192F54}"/>
              </a:ext>
            </a:extLst>
          </p:cNvPr>
          <p:cNvCxnSpPr>
            <a:cxnSpLocks/>
            <a:endCxn id="13" idx="1"/>
          </p:cNvCxnSpPr>
          <p:nvPr/>
        </p:nvCxnSpPr>
        <p:spPr>
          <a:xfrm flipV="1">
            <a:off x="4380679" y="2318386"/>
            <a:ext cx="1326374" cy="80659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11669F7E-97D1-A54B-A5C2-2667DD51AF69}"/>
              </a:ext>
            </a:extLst>
          </p:cNvPr>
          <p:cNvCxnSpPr>
            <a:cxnSpLocks/>
            <a:stCxn id="31" idx="3"/>
            <a:endCxn id="13" idx="1"/>
          </p:cNvCxnSpPr>
          <p:nvPr/>
        </p:nvCxnSpPr>
        <p:spPr>
          <a:xfrm flipV="1">
            <a:off x="2585458" y="2318386"/>
            <a:ext cx="3121595" cy="78806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EDE47AE2-9568-7243-99E6-20A884B8B69C}"/>
              </a:ext>
            </a:extLst>
          </p:cNvPr>
          <p:cNvCxnSpPr>
            <a:cxnSpLocks/>
            <a:endCxn id="13" idx="1"/>
          </p:cNvCxnSpPr>
          <p:nvPr/>
        </p:nvCxnSpPr>
        <p:spPr>
          <a:xfrm flipV="1">
            <a:off x="3441751" y="2318386"/>
            <a:ext cx="2265302" cy="50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9F3CF8B3-8C25-C142-9917-6340D36A7929}"/>
              </a:ext>
            </a:extLst>
          </p:cNvPr>
          <p:cNvCxnSpPr>
            <a:cxnSpLocks/>
            <a:stCxn id="30" idx="3"/>
            <a:endCxn id="13" idx="1"/>
          </p:cNvCxnSpPr>
          <p:nvPr/>
        </p:nvCxnSpPr>
        <p:spPr>
          <a:xfrm flipV="1">
            <a:off x="1672285" y="2318386"/>
            <a:ext cx="4034768" cy="4875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45E4ABB6-829C-8A4A-A0B8-D399CF2A5DA4}"/>
              </a:ext>
            </a:extLst>
          </p:cNvPr>
          <p:cNvCxnSpPr>
            <a:cxnSpLocks/>
            <a:stCxn id="35" idx="3"/>
            <a:endCxn id="13" idx="1"/>
          </p:cNvCxnSpPr>
          <p:nvPr/>
        </p:nvCxnSpPr>
        <p:spPr>
          <a:xfrm>
            <a:off x="2585458" y="1663917"/>
            <a:ext cx="3121595" cy="65446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8A820CB7-FED8-FE44-82E2-B0DB1754A144}"/>
              </a:ext>
            </a:extLst>
          </p:cNvPr>
          <p:cNvSpPr/>
          <p:nvPr/>
        </p:nvSpPr>
        <p:spPr>
          <a:xfrm>
            <a:off x="0" y="2055168"/>
            <a:ext cx="1672285" cy="623943"/>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Age</a:t>
            </a:r>
          </a:p>
        </p:txBody>
      </p:sp>
      <p:sp>
        <p:nvSpPr>
          <p:cNvPr id="31" name="Rectangle 30">
            <a:extLst>
              <a:ext uri="{FF2B5EF4-FFF2-40B4-BE49-F238E27FC236}">
                <a16:creationId xmlns:a16="http://schemas.microsoft.com/office/drawing/2014/main" id="{953A36D5-941A-3F42-BBE4-BC313B73A1F6}"/>
              </a:ext>
            </a:extLst>
          </p:cNvPr>
          <p:cNvSpPr/>
          <p:nvPr/>
        </p:nvSpPr>
        <p:spPr>
          <a:xfrm>
            <a:off x="913173" y="2794480"/>
            <a:ext cx="1672285" cy="623943"/>
          </a:xfrm>
          <a:prstGeom prst="rect">
            <a:avLst/>
          </a:prstGeom>
          <a:solidFill>
            <a:schemeClr val="bg1"/>
          </a:solid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lumMod val="75000"/>
                  </a:schemeClr>
                </a:solidFill>
              </a:rPr>
              <a:t>Education</a:t>
            </a:r>
          </a:p>
        </p:txBody>
      </p:sp>
      <p:sp>
        <p:nvSpPr>
          <p:cNvPr id="32" name="Rectangle 31">
            <a:extLst>
              <a:ext uri="{FF2B5EF4-FFF2-40B4-BE49-F238E27FC236}">
                <a16:creationId xmlns:a16="http://schemas.microsoft.com/office/drawing/2014/main" id="{45E89EE0-5936-5E48-89B8-AFF633FD86D1}"/>
              </a:ext>
            </a:extLst>
          </p:cNvPr>
          <p:cNvSpPr/>
          <p:nvPr/>
        </p:nvSpPr>
        <p:spPr>
          <a:xfrm>
            <a:off x="3565234" y="2055168"/>
            <a:ext cx="1672285" cy="623943"/>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Health</a:t>
            </a:r>
          </a:p>
        </p:txBody>
      </p:sp>
      <p:sp>
        <p:nvSpPr>
          <p:cNvPr id="33" name="Rectangle 32">
            <a:extLst>
              <a:ext uri="{FF2B5EF4-FFF2-40B4-BE49-F238E27FC236}">
                <a16:creationId xmlns:a16="http://schemas.microsoft.com/office/drawing/2014/main" id="{0B3329FC-AE7F-FB4A-A842-E2A16DD3BA28}"/>
              </a:ext>
            </a:extLst>
          </p:cNvPr>
          <p:cNvSpPr/>
          <p:nvPr/>
        </p:nvSpPr>
        <p:spPr>
          <a:xfrm>
            <a:off x="2708669" y="2805151"/>
            <a:ext cx="1672285" cy="623943"/>
          </a:xfrm>
          <a:prstGeom prst="rect">
            <a:avLst/>
          </a:prstGeom>
          <a:solidFill>
            <a:schemeClr val="bg1"/>
          </a:solid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lumMod val="75000"/>
                  </a:schemeClr>
                </a:solidFill>
              </a:rPr>
              <a:t>Family</a:t>
            </a:r>
          </a:p>
        </p:txBody>
      </p:sp>
      <p:sp>
        <p:nvSpPr>
          <p:cNvPr id="34" name="Rectangle 33">
            <a:extLst>
              <a:ext uri="{FF2B5EF4-FFF2-40B4-BE49-F238E27FC236}">
                <a16:creationId xmlns:a16="http://schemas.microsoft.com/office/drawing/2014/main" id="{C1E90D50-9395-F843-82DA-DE55B1EF49F5}"/>
              </a:ext>
            </a:extLst>
          </p:cNvPr>
          <p:cNvSpPr/>
          <p:nvPr/>
        </p:nvSpPr>
        <p:spPr>
          <a:xfrm>
            <a:off x="1782617" y="2055169"/>
            <a:ext cx="1672285" cy="623943"/>
          </a:xfrm>
          <a:prstGeom prst="rect">
            <a:avLst/>
          </a:prstGeom>
          <a:solidFill>
            <a:schemeClr val="bg1"/>
          </a:solid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lumMod val="75000"/>
                  </a:schemeClr>
                </a:solidFill>
              </a:rPr>
              <a:t>Early Life</a:t>
            </a:r>
          </a:p>
        </p:txBody>
      </p:sp>
      <p:sp>
        <p:nvSpPr>
          <p:cNvPr id="35" name="Rectangle 34">
            <a:extLst>
              <a:ext uri="{FF2B5EF4-FFF2-40B4-BE49-F238E27FC236}">
                <a16:creationId xmlns:a16="http://schemas.microsoft.com/office/drawing/2014/main" id="{DEAF2007-3657-9D4D-9997-796237977400}"/>
              </a:ext>
            </a:extLst>
          </p:cNvPr>
          <p:cNvSpPr/>
          <p:nvPr/>
        </p:nvSpPr>
        <p:spPr>
          <a:xfrm>
            <a:off x="913173" y="1351945"/>
            <a:ext cx="1672285" cy="623943"/>
          </a:xfrm>
          <a:prstGeom prst="rect">
            <a:avLst/>
          </a:prstGeom>
          <a:solidFill>
            <a:schemeClr val="bg1"/>
          </a:solid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lumMod val="75000"/>
                  </a:schemeClr>
                </a:solidFill>
              </a:rPr>
              <a:t>Income</a:t>
            </a:r>
          </a:p>
        </p:txBody>
      </p:sp>
      <p:sp>
        <p:nvSpPr>
          <p:cNvPr id="36" name="Rectangle 35">
            <a:extLst>
              <a:ext uri="{FF2B5EF4-FFF2-40B4-BE49-F238E27FC236}">
                <a16:creationId xmlns:a16="http://schemas.microsoft.com/office/drawing/2014/main" id="{476DC747-6332-F44D-86DF-E19E57490A76}"/>
              </a:ext>
            </a:extLst>
          </p:cNvPr>
          <p:cNvSpPr/>
          <p:nvPr/>
        </p:nvSpPr>
        <p:spPr>
          <a:xfrm>
            <a:off x="2708668" y="1351945"/>
            <a:ext cx="1672285" cy="623943"/>
          </a:xfrm>
          <a:prstGeom prst="rect">
            <a:avLst/>
          </a:prstGeom>
          <a:solidFill>
            <a:schemeClr val="bg1"/>
          </a:solid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lumMod val="75000"/>
                  </a:schemeClr>
                </a:solidFill>
              </a:rPr>
              <a:t>Social</a:t>
            </a:r>
          </a:p>
        </p:txBody>
      </p:sp>
      <p:graphicFrame>
        <p:nvGraphicFramePr>
          <p:cNvPr id="38" name="Table 37">
            <a:extLst>
              <a:ext uri="{FF2B5EF4-FFF2-40B4-BE49-F238E27FC236}">
                <a16:creationId xmlns:a16="http://schemas.microsoft.com/office/drawing/2014/main" id="{3157F1F6-62E5-7C42-B4D1-19CC5CF8C2C0}"/>
              </a:ext>
            </a:extLst>
          </p:cNvPr>
          <p:cNvGraphicFramePr>
            <a:graphicFrameLocks noGrp="1"/>
          </p:cNvGraphicFramePr>
          <p:nvPr>
            <p:extLst>
              <p:ext uri="{D42A27DB-BD31-4B8C-83A1-F6EECF244321}">
                <p14:modId xmlns:p14="http://schemas.microsoft.com/office/powerpoint/2010/main" val="2653212686"/>
              </p:ext>
            </p:extLst>
          </p:nvPr>
        </p:nvGraphicFramePr>
        <p:xfrm>
          <a:off x="0" y="669954"/>
          <a:ext cx="12192000" cy="640080"/>
        </p:xfrm>
        <a:graphic>
          <a:graphicData uri="http://schemas.openxmlformats.org/drawingml/2006/table">
            <a:tbl>
              <a:tblPr firstRow="1" bandRow="1">
                <a:tableStyleId>{5C22544A-7EE6-4342-B048-85BDC9FD1C3A}</a:tableStyleId>
              </a:tblPr>
              <a:tblGrid>
                <a:gridCol w="2438400">
                  <a:extLst>
                    <a:ext uri="{9D8B030D-6E8A-4147-A177-3AD203B41FA5}">
                      <a16:colId xmlns:a16="http://schemas.microsoft.com/office/drawing/2014/main" val="2675878359"/>
                    </a:ext>
                  </a:extLst>
                </a:gridCol>
                <a:gridCol w="2438400">
                  <a:extLst>
                    <a:ext uri="{9D8B030D-6E8A-4147-A177-3AD203B41FA5}">
                      <a16:colId xmlns:a16="http://schemas.microsoft.com/office/drawing/2014/main" val="1988272518"/>
                    </a:ext>
                  </a:extLst>
                </a:gridCol>
                <a:gridCol w="2438400">
                  <a:extLst>
                    <a:ext uri="{9D8B030D-6E8A-4147-A177-3AD203B41FA5}">
                      <a16:colId xmlns:a16="http://schemas.microsoft.com/office/drawing/2014/main" val="2528695090"/>
                    </a:ext>
                  </a:extLst>
                </a:gridCol>
                <a:gridCol w="2438400">
                  <a:extLst>
                    <a:ext uri="{9D8B030D-6E8A-4147-A177-3AD203B41FA5}">
                      <a16:colId xmlns:a16="http://schemas.microsoft.com/office/drawing/2014/main" val="1257646453"/>
                    </a:ext>
                  </a:extLst>
                </a:gridCol>
                <a:gridCol w="2438400">
                  <a:extLst>
                    <a:ext uri="{9D8B030D-6E8A-4147-A177-3AD203B41FA5}">
                      <a16:colId xmlns:a16="http://schemas.microsoft.com/office/drawing/2014/main" val="166446408"/>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dirty="0">
                          <a:solidFill>
                            <a:schemeClr val="bg1"/>
                          </a:solidFill>
                        </a:rPr>
                        <a:t>Cross-Sectional (Reverse Causality)</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algn="ctr"/>
                      <a:r>
                        <a:rPr lang="en-US" dirty="0"/>
                        <a:t>Third Variables (Selection Bias)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algn="ctr"/>
                      <a:r>
                        <a:rPr lang="en-US" dirty="0"/>
                        <a:t>Arbitrary Covariate Inclusion</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7030A0"/>
                    </a:solidFill>
                  </a:tcPr>
                </a:tc>
                <a:tc>
                  <a:txBody>
                    <a:bodyPr/>
                    <a:lstStyle/>
                    <a:p>
                      <a:pPr algn="ctr"/>
                      <a:r>
                        <a:rPr lang="en-US" dirty="0"/>
                        <a:t>Unclear Boundary Conditions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algn="ctr"/>
                      <a:r>
                        <a:rPr lang="en-US" dirty="0"/>
                        <a:t>Single Studies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4191370413"/>
                  </a:ext>
                </a:extLst>
              </a:tr>
            </a:tbl>
          </a:graphicData>
        </a:graphic>
      </p:graphicFrame>
    </p:spTree>
    <p:extLst>
      <p:ext uri="{BB962C8B-B14F-4D97-AF65-F5344CB8AC3E}">
        <p14:creationId xmlns:p14="http://schemas.microsoft.com/office/powerpoint/2010/main" val="34226675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F69C733-1365-D74C-9F69-6D5CE24D30B2}"/>
              </a:ext>
            </a:extLst>
          </p:cNvPr>
          <p:cNvSpPr/>
          <p:nvPr/>
        </p:nvSpPr>
        <p:spPr>
          <a:xfrm>
            <a:off x="0" y="4981"/>
            <a:ext cx="12192000" cy="65621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t>Limitations of Personality Prediction</a:t>
            </a:r>
          </a:p>
        </p:txBody>
      </p:sp>
      <p:cxnSp>
        <p:nvCxnSpPr>
          <p:cNvPr id="6" name="Straight Connector 5">
            <a:extLst>
              <a:ext uri="{FF2B5EF4-FFF2-40B4-BE49-F238E27FC236}">
                <a16:creationId xmlns:a16="http://schemas.microsoft.com/office/drawing/2014/main" id="{4248D61A-7AC7-5645-BE77-1B9E5B78D556}"/>
              </a:ext>
            </a:extLst>
          </p:cNvPr>
          <p:cNvCxnSpPr>
            <a:cxnSpLocks/>
          </p:cNvCxnSpPr>
          <p:nvPr/>
        </p:nvCxnSpPr>
        <p:spPr>
          <a:xfrm>
            <a:off x="1413163" y="3818378"/>
            <a:ext cx="9115797"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088ACB20-D452-8943-8E08-9D436D48BAB9}"/>
              </a:ext>
            </a:extLst>
          </p:cNvPr>
          <p:cNvSpPr/>
          <p:nvPr/>
        </p:nvSpPr>
        <p:spPr>
          <a:xfrm>
            <a:off x="5250387" y="3567857"/>
            <a:ext cx="1503124" cy="501041"/>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T1</a:t>
            </a:r>
          </a:p>
        </p:txBody>
      </p:sp>
      <p:sp>
        <p:nvSpPr>
          <p:cNvPr id="11" name="Rectangle 10">
            <a:extLst>
              <a:ext uri="{FF2B5EF4-FFF2-40B4-BE49-F238E27FC236}">
                <a16:creationId xmlns:a16="http://schemas.microsoft.com/office/drawing/2014/main" id="{411EE081-86ED-A04C-8A9A-82BB8CBF806B}"/>
              </a:ext>
            </a:extLst>
          </p:cNvPr>
          <p:cNvSpPr/>
          <p:nvPr/>
        </p:nvSpPr>
        <p:spPr>
          <a:xfrm>
            <a:off x="8672218" y="3530623"/>
            <a:ext cx="1503124" cy="501041"/>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T2</a:t>
            </a:r>
          </a:p>
        </p:txBody>
      </p:sp>
      <p:cxnSp>
        <p:nvCxnSpPr>
          <p:cNvPr id="12" name="Straight Arrow Connector 11">
            <a:extLst>
              <a:ext uri="{FF2B5EF4-FFF2-40B4-BE49-F238E27FC236}">
                <a16:creationId xmlns:a16="http://schemas.microsoft.com/office/drawing/2014/main" id="{27B15876-B967-7345-B4B6-0E144F8AF3F0}"/>
              </a:ext>
            </a:extLst>
          </p:cNvPr>
          <p:cNvCxnSpPr>
            <a:cxnSpLocks/>
          </p:cNvCxnSpPr>
          <p:nvPr/>
        </p:nvCxnSpPr>
        <p:spPr>
          <a:xfrm flipV="1">
            <a:off x="9413180" y="4222178"/>
            <a:ext cx="0" cy="55183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41553715-4777-3040-9FBB-7E1E935049F7}"/>
              </a:ext>
            </a:extLst>
          </p:cNvPr>
          <p:cNvPicPr>
            <a:picLocks noChangeAspect="1"/>
          </p:cNvPicPr>
          <p:nvPr/>
        </p:nvPicPr>
        <p:blipFill>
          <a:blip r:embed="rId3"/>
          <a:stretch>
            <a:fillRect/>
          </a:stretch>
        </p:blipFill>
        <p:spPr>
          <a:xfrm>
            <a:off x="5707053" y="1977052"/>
            <a:ext cx="663895" cy="682668"/>
          </a:xfrm>
          <a:prstGeom prst="rect">
            <a:avLst/>
          </a:prstGeom>
        </p:spPr>
      </p:pic>
      <p:cxnSp>
        <p:nvCxnSpPr>
          <p:cNvPr id="14" name="Straight Arrow Connector 13">
            <a:extLst>
              <a:ext uri="{FF2B5EF4-FFF2-40B4-BE49-F238E27FC236}">
                <a16:creationId xmlns:a16="http://schemas.microsoft.com/office/drawing/2014/main" id="{8597EE22-C004-204A-803C-B79F2D87D93F}"/>
              </a:ext>
            </a:extLst>
          </p:cNvPr>
          <p:cNvCxnSpPr>
            <a:cxnSpLocks/>
          </p:cNvCxnSpPr>
          <p:nvPr/>
        </p:nvCxnSpPr>
        <p:spPr>
          <a:xfrm>
            <a:off x="5951318" y="2841006"/>
            <a:ext cx="0" cy="55183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83B94227-3A5C-0A46-B2ED-CB224AC939E5}"/>
              </a:ext>
            </a:extLst>
          </p:cNvPr>
          <p:cNvPicPr>
            <a:picLocks noChangeAspect="1"/>
          </p:cNvPicPr>
          <p:nvPr/>
        </p:nvPicPr>
        <p:blipFill>
          <a:blip r:embed="rId4"/>
          <a:stretch>
            <a:fillRect/>
          </a:stretch>
        </p:blipFill>
        <p:spPr>
          <a:xfrm>
            <a:off x="9189735" y="4781864"/>
            <a:ext cx="600553" cy="600553"/>
          </a:xfrm>
          <a:prstGeom prst="rect">
            <a:avLst/>
          </a:prstGeom>
        </p:spPr>
      </p:pic>
      <p:sp>
        <p:nvSpPr>
          <p:cNvPr id="16" name="Rectangle 15">
            <a:extLst>
              <a:ext uri="{FF2B5EF4-FFF2-40B4-BE49-F238E27FC236}">
                <a16:creationId xmlns:a16="http://schemas.microsoft.com/office/drawing/2014/main" id="{F2265AD3-D45C-274D-B7DF-568BB5FAB703}"/>
              </a:ext>
            </a:extLst>
          </p:cNvPr>
          <p:cNvSpPr/>
          <p:nvPr/>
        </p:nvSpPr>
        <p:spPr>
          <a:xfrm>
            <a:off x="4673947" y="1370091"/>
            <a:ext cx="2710257" cy="5991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rgbClr val="302EF8"/>
                </a:solidFill>
              </a:rPr>
              <a:t>Personality</a:t>
            </a:r>
          </a:p>
        </p:txBody>
      </p:sp>
      <p:sp>
        <p:nvSpPr>
          <p:cNvPr id="17" name="Rectangle 16">
            <a:extLst>
              <a:ext uri="{FF2B5EF4-FFF2-40B4-BE49-F238E27FC236}">
                <a16:creationId xmlns:a16="http://schemas.microsoft.com/office/drawing/2014/main" id="{9296D0A9-5D20-2243-AB21-56BBC4281CB5}"/>
              </a:ext>
            </a:extLst>
          </p:cNvPr>
          <p:cNvSpPr/>
          <p:nvPr/>
        </p:nvSpPr>
        <p:spPr>
          <a:xfrm>
            <a:off x="8040032" y="5571359"/>
            <a:ext cx="2710257" cy="5991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rgbClr val="302EF8"/>
                </a:solidFill>
              </a:rPr>
              <a:t>Outcomes</a:t>
            </a:r>
          </a:p>
        </p:txBody>
      </p:sp>
      <p:sp>
        <p:nvSpPr>
          <p:cNvPr id="19" name="Rectangle 18">
            <a:extLst>
              <a:ext uri="{FF2B5EF4-FFF2-40B4-BE49-F238E27FC236}">
                <a16:creationId xmlns:a16="http://schemas.microsoft.com/office/drawing/2014/main" id="{31A5B09A-B9B1-1741-84C9-9CB3B1C89E66}"/>
              </a:ext>
            </a:extLst>
          </p:cNvPr>
          <p:cNvSpPr/>
          <p:nvPr/>
        </p:nvSpPr>
        <p:spPr>
          <a:xfrm>
            <a:off x="1828556" y="3567857"/>
            <a:ext cx="1503124" cy="501041"/>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T0</a:t>
            </a:r>
          </a:p>
        </p:txBody>
      </p:sp>
      <p:cxnSp>
        <p:nvCxnSpPr>
          <p:cNvPr id="22" name="Straight Arrow Connector 21">
            <a:extLst>
              <a:ext uri="{FF2B5EF4-FFF2-40B4-BE49-F238E27FC236}">
                <a16:creationId xmlns:a16="http://schemas.microsoft.com/office/drawing/2014/main" id="{1B3097DD-B212-704D-BE16-83248C59AD19}"/>
              </a:ext>
            </a:extLst>
          </p:cNvPr>
          <p:cNvCxnSpPr>
            <a:cxnSpLocks/>
          </p:cNvCxnSpPr>
          <p:nvPr/>
        </p:nvCxnSpPr>
        <p:spPr>
          <a:xfrm flipV="1">
            <a:off x="2558923" y="4304386"/>
            <a:ext cx="0" cy="55183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3" name="Picture 22">
            <a:extLst>
              <a:ext uri="{FF2B5EF4-FFF2-40B4-BE49-F238E27FC236}">
                <a16:creationId xmlns:a16="http://schemas.microsoft.com/office/drawing/2014/main" id="{E7C376BA-1E1D-B840-ACC6-21907E4EBC36}"/>
              </a:ext>
            </a:extLst>
          </p:cNvPr>
          <p:cNvPicPr>
            <a:picLocks noChangeAspect="1"/>
          </p:cNvPicPr>
          <p:nvPr/>
        </p:nvPicPr>
        <p:blipFill>
          <a:blip r:embed="rId4"/>
          <a:stretch>
            <a:fillRect/>
          </a:stretch>
        </p:blipFill>
        <p:spPr>
          <a:xfrm>
            <a:off x="2335478" y="4864072"/>
            <a:ext cx="600553" cy="600553"/>
          </a:xfrm>
          <a:prstGeom prst="rect">
            <a:avLst/>
          </a:prstGeom>
        </p:spPr>
      </p:pic>
      <p:sp>
        <p:nvSpPr>
          <p:cNvPr id="24" name="Rectangle 23">
            <a:extLst>
              <a:ext uri="{FF2B5EF4-FFF2-40B4-BE49-F238E27FC236}">
                <a16:creationId xmlns:a16="http://schemas.microsoft.com/office/drawing/2014/main" id="{DDA93F58-6DA7-F04B-8E61-7081777616F9}"/>
              </a:ext>
            </a:extLst>
          </p:cNvPr>
          <p:cNvSpPr/>
          <p:nvPr/>
        </p:nvSpPr>
        <p:spPr>
          <a:xfrm>
            <a:off x="1185775" y="5653567"/>
            <a:ext cx="2710257" cy="5991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rgbClr val="302EF8"/>
                </a:solidFill>
              </a:rPr>
              <a:t>Outcomes</a:t>
            </a:r>
          </a:p>
        </p:txBody>
      </p:sp>
      <p:sp>
        <p:nvSpPr>
          <p:cNvPr id="2" name="Rectangle 1">
            <a:extLst>
              <a:ext uri="{FF2B5EF4-FFF2-40B4-BE49-F238E27FC236}">
                <a16:creationId xmlns:a16="http://schemas.microsoft.com/office/drawing/2014/main" id="{5CC92EF7-8149-F64B-8DC3-7A22B67BF02A}"/>
              </a:ext>
            </a:extLst>
          </p:cNvPr>
          <p:cNvSpPr/>
          <p:nvPr/>
        </p:nvSpPr>
        <p:spPr>
          <a:xfrm>
            <a:off x="1080655" y="4222178"/>
            <a:ext cx="2815377" cy="2237999"/>
          </a:xfrm>
          <a:prstGeom prst="rect">
            <a:avLst/>
          </a:prstGeom>
          <a:solidFill>
            <a:srgbClr val="FFFFFF">
              <a:alpha val="7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Arrow Connector 19">
            <a:extLst>
              <a:ext uri="{FF2B5EF4-FFF2-40B4-BE49-F238E27FC236}">
                <a16:creationId xmlns:a16="http://schemas.microsoft.com/office/drawing/2014/main" id="{25D767BD-39B1-1D47-BDDC-BFAE7653522D}"/>
              </a:ext>
            </a:extLst>
          </p:cNvPr>
          <p:cNvCxnSpPr>
            <a:cxnSpLocks/>
            <a:stCxn id="36" idx="3"/>
            <a:endCxn id="13" idx="1"/>
          </p:cNvCxnSpPr>
          <p:nvPr/>
        </p:nvCxnSpPr>
        <p:spPr>
          <a:xfrm>
            <a:off x="4380953" y="1663917"/>
            <a:ext cx="1326100" cy="65446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9C9A92BB-6D96-774C-952B-7135F63BDB41}"/>
              </a:ext>
            </a:extLst>
          </p:cNvPr>
          <p:cNvCxnSpPr>
            <a:cxnSpLocks/>
            <a:endCxn id="13" idx="1"/>
          </p:cNvCxnSpPr>
          <p:nvPr/>
        </p:nvCxnSpPr>
        <p:spPr>
          <a:xfrm flipV="1">
            <a:off x="5232597" y="2318386"/>
            <a:ext cx="474456" cy="6718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D707457B-BCB0-5741-9B5C-723ED4192F54}"/>
              </a:ext>
            </a:extLst>
          </p:cNvPr>
          <p:cNvCxnSpPr>
            <a:cxnSpLocks/>
            <a:endCxn id="13" idx="1"/>
          </p:cNvCxnSpPr>
          <p:nvPr/>
        </p:nvCxnSpPr>
        <p:spPr>
          <a:xfrm flipV="1">
            <a:off x="4380679" y="2318386"/>
            <a:ext cx="1326374" cy="80659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11669F7E-97D1-A54B-A5C2-2667DD51AF69}"/>
              </a:ext>
            </a:extLst>
          </p:cNvPr>
          <p:cNvCxnSpPr>
            <a:cxnSpLocks/>
            <a:stCxn id="31" idx="3"/>
            <a:endCxn id="13" idx="1"/>
          </p:cNvCxnSpPr>
          <p:nvPr/>
        </p:nvCxnSpPr>
        <p:spPr>
          <a:xfrm flipV="1">
            <a:off x="2585458" y="2318386"/>
            <a:ext cx="3121595" cy="78806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EDE47AE2-9568-7243-99E6-20A884B8B69C}"/>
              </a:ext>
            </a:extLst>
          </p:cNvPr>
          <p:cNvCxnSpPr>
            <a:cxnSpLocks/>
            <a:endCxn id="13" idx="1"/>
          </p:cNvCxnSpPr>
          <p:nvPr/>
        </p:nvCxnSpPr>
        <p:spPr>
          <a:xfrm flipV="1">
            <a:off x="3441751" y="2318386"/>
            <a:ext cx="2265302" cy="50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9F3CF8B3-8C25-C142-9917-6340D36A7929}"/>
              </a:ext>
            </a:extLst>
          </p:cNvPr>
          <p:cNvCxnSpPr>
            <a:cxnSpLocks/>
            <a:stCxn id="30" idx="3"/>
            <a:endCxn id="13" idx="1"/>
          </p:cNvCxnSpPr>
          <p:nvPr/>
        </p:nvCxnSpPr>
        <p:spPr>
          <a:xfrm flipV="1">
            <a:off x="1672285" y="2318386"/>
            <a:ext cx="4034768" cy="4875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45E4ABB6-829C-8A4A-A0B8-D399CF2A5DA4}"/>
              </a:ext>
            </a:extLst>
          </p:cNvPr>
          <p:cNvCxnSpPr>
            <a:cxnSpLocks/>
            <a:stCxn id="35" idx="3"/>
            <a:endCxn id="13" idx="1"/>
          </p:cNvCxnSpPr>
          <p:nvPr/>
        </p:nvCxnSpPr>
        <p:spPr>
          <a:xfrm>
            <a:off x="2585458" y="1663917"/>
            <a:ext cx="3121595" cy="65446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8A820CB7-FED8-FE44-82E2-B0DB1754A144}"/>
              </a:ext>
            </a:extLst>
          </p:cNvPr>
          <p:cNvSpPr/>
          <p:nvPr/>
        </p:nvSpPr>
        <p:spPr>
          <a:xfrm>
            <a:off x="0" y="2055168"/>
            <a:ext cx="1672285" cy="623943"/>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Age</a:t>
            </a:r>
          </a:p>
        </p:txBody>
      </p:sp>
      <p:sp>
        <p:nvSpPr>
          <p:cNvPr id="31" name="Rectangle 30">
            <a:extLst>
              <a:ext uri="{FF2B5EF4-FFF2-40B4-BE49-F238E27FC236}">
                <a16:creationId xmlns:a16="http://schemas.microsoft.com/office/drawing/2014/main" id="{953A36D5-941A-3F42-BBE4-BC313B73A1F6}"/>
              </a:ext>
            </a:extLst>
          </p:cNvPr>
          <p:cNvSpPr/>
          <p:nvPr/>
        </p:nvSpPr>
        <p:spPr>
          <a:xfrm>
            <a:off x="913173" y="2794480"/>
            <a:ext cx="1672285" cy="623943"/>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Education</a:t>
            </a:r>
          </a:p>
        </p:txBody>
      </p:sp>
      <p:sp>
        <p:nvSpPr>
          <p:cNvPr id="32" name="Rectangle 31">
            <a:extLst>
              <a:ext uri="{FF2B5EF4-FFF2-40B4-BE49-F238E27FC236}">
                <a16:creationId xmlns:a16="http://schemas.microsoft.com/office/drawing/2014/main" id="{45E89EE0-5936-5E48-89B8-AFF633FD86D1}"/>
              </a:ext>
            </a:extLst>
          </p:cNvPr>
          <p:cNvSpPr/>
          <p:nvPr/>
        </p:nvSpPr>
        <p:spPr>
          <a:xfrm>
            <a:off x="3565234" y="2055168"/>
            <a:ext cx="1672285" cy="623943"/>
          </a:xfrm>
          <a:prstGeom prst="rect">
            <a:avLst/>
          </a:prstGeom>
          <a:solidFill>
            <a:schemeClr val="bg1"/>
          </a:solid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lumMod val="75000"/>
                  </a:schemeClr>
                </a:solidFill>
              </a:rPr>
              <a:t>Health</a:t>
            </a:r>
          </a:p>
        </p:txBody>
      </p:sp>
      <p:sp>
        <p:nvSpPr>
          <p:cNvPr id="33" name="Rectangle 32">
            <a:extLst>
              <a:ext uri="{FF2B5EF4-FFF2-40B4-BE49-F238E27FC236}">
                <a16:creationId xmlns:a16="http://schemas.microsoft.com/office/drawing/2014/main" id="{0B3329FC-AE7F-FB4A-A842-E2A16DD3BA28}"/>
              </a:ext>
            </a:extLst>
          </p:cNvPr>
          <p:cNvSpPr/>
          <p:nvPr/>
        </p:nvSpPr>
        <p:spPr>
          <a:xfrm>
            <a:off x="2708669" y="2805151"/>
            <a:ext cx="1672285" cy="623943"/>
          </a:xfrm>
          <a:prstGeom prst="rect">
            <a:avLst/>
          </a:prstGeom>
          <a:solidFill>
            <a:schemeClr val="bg1"/>
          </a:solid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lumMod val="75000"/>
                  </a:schemeClr>
                </a:solidFill>
              </a:rPr>
              <a:t>Family</a:t>
            </a:r>
          </a:p>
        </p:txBody>
      </p:sp>
      <p:sp>
        <p:nvSpPr>
          <p:cNvPr id="34" name="Rectangle 33">
            <a:extLst>
              <a:ext uri="{FF2B5EF4-FFF2-40B4-BE49-F238E27FC236}">
                <a16:creationId xmlns:a16="http://schemas.microsoft.com/office/drawing/2014/main" id="{C1E90D50-9395-F843-82DA-DE55B1EF49F5}"/>
              </a:ext>
            </a:extLst>
          </p:cNvPr>
          <p:cNvSpPr/>
          <p:nvPr/>
        </p:nvSpPr>
        <p:spPr>
          <a:xfrm>
            <a:off x="1782617" y="2055169"/>
            <a:ext cx="1672285" cy="623943"/>
          </a:xfrm>
          <a:prstGeom prst="rect">
            <a:avLst/>
          </a:prstGeom>
          <a:solidFill>
            <a:schemeClr val="bg1"/>
          </a:solid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lumMod val="75000"/>
                  </a:schemeClr>
                </a:solidFill>
              </a:rPr>
              <a:t>Early Life</a:t>
            </a:r>
          </a:p>
        </p:txBody>
      </p:sp>
      <p:sp>
        <p:nvSpPr>
          <p:cNvPr id="35" name="Rectangle 34">
            <a:extLst>
              <a:ext uri="{FF2B5EF4-FFF2-40B4-BE49-F238E27FC236}">
                <a16:creationId xmlns:a16="http://schemas.microsoft.com/office/drawing/2014/main" id="{DEAF2007-3657-9D4D-9997-796237977400}"/>
              </a:ext>
            </a:extLst>
          </p:cNvPr>
          <p:cNvSpPr/>
          <p:nvPr/>
        </p:nvSpPr>
        <p:spPr>
          <a:xfrm>
            <a:off x="913173" y="1351945"/>
            <a:ext cx="1672285" cy="623943"/>
          </a:xfrm>
          <a:prstGeom prst="rect">
            <a:avLst/>
          </a:prstGeom>
          <a:solidFill>
            <a:schemeClr val="bg1"/>
          </a:solid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lumMod val="75000"/>
                  </a:schemeClr>
                </a:solidFill>
              </a:rPr>
              <a:t>Income</a:t>
            </a:r>
          </a:p>
        </p:txBody>
      </p:sp>
      <p:sp>
        <p:nvSpPr>
          <p:cNvPr id="36" name="Rectangle 35">
            <a:extLst>
              <a:ext uri="{FF2B5EF4-FFF2-40B4-BE49-F238E27FC236}">
                <a16:creationId xmlns:a16="http://schemas.microsoft.com/office/drawing/2014/main" id="{476DC747-6332-F44D-86DF-E19E57490A76}"/>
              </a:ext>
            </a:extLst>
          </p:cNvPr>
          <p:cNvSpPr/>
          <p:nvPr/>
        </p:nvSpPr>
        <p:spPr>
          <a:xfrm>
            <a:off x="2708668" y="1351945"/>
            <a:ext cx="1672285" cy="623943"/>
          </a:xfrm>
          <a:prstGeom prst="rect">
            <a:avLst/>
          </a:prstGeom>
          <a:solidFill>
            <a:schemeClr val="bg1"/>
          </a:solid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lumMod val="75000"/>
                  </a:schemeClr>
                </a:solidFill>
              </a:rPr>
              <a:t>Social</a:t>
            </a:r>
          </a:p>
        </p:txBody>
      </p:sp>
      <p:graphicFrame>
        <p:nvGraphicFramePr>
          <p:cNvPr id="38" name="Table 37">
            <a:extLst>
              <a:ext uri="{FF2B5EF4-FFF2-40B4-BE49-F238E27FC236}">
                <a16:creationId xmlns:a16="http://schemas.microsoft.com/office/drawing/2014/main" id="{98DC6E33-7670-544A-9FBA-10681E1FE83C}"/>
              </a:ext>
            </a:extLst>
          </p:cNvPr>
          <p:cNvGraphicFramePr>
            <a:graphicFrameLocks noGrp="1"/>
          </p:cNvGraphicFramePr>
          <p:nvPr>
            <p:extLst>
              <p:ext uri="{D42A27DB-BD31-4B8C-83A1-F6EECF244321}">
                <p14:modId xmlns:p14="http://schemas.microsoft.com/office/powerpoint/2010/main" val="2653212686"/>
              </p:ext>
            </p:extLst>
          </p:nvPr>
        </p:nvGraphicFramePr>
        <p:xfrm>
          <a:off x="0" y="669954"/>
          <a:ext cx="12192000" cy="640080"/>
        </p:xfrm>
        <a:graphic>
          <a:graphicData uri="http://schemas.openxmlformats.org/drawingml/2006/table">
            <a:tbl>
              <a:tblPr firstRow="1" bandRow="1">
                <a:tableStyleId>{5C22544A-7EE6-4342-B048-85BDC9FD1C3A}</a:tableStyleId>
              </a:tblPr>
              <a:tblGrid>
                <a:gridCol w="2438400">
                  <a:extLst>
                    <a:ext uri="{9D8B030D-6E8A-4147-A177-3AD203B41FA5}">
                      <a16:colId xmlns:a16="http://schemas.microsoft.com/office/drawing/2014/main" val="2675878359"/>
                    </a:ext>
                  </a:extLst>
                </a:gridCol>
                <a:gridCol w="2438400">
                  <a:extLst>
                    <a:ext uri="{9D8B030D-6E8A-4147-A177-3AD203B41FA5}">
                      <a16:colId xmlns:a16="http://schemas.microsoft.com/office/drawing/2014/main" val="1988272518"/>
                    </a:ext>
                  </a:extLst>
                </a:gridCol>
                <a:gridCol w="2438400">
                  <a:extLst>
                    <a:ext uri="{9D8B030D-6E8A-4147-A177-3AD203B41FA5}">
                      <a16:colId xmlns:a16="http://schemas.microsoft.com/office/drawing/2014/main" val="2528695090"/>
                    </a:ext>
                  </a:extLst>
                </a:gridCol>
                <a:gridCol w="2438400">
                  <a:extLst>
                    <a:ext uri="{9D8B030D-6E8A-4147-A177-3AD203B41FA5}">
                      <a16:colId xmlns:a16="http://schemas.microsoft.com/office/drawing/2014/main" val="1257646453"/>
                    </a:ext>
                  </a:extLst>
                </a:gridCol>
                <a:gridCol w="2438400">
                  <a:extLst>
                    <a:ext uri="{9D8B030D-6E8A-4147-A177-3AD203B41FA5}">
                      <a16:colId xmlns:a16="http://schemas.microsoft.com/office/drawing/2014/main" val="166446408"/>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dirty="0">
                          <a:solidFill>
                            <a:schemeClr val="bg1"/>
                          </a:solidFill>
                        </a:rPr>
                        <a:t>Cross-Sectional (Reverse Causality)</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algn="ctr"/>
                      <a:r>
                        <a:rPr lang="en-US" dirty="0"/>
                        <a:t>Third Variables (Selection Bias)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algn="ctr"/>
                      <a:r>
                        <a:rPr lang="en-US" dirty="0"/>
                        <a:t>Arbitrary Covariate Inclusion</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7030A0"/>
                    </a:solidFill>
                  </a:tcPr>
                </a:tc>
                <a:tc>
                  <a:txBody>
                    <a:bodyPr/>
                    <a:lstStyle/>
                    <a:p>
                      <a:pPr algn="ctr"/>
                      <a:r>
                        <a:rPr lang="en-US" dirty="0"/>
                        <a:t>Unclear Boundary Conditions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algn="ctr"/>
                      <a:r>
                        <a:rPr lang="en-US" dirty="0"/>
                        <a:t>Single Studies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4191370413"/>
                  </a:ext>
                </a:extLst>
              </a:tr>
            </a:tbl>
          </a:graphicData>
        </a:graphic>
      </p:graphicFrame>
    </p:spTree>
    <p:extLst>
      <p:ext uri="{BB962C8B-B14F-4D97-AF65-F5344CB8AC3E}">
        <p14:creationId xmlns:p14="http://schemas.microsoft.com/office/powerpoint/2010/main" val="33658665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F69C733-1365-D74C-9F69-6D5CE24D30B2}"/>
              </a:ext>
            </a:extLst>
          </p:cNvPr>
          <p:cNvSpPr/>
          <p:nvPr/>
        </p:nvSpPr>
        <p:spPr>
          <a:xfrm>
            <a:off x="0" y="4981"/>
            <a:ext cx="12192000" cy="65621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t>Limitations of Personality Prediction</a:t>
            </a:r>
          </a:p>
        </p:txBody>
      </p:sp>
      <p:cxnSp>
        <p:nvCxnSpPr>
          <p:cNvPr id="6" name="Straight Connector 5">
            <a:extLst>
              <a:ext uri="{FF2B5EF4-FFF2-40B4-BE49-F238E27FC236}">
                <a16:creationId xmlns:a16="http://schemas.microsoft.com/office/drawing/2014/main" id="{4248D61A-7AC7-5645-BE77-1B9E5B78D556}"/>
              </a:ext>
            </a:extLst>
          </p:cNvPr>
          <p:cNvCxnSpPr>
            <a:cxnSpLocks/>
          </p:cNvCxnSpPr>
          <p:nvPr/>
        </p:nvCxnSpPr>
        <p:spPr>
          <a:xfrm>
            <a:off x="1413163" y="3818378"/>
            <a:ext cx="9115797"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088ACB20-D452-8943-8E08-9D436D48BAB9}"/>
              </a:ext>
            </a:extLst>
          </p:cNvPr>
          <p:cNvSpPr/>
          <p:nvPr/>
        </p:nvSpPr>
        <p:spPr>
          <a:xfrm>
            <a:off x="5250387" y="3567857"/>
            <a:ext cx="1503124" cy="501041"/>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T1</a:t>
            </a:r>
          </a:p>
        </p:txBody>
      </p:sp>
      <p:sp>
        <p:nvSpPr>
          <p:cNvPr id="11" name="Rectangle 10">
            <a:extLst>
              <a:ext uri="{FF2B5EF4-FFF2-40B4-BE49-F238E27FC236}">
                <a16:creationId xmlns:a16="http://schemas.microsoft.com/office/drawing/2014/main" id="{411EE081-86ED-A04C-8A9A-82BB8CBF806B}"/>
              </a:ext>
            </a:extLst>
          </p:cNvPr>
          <p:cNvSpPr/>
          <p:nvPr/>
        </p:nvSpPr>
        <p:spPr>
          <a:xfrm>
            <a:off x="8672218" y="3530623"/>
            <a:ext cx="1503124" cy="501041"/>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T2</a:t>
            </a:r>
          </a:p>
        </p:txBody>
      </p:sp>
      <p:cxnSp>
        <p:nvCxnSpPr>
          <p:cNvPr id="12" name="Straight Arrow Connector 11">
            <a:extLst>
              <a:ext uri="{FF2B5EF4-FFF2-40B4-BE49-F238E27FC236}">
                <a16:creationId xmlns:a16="http://schemas.microsoft.com/office/drawing/2014/main" id="{27B15876-B967-7345-B4B6-0E144F8AF3F0}"/>
              </a:ext>
            </a:extLst>
          </p:cNvPr>
          <p:cNvCxnSpPr>
            <a:cxnSpLocks/>
          </p:cNvCxnSpPr>
          <p:nvPr/>
        </p:nvCxnSpPr>
        <p:spPr>
          <a:xfrm flipV="1">
            <a:off x="9413180" y="4222178"/>
            <a:ext cx="0" cy="55183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41553715-4777-3040-9FBB-7E1E935049F7}"/>
              </a:ext>
            </a:extLst>
          </p:cNvPr>
          <p:cNvPicPr>
            <a:picLocks noChangeAspect="1"/>
          </p:cNvPicPr>
          <p:nvPr/>
        </p:nvPicPr>
        <p:blipFill>
          <a:blip r:embed="rId3"/>
          <a:stretch>
            <a:fillRect/>
          </a:stretch>
        </p:blipFill>
        <p:spPr>
          <a:xfrm>
            <a:off x="5707053" y="1977052"/>
            <a:ext cx="663895" cy="682668"/>
          </a:xfrm>
          <a:prstGeom prst="rect">
            <a:avLst/>
          </a:prstGeom>
        </p:spPr>
      </p:pic>
      <p:cxnSp>
        <p:nvCxnSpPr>
          <p:cNvPr id="14" name="Straight Arrow Connector 13">
            <a:extLst>
              <a:ext uri="{FF2B5EF4-FFF2-40B4-BE49-F238E27FC236}">
                <a16:creationId xmlns:a16="http://schemas.microsoft.com/office/drawing/2014/main" id="{8597EE22-C004-204A-803C-B79F2D87D93F}"/>
              </a:ext>
            </a:extLst>
          </p:cNvPr>
          <p:cNvCxnSpPr>
            <a:cxnSpLocks/>
          </p:cNvCxnSpPr>
          <p:nvPr/>
        </p:nvCxnSpPr>
        <p:spPr>
          <a:xfrm>
            <a:off x="5951318" y="2841006"/>
            <a:ext cx="0" cy="55183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83B94227-3A5C-0A46-B2ED-CB224AC939E5}"/>
              </a:ext>
            </a:extLst>
          </p:cNvPr>
          <p:cNvPicPr>
            <a:picLocks noChangeAspect="1"/>
          </p:cNvPicPr>
          <p:nvPr/>
        </p:nvPicPr>
        <p:blipFill>
          <a:blip r:embed="rId4"/>
          <a:stretch>
            <a:fillRect/>
          </a:stretch>
        </p:blipFill>
        <p:spPr>
          <a:xfrm>
            <a:off x="9189735" y="4781864"/>
            <a:ext cx="600553" cy="600553"/>
          </a:xfrm>
          <a:prstGeom prst="rect">
            <a:avLst/>
          </a:prstGeom>
        </p:spPr>
      </p:pic>
      <p:sp>
        <p:nvSpPr>
          <p:cNvPr id="16" name="Rectangle 15">
            <a:extLst>
              <a:ext uri="{FF2B5EF4-FFF2-40B4-BE49-F238E27FC236}">
                <a16:creationId xmlns:a16="http://schemas.microsoft.com/office/drawing/2014/main" id="{F2265AD3-D45C-274D-B7DF-568BB5FAB703}"/>
              </a:ext>
            </a:extLst>
          </p:cNvPr>
          <p:cNvSpPr/>
          <p:nvPr/>
        </p:nvSpPr>
        <p:spPr>
          <a:xfrm>
            <a:off x="4673947" y="1370091"/>
            <a:ext cx="2710257" cy="5991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rgbClr val="302EF8"/>
                </a:solidFill>
              </a:rPr>
              <a:t>Personality</a:t>
            </a:r>
          </a:p>
        </p:txBody>
      </p:sp>
      <p:sp>
        <p:nvSpPr>
          <p:cNvPr id="17" name="Rectangle 16">
            <a:extLst>
              <a:ext uri="{FF2B5EF4-FFF2-40B4-BE49-F238E27FC236}">
                <a16:creationId xmlns:a16="http://schemas.microsoft.com/office/drawing/2014/main" id="{9296D0A9-5D20-2243-AB21-56BBC4281CB5}"/>
              </a:ext>
            </a:extLst>
          </p:cNvPr>
          <p:cNvSpPr/>
          <p:nvPr/>
        </p:nvSpPr>
        <p:spPr>
          <a:xfrm>
            <a:off x="8040032" y="5571359"/>
            <a:ext cx="2710257" cy="5991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rgbClr val="302EF8"/>
                </a:solidFill>
              </a:rPr>
              <a:t>Outcomes</a:t>
            </a:r>
          </a:p>
        </p:txBody>
      </p:sp>
      <p:sp>
        <p:nvSpPr>
          <p:cNvPr id="19" name="Rectangle 18">
            <a:extLst>
              <a:ext uri="{FF2B5EF4-FFF2-40B4-BE49-F238E27FC236}">
                <a16:creationId xmlns:a16="http://schemas.microsoft.com/office/drawing/2014/main" id="{31A5B09A-B9B1-1741-84C9-9CB3B1C89E66}"/>
              </a:ext>
            </a:extLst>
          </p:cNvPr>
          <p:cNvSpPr/>
          <p:nvPr/>
        </p:nvSpPr>
        <p:spPr>
          <a:xfrm>
            <a:off x="1828556" y="3567857"/>
            <a:ext cx="1503124" cy="501041"/>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T0</a:t>
            </a:r>
          </a:p>
        </p:txBody>
      </p:sp>
      <p:cxnSp>
        <p:nvCxnSpPr>
          <p:cNvPr id="22" name="Straight Arrow Connector 21">
            <a:extLst>
              <a:ext uri="{FF2B5EF4-FFF2-40B4-BE49-F238E27FC236}">
                <a16:creationId xmlns:a16="http://schemas.microsoft.com/office/drawing/2014/main" id="{1B3097DD-B212-704D-BE16-83248C59AD19}"/>
              </a:ext>
            </a:extLst>
          </p:cNvPr>
          <p:cNvCxnSpPr>
            <a:cxnSpLocks/>
          </p:cNvCxnSpPr>
          <p:nvPr/>
        </p:nvCxnSpPr>
        <p:spPr>
          <a:xfrm flipV="1">
            <a:off x="2558923" y="4304386"/>
            <a:ext cx="0" cy="55183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3" name="Picture 22">
            <a:extLst>
              <a:ext uri="{FF2B5EF4-FFF2-40B4-BE49-F238E27FC236}">
                <a16:creationId xmlns:a16="http://schemas.microsoft.com/office/drawing/2014/main" id="{E7C376BA-1E1D-B840-ACC6-21907E4EBC36}"/>
              </a:ext>
            </a:extLst>
          </p:cNvPr>
          <p:cNvPicPr>
            <a:picLocks noChangeAspect="1"/>
          </p:cNvPicPr>
          <p:nvPr/>
        </p:nvPicPr>
        <p:blipFill>
          <a:blip r:embed="rId4"/>
          <a:stretch>
            <a:fillRect/>
          </a:stretch>
        </p:blipFill>
        <p:spPr>
          <a:xfrm>
            <a:off x="2335478" y="4864072"/>
            <a:ext cx="600553" cy="600553"/>
          </a:xfrm>
          <a:prstGeom prst="rect">
            <a:avLst/>
          </a:prstGeom>
        </p:spPr>
      </p:pic>
      <p:sp>
        <p:nvSpPr>
          <p:cNvPr id="24" name="Rectangle 23">
            <a:extLst>
              <a:ext uri="{FF2B5EF4-FFF2-40B4-BE49-F238E27FC236}">
                <a16:creationId xmlns:a16="http://schemas.microsoft.com/office/drawing/2014/main" id="{DDA93F58-6DA7-F04B-8E61-7081777616F9}"/>
              </a:ext>
            </a:extLst>
          </p:cNvPr>
          <p:cNvSpPr/>
          <p:nvPr/>
        </p:nvSpPr>
        <p:spPr>
          <a:xfrm>
            <a:off x="1185775" y="5653567"/>
            <a:ext cx="2710257" cy="5991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rgbClr val="302EF8"/>
                </a:solidFill>
              </a:rPr>
              <a:t>Outcomes</a:t>
            </a:r>
          </a:p>
        </p:txBody>
      </p:sp>
      <p:sp>
        <p:nvSpPr>
          <p:cNvPr id="2" name="Rectangle 1">
            <a:extLst>
              <a:ext uri="{FF2B5EF4-FFF2-40B4-BE49-F238E27FC236}">
                <a16:creationId xmlns:a16="http://schemas.microsoft.com/office/drawing/2014/main" id="{5CC92EF7-8149-F64B-8DC3-7A22B67BF02A}"/>
              </a:ext>
            </a:extLst>
          </p:cNvPr>
          <p:cNvSpPr/>
          <p:nvPr/>
        </p:nvSpPr>
        <p:spPr>
          <a:xfrm>
            <a:off x="1080655" y="4222178"/>
            <a:ext cx="2815377" cy="2237999"/>
          </a:xfrm>
          <a:prstGeom prst="rect">
            <a:avLst/>
          </a:prstGeom>
          <a:solidFill>
            <a:srgbClr val="FFFFFF">
              <a:alpha val="7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Arrow Connector 19">
            <a:extLst>
              <a:ext uri="{FF2B5EF4-FFF2-40B4-BE49-F238E27FC236}">
                <a16:creationId xmlns:a16="http://schemas.microsoft.com/office/drawing/2014/main" id="{25D767BD-39B1-1D47-BDDC-BFAE7653522D}"/>
              </a:ext>
            </a:extLst>
          </p:cNvPr>
          <p:cNvCxnSpPr>
            <a:cxnSpLocks/>
            <a:stCxn id="36" idx="3"/>
            <a:endCxn id="13" idx="1"/>
          </p:cNvCxnSpPr>
          <p:nvPr/>
        </p:nvCxnSpPr>
        <p:spPr>
          <a:xfrm>
            <a:off x="4380953" y="1663917"/>
            <a:ext cx="1326100" cy="65446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9C9A92BB-6D96-774C-952B-7135F63BDB41}"/>
              </a:ext>
            </a:extLst>
          </p:cNvPr>
          <p:cNvCxnSpPr>
            <a:cxnSpLocks/>
            <a:endCxn id="13" idx="1"/>
          </p:cNvCxnSpPr>
          <p:nvPr/>
        </p:nvCxnSpPr>
        <p:spPr>
          <a:xfrm flipV="1">
            <a:off x="5232597" y="2318386"/>
            <a:ext cx="474456" cy="6718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D707457B-BCB0-5741-9B5C-723ED4192F54}"/>
              </a:ext>
            </a:extLst>
          </p:cNvPr>
          <p:cNvCxnSpPr>
            <a:cxnSpLocks/>
            <a:endCxn id="13" idx="1"/>
          </p:cNvCxnSpPr>
          <p:nvPr/>
        </p:nvCxnSpPr>
        <p:spPr>
          <a:xfrm flipV="1">
            <a:off x="4380679" y="2318386"/>
            <a:ext cx="1326374" cy="80659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11669F7E-97D1-A54B-A5C2-2667DD51AF69}"/>
              </a:ext>
            </a:extLst>
          </p:cNvPr>
          <p:cNvCxnSpPr>
            <a:cxnSpLocks/>
            <a:stCxn id="31" idx="3"/>
            <a:endCxn id="13" idx="1"/>
          </p:cNvCxnSpPr>
          <p:nvPr/>
        </p:nvCxnSpPr>
        <p:spPr>
          <a:xfrm flipV="1">
            <a:off x="2585458" y="2318386"/>
            <a:ext cx="3121595" cy="78806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EDE47AE2-9568-7243-99E6-20A884B8B69C}"/>
              </a:ext>
            </a:extLst>
          </p:cNvPr>
          <p:cNvCxnSpPr>
            <a:cxnSpLocks/>
            <a:endCxn id="13" idx="1"/>
          </p:cNvCxnSpPr>
          <p:nvPr/>
        </p:nvCxnSpPr>
        <p:spPr>
          <a:xfrm flipV="1">
            <a:off x="3441751" y="2318386"/>
            <a:ext cx="2265302" cy="50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9F3CF8B3-8C25-C142-9917-6340D36A7929}"/>
              </a:ext>
            </a:extLst>
          </p:cNvPr>
          <p:cNvCxnSpPr>
            <a:cxnSpLocks/>
            <a:stCxn id="30" idx="3"/>
            <a:endCxn id="13" idx="1"/>
          </p:cNvCxnSpPr>
          <p:nvPr/>
        </p:nvCxnSpPr>
        <p:spPr>
          <a:xfrm flipV="1">
            <a:off x="1672285" y="2318386"/>
            <a:ext cx="4034768" cy="4875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45E4ABB6-829C-8A4A-A0B8-D399CF2A5DA4}"/>
              </a:ext>
            </a:extLst>
          </p:cNvPr>
          <p:cNvCxnSpPr>
            <a:cxnSpLocks/>
            <a:stCxn id="35" idx="3"/>
            <a:endCxn id="13" idx="1"/>
          </p:cNvCxnSpPr>
          <p:nvPr/>
        </p:nvCxnSpPr>
        <p:spPr>
          <a:xfrm>
            <a:off x="2585458" y="1663917"/>
            <a:ext cx="3121595" cy="65446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8A820CB7-FED8-FE44-82E2-B0DB1754A144}"/>
              </a:ext>
            </a:extLst>
          </p:cNvPr>
          <p:cNvSpPr/>
          <p:nvPr/>
        </p:nvSpPr>
        <p:spPr>
          <a:xfrm>
            <a:off x="0" y="2055168"/>
            <a:ext cx="1672285" cy="623943"/>
          </a:xfrm>
          <a:prstGeom prst="rect">
            <a:avLst/>
          </a:prstGeom>
          <a:solidFill>
            <a:schemeClr val="bg1"/>
          </a:solid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lumMod val="75000"/>
                  </a:schemeClr>
                </a:solidFill>
              </a:rPr>
              <a:t>Age</a:t>
            </a:r>
          </a:p>
        </p:txBody>
      </p:sp>
      <p:sp>
        <p:nvSpPr>
          <p:cNvPr id="31" name="Rectangle 30">
            <a:extLst>
              <a:ext uri="{FF2B5EF4-FFF2-40B4-BE49-F238E27FC236}">
                <a16:creationId xmlns:a16="http://schemas.microsoft.com/office/drawing/2014/main" id="{953A36D5-941A-3F42-BBE4-BC313B73A1F6}"/>
              </a:ext>
            </a:extLst>
          </p:cNvPr>
          <p:cNvSpPr/>
          <p:nvPr/>
        </p:nvSpPr>
        <p:spPr>
          <a:xfrm>
            <a:off x="913173" y="2794480"/>
            <a:ext cx="1672285" cy="623943"/>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Education</a:t>
            </a:r>
          </a:p>
        </p:txBody>
      </p:sp>
      <p:sp>
        <p:nvSpPr>
          <p:cNvPr id="32" name="Rectangle 31">
            <a:extLst>
              <a:ext uri="{FF2B5EF4-FFF2-40B4-BE49-F238E27FC236}">
                <a16:creationId xmlns:a16="http://schemas.microsoft.com/office/drawing/2014/main" id="{45E89EE0-5936-5E48-89B8-AFF633FD86D1}"/>
              </a:ext>
            </a:extLst>
          </p:cNvPr>
          <p:cNvSpPr/>
          <p:nvPr/>
        </p:nvSpPr>
        <p:spPr>
          <a:xfrm>
            <a:off x="3565234" y="2055168"/>
            <a:ext cx="1672285" cy="623943"/>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Health</a:t>
            </a:r>
          </a:p>
        </p:txBody>
      </p:sp>
      <p:sp>
        <p:nvSpPr>
          <p:cNvPr id="33" name="Rectangle 32">
            <a:extLst>
              <a:ext uri="{FF2B5EF4-FFF2-40B4-BE49-F238E27FC236}">
                <a16:creationId xmlns:a16="http://schemas.microsoft.com/office/drawing/2014/main" id="{0B3329FC-AE7F-FB4A-A842-E2A16DD3BA28}"/>
              </a:ext>
            </a:extLst>
          </p:cNvPr>
          <p:cNvSpPr/>
          <p:nvPr/>
        </p:nvSpPr>
        <p:spPr>
          <a:xfrm>
            <a:off x="2708669" y="2805151"/>
            <a:ext cx="1672285" cy="623943"/>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Family</a:t>
            </a:r>
          </a:p>
        </p:txBody>
      </p:sp>
      <p:sp>
        <p:nvSpPr>
          <p:cNvPr id="34" name="Rectangle 33">
            <a:extLst>
              <a:ext uri="{FF2B5EF4-FFF2-40B4-BE49-F238E27FC236}">
                <a16:creationId xmlns:a16="http://schemas.microsoft.com/office/drawing/2014/main" id="{C1E90D50-9395-F843-82DA-DE55B1EF49F5}"/>
              </a:ext>
            </a:extLst>
          </p:cNvPr>
          <p:cNvSpPr/>
          <p:nvPr/>
        </p:nvSpPr>
        <p:spPr>
          <a:xfrm>
            <a:off x="1782617" y="2055169"/>
            <a:ext cx="1672285" cy="623943"/>
          </a:xfrm>
          <a:prstGeom prst="rect">
            <a:avLst/>
          </a:prstGeom>
          <a:solidFill>
            <a:schemeClr val="bg1"/>
          </a:solid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lumMod val="75000"/>
                  </a:schemeClr>
                </a:solidFill>
              </a:rPr>
              <a:t>Early Life</a:t>
            </a:r>
          </a:p>
        </p:txBody>
      </p:sp>
      <p:sp>
        <p:nvSpPr>
          <p:cNvPr id="35" name="Rectangle 34">
            <a:extLst>
              <a:ext uri="{FF2B5EF4-FFF2-40B4-BE49-F238E27FC236}">
                <a16:creationId xmlns:a16="http://schemas.microsoft.com/office/drawing/2014/main" id="{DEAF2007-3657-9D4D-9997-796237977400}"/>
              </a:ext>
            </a:extLst>
          </p:cNvPr>
          <p:cNvSpPr/>
          <p:nvPr/>
        </p:nvSpPr>
        <p:spPr>
          <a:xfrm>
            <a:off x="913173" y="1351945"/>
            <a:ext cx="1672285" cy="623943"/>
          </a:xfrm>
          <a:prstGeom prst="rect">
            <a:avLst/>
          </a:prstGeom>
          <a:solidFill>
            <a:schemeClr val="bg1"/>
          </a:solid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lumMod val="75000"/>
                  </a:schemeClr>
                </a:solidFill>
              </a:rPr>
              <a:t>Income</a:t>
            </a:r>
          </a:p>
        </p:txBody>
      </p:sp>
      <p:sp>
        <p:nvSpPr>
          <p:cNvPr id="36" name="Rectangle 35">
            <a:extLst>
              <a:ext uri="{FF2B5EF4-FFF2-40B4-BE49-F238E27FC236}">
                <a16:creationId xmlns:a16="http://schemas.microsoft.com/office/drawing/2014/main" id="{476DC747-6332-F44D-86DF-E19E57490A76}"/>
              </a:ext>
            </a:extLst>
          </p:cNvPr>
          <p:cNvSpPr/>
          <p:nvPr/>
        </p:nvSpPr>
        <p:spPr>
          <a:xfrm>
            <a:off x="2708668" y="1351945"/>
            <a:ext cx="1672285" cy="623943"/>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Social</a:t>
            </a:r>
          </a:p>
        </p:txBody>
      </p:sp>
      <p:graphicFrame>
        <p:nvGraphicFramePr>
          <p:cNvPr id="38" name="Table 37">
            <a:extLst>
              <a:ext uri="{FF2B5EF4-FFF2-40B4-BE49-F238E27FC236}">
                <a16:creationId xmlns:a16="http://schemas.microsoft.com/office/drawing/2014/main" id="{129A8673-4BE5-9C49-9350-3D3B296DAD79}"/>
              </a:ext>
            </a:extLst>
          </p:cNvPr>
          <p:cNvGraphicFramePr>
            <a:graphicFrameLocks noGrp="1"/>
          </p:cNvGraphicFramePr>
          <p:nvPr>
            <p:extLst>
              <p:ext uri="{D42A27DB-BD31-4B8C-83A1-F6EECF244321}">
                <p14:modId xmlns:p14="http://schemas.microsoft.com/office/powerpoint/2010/main" val="2653212686"/>
              </p:ext>
            </p:extLst>
          </p:nvPr>
        </p:nvGraphicFramePr>
        <p:xfrm>
          <a:off x="0" y="669954"/>
          <a:ext cx="12192000" cy="640080"/>
        </p:xfrm>
        <a:graphic>
          <a:graphicData uri="http://schemas.openxmlformats.org/drawingml/2006/table">
            <a:tbl>
              <a:tblPr firstRow="1" bandRow="1">
                <a:tableStyleId>{5C22544A-7EE6-4342-B048-85BDC9FD1C3A}</a:tableStyleId>
              </a:tblPr>
              <a:tblGrid>
                <a:gridCol w="2438400">
                  <a:extLst>
                    <a:ext uri="{9D8B030D-6E8A-4147-A177-3AD203B41FA5}">
                      <a16:colId xmlns:a16="http://schemas.microsoft.com/office/drawing/2014/main" val="2675878359"/>
                    </a:ext>
                  </a:extLst>
                </a:gridCol>
                <a:gridCol w="2438400">
                  <a:extLst>
                    <a:ext uri="{9D8B030D-6E8A-4147-A177-3AD203B41FA5}">
                      <a16:colId xmlns:a16="http://schemas.microsoft.com/office/drawing/2014/main" val="1988272518"/>
                    </a:ext>
                  </a:extLst>
                </a:gridCol>
                <a:gridCol w="2438400">
                  <a:extLst>
                    <a:ext uri="{9D8B030D-6E8A-4147-A177-3AD203B41FA5}">
                      <a16:colId xmlns:a16="http://schemas.microsoft.com/office/drawing/2014/main" val="2528695090"/>
                    </a:ext>
                  </a:extLst>
                </a:gridCol>
                <a:gridCol w="2438400">
                  <a:extLst>
                    <a:ext uri="{9D8B030D-6E8A-4147-A177-3AD203B41FA5}">
                      <a16:colId xmlns:a16="http://schemas.microsoft.com/office/drawing/2014/main" val="1257646453"/>
                    </a:ext>
                  </a:extLst>
                </a:gridCol>
                <a:gridCol w="2438400">
                  <a:extLst>
                    <a:ext uri="{9D8B030D-6E8A-4147-A177-3AD203B41FA5}">
                      <a16:colId xmlns:a16="http://schemas.microsoft.com/office/drawing/2014/main" val="166446408"/>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dirty="0">
                          <a:solidFill>
                            <a:schemeClr val="bg1"/>
                          </a:solidFill>
                        </a:rPr>
                        <a:t>Cross-Sectional (Reverse Causality)</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algn="ctr"/>
                      <a:r>
                        <a:rPr lang="en-US" dirty="0"/>
                        <a:t>Third Variables (Selection Bias)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algn="ctr"/>
                      <a:r>
                        <a:rPr lang="en-US" dirty="0"/>
                        <a:t>Arbitrary Covariate Inclusion</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7030A0"/>
                    </a:solidFill>
                  </a:tcPr>
                </a:tc>
                <a:tc>
                  <a:txBody>
                    <a:bodyPr/>
                    <a:lstStyle/>
                    <a:p>
                      <a:pPr algn="ctr"/>
                      <a:r>
                        <a:rPr lang="en-US" dirty="0"/>
                        <a:t>Unclear Boundary Conditions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algn="ctr"/>
                      <a:r>
                        <a:rPr lang="en-US" dirty="0"/>
                        <a:t>Single Studies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4191370413"/>
                  </a:ext>
                </a:extLst>
              </a:tr>
            </a:tbl>
          </a:graphicData>
        </a:graphic>
      </p:graphicFrame>
    </p:spTree>
    <p:extLst>
      <p:ext uri="{BB962C8B-B14F-4D97-AF65-F5344CB8AC3E}">
        <p14:creationId xmlns:p14="http://schemas.microsoft.com/office/powerpoint/2010/main" val="16040060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F69C733-1365-D74C-9F69-6D5CE24D30B2}"/>
              </a:ext>
            </a:extLst>
          </p:cNvPr>
          <p:cNvSpPr/>
          <p:nvPr/>
        </p:nvSpPr>
        <p:spPr>
          <a:xfrm>
            <a:off x="0" y="4981"/>
            <a:ext cx="12192000" cy="65621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t>Limitations of Personality Prediction</a:t>
            </a:r>
          </a:p>
        </p:txBody>
      </p:sp>
      <p:cxnSp>
        <p:nvCxnSpPr>
          <p:cNvPr id="6" name="Straight Connector 5">
            <a:extLst>
              <a:ext uri="{FF2B5EF4-FFF2-40B4-BE49-F238E27FC236}">
                <a16:creationId xmlns:a16="http://schemas.microsoft.com/office/drawing/2014/main" id="{4248D61A-7AC7-5645-BE77-1B9E5B78D556}"/>
              </a:ext>
            </a:extLst>
          </p:cNvPr>
          <p:cNvCxnSpPr>
            <a:cxnSpLocks/>
          </p:cNvCxnSpPr>
          <p:nvPr/>
        </p:nvCxnSpPr>
        <p:spPr>
          <a:xfrm>
            <a:off x="1413163" y="3818378"/>
            <a:ext cx="9115797"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088ACB20-D452-8943-8E08-9D436D48BAB9}"/>
              </a:ext>
            </a:extLst>
          </p:cNvPr>
          <p:cNvSpPr/>
          <p:nvPr/>
        </p:nvSpPr>
        <p:spPr>
          <a:xfrm>
            <a:off x="5250387" y="3567857"/>
            <a:ext cx="1503124" cy="501041"/>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T1</a:t>
            </a:r>
          </a:p>
        </p:txBody>
      </p:sp>
      <p:sp>
        <p:nvSpPr>
          <p:cNvPr id="11" name="Rectangle 10">
            <a:extLst>
              <a:ext uri="{FF2B5EF4-FFF2-40B4-BE49-F238E27FC236}">
                <a16:creationId xmlns:a16="http://schemas.microsoft.com/office/drawing/2014/main" id="{411EE081-86ED-A04C-8A9A-82BB8CBF806B}"/>
              </a:ext>
            </a:extLst>
          </p:cNvPr>
          <p:cNvSpPr/>
          <p:nvPr/>
        </p:nvSpPr>
        <p:spPr>
          <a:xfrm>
            <a:off x="8672218" y="3530623"/>
            <a:ext cx="1503124" cy="501041"/>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T2</a:t>
            </a:r>
          </a:p>
        </p:txBody>
      </p:sp>
      <p:cxnSp>
        <p:nvCxnSpPr>
          <p:cNvPr id="12" name="Straight Arrow Connector 11">
            <a:extLst>
              <a:ext uri="{FF2B5EF4-FFF2-40B4-BE49-F238E27FC236}">
                <a16:creationId xmlns:a16="http://schemas.microsoft.com/office/drawing/2014/main" id="{27B15876-B967-7345-B4B6-0E144F8AF3F0}"/>
              </a:ext>
            </a:extLst>
          </p:cNvPr>
          <p:cNvCxnSpPr>
            <a:cxnSpLocks/>
          </p:cNvCxnSpPr>
          <p:nvPr/>
        </p:nvCxnSpPr>
        <p:spPr>
          <a:xfrm flipV="1">
            <a:off x="9413180" y="4222178"/>
            <a:ext cx="0" cy="55183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41553715-4777-3040-9FBB-7E1E935049F7}"/>
              </a:ext>
            </a:extLst>
          </p:cNvPr>
          <p:cNvPicPr>
            <a:picLocks noChangeAspect="1"/>
          </p:cNvPicPr>
          <p:nvPr/>
        </p:nvPicPr>
        <p:blipFill>
          <a:blip r:embed="rId3"/>
          <a:stretch>
            <a:fillRect/>
          </a:stretch>
        </p:blipFill>
        <p:spPr>
          <a:xfrm>
            <a:off x="5707053" y="1977052"/>
            <a:ext cx="663895" cy="682668"/>
          </a:xfrm>
          <a:prstGeom prst="rect">
            <a:avLst/>
          </a:prstGeom>
        </p:spPr>
      </p:pic>
      <p:cxnSp>
        <p:nvCxnSpPr>
          <p:cNvPr id="14" name="Straight Arrow Connector 13">
            <a:extLst>
              <a:ext uri="{FF2B5EF4-FFF2-40B4-BE49-F238E27FC236}">
                <a16:creationId xmlns:a16="http://schemas.microsoft.com/office/drawing/2014/main" id="{8597EE22-C004-204A-803C-B79F2D87D93F}"/>
              </a:ext>
            </a:extLst>
          </p:cNvPr>
          <p:cNvCxnSpPr>
            <a:cxnSpLocks/>
          </p:cNvCxnSpPr>
          <p:nvPr/>
        </p:nvCxnSpPr>
        <p:spPr>
          <a:xfrm>
            <a:off x="5951318" y="2841006"/>
            <a:ext cx="0" cy="55183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83B94227-3A5C-0A46-B2ED-CB224AC939E5}"/>
              </a:ext>
            </a:extLst>
          </p:cNvPr>
          <p:cNvPicPr>
            <a:picLocks noChangeAspect="1"/>
          </p:cNvPicPr>
          <p:nvPr/>
        </p:nvPicPr>
        <p:blipFill>
          <a:blip r:embed="rId4"/>
          <a:stretch>
            <a:fillRect/>
          </a:stretch>
        </p:blipFill>
        <p:spPr>
          <a:xfrm>
            <a:off x="9189735" y="4781864"/>
            <a:ext cx="600553" cy="600553"/>
          </a:xfrm>
          <a:prstGeom prst="rect">
            <a:avLst/>
          </a:prstGeom>
        </p:spPr>
      </p:pic>
      <p:sp>
        <p:nvSpPr>
          <p:cNvPr id="16" name="Rectangle 15">
            <a:extLst>
              <a:ext uri="{FF2B5EF4-FFF2-40B4-BE49-F238E27FC236}">
                <a16:creationId xmlns:a16="http://schemas.microsoft.com/office/drawing/2014/main" id="{F2265AD3-D45C-274D-B7DF-568BB5FAB703}"/>
              </a:ext>
            </a:extLst>
          </p:cNvPr>
          <p:cNvSpPr/>
          <p:nvPr/>
        </p:nvSpPr>
        <p:spPr>
          <a:xfrm>
            <a:off x="4673947" y="1370091"/>
            <a:ext cx="2710257" cy="5991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rgbClr val="302EF8"/>
                </a:solidFill>
              </a:rPr>
              <a:t>Personality</a:t>
            </a:r>
          </a:p>
        </p:txBody>
      </p:sp>
      <p:sp>
        <p:nvSpPr>
          <p:cNvPr id="17" name="Rectangle 16">
            <a:extLst>
              <a:ext uri="{FF2B5EF4-FFF2-40B4-BE49-F238E27FC236}">
                <a16:creationId xmlns:a16="http://schemas.microsoft.com/office/drawing/2014/main" id="{9296D0A9-5D20-2243-AB21-56BBC4281CB5}"/>
              </a:ext>
            </a:extLst>
          </p:cNvPr>
          <p:cNvSpPr/>
          <p:nvPr/>
        </p:nvSpPr>
        <p:spPr>
          <a:xfrm>
            <a:off x="8040032" y="5571359"/>
            <a:ext cx="2710257" cy="5991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rgbClr val="302EF8"/>
                </a:solidFill>
              </a:rPr>
              <a:t>Outcomes</a:t>
            </a:r>
          </a:p>
        </p:txBody>
      </p:sp>
      <p:sp>
        <p:nvSpPr>
          <p:cNvPr id="19" name="Rectangle 18">
            <a:extLst>
              <a:ext uri="{FF2B5EF4-FFF2-40B4-BE49-F238E27FC236}">
                <a16:creationId xmlns:a16="http://schemas.microsoft.com/office/drawing/2014/main" id="{31A5B09A-B9B1-1741-84C9-9CB3B1C89E66}"/>
              </a:ext>
            </a:extLst>
          </p:cNvPr>
          <p:cNvSpPr/>
          <p:nvPr/>
        </p:nvSpPr>
        <p:spPr>
          <a:xfrm>
            <a:off x="1828556" y="3567857"/>
            <a:ext cx="1503124" cy="501041"/>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T0</a:t>
            </a:r>
          </a:p>
        </p:txBody>
      </p:sp>
      <p:cxnSp>
        <p:nvCxnSpPr>
          <p:cNvPr id="22" name="Straight Arrow Connector 21">
            <a:extLst>
              <a:ext uri="{FF2B5EF4-FFF2-40B4-BE49-F238E27FC236}">
                <a16:creationId xmlns:a16="http://schemas.microsoft.com/office/drawing/2014/main" id="{1B3097DD-B212-704D-BE16-83248C59AD19}"/>
              </a:ext>
            </a:extLst>
          </p:cNvPr>
          <p:cNvCxnSpPr>
            <a:cxnSpLocks/>
          </p:cNvCxnSpPr>
          <p:nvPr/>
        </p:nvCxnSpPr>
        <p:spPr>
          <a:xfrm flipV="1">
            <a:off x="2558923" y="4304386"/>
            <a:ext cx="0" cy="55183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3" name="Picture 22">
            <a:extLst>
              <a:ext uri="{FF2B5EF4-FFF2-40B4-BE49-F238E27FC236}">
                <a16:creationId xmlns:a16="http://schemas.microsoft.com/office/drawing/2014/main" id="{E7C376BA-1E1D-B840-ACC6-21907E4EBC36}"/>
              </a:ext>
            </a:extLst>
          </p:cNvPr>
          <p:cNvPicPr>
            <a:picLocks noChangeAspect="1"/>
          </p:cNvPicPr>
          <p:nvPr/>
        </p:nvPicPr>
        <p:blipFill>
          <a:blip r:embed="rId4"/>
          <a:stretch>
            <a:fillRect/>
          </a:stretch>
        </p:blipFill>
        <p:spPr>
          <a:xfrm>
            <a:off x="2335478" y="4864072"/>
            <a:ext cx="600553" cy="600553"/>
          </a:xfrm>
          <a:prstGeom prst="rect">
            <a:avLst/>
          </a:prstGeom>
        </p:spPr>
      </p:pic>
      <p:sp>
        <p:nvSpPr>
          <p:cNvPr id="24" name="Rectangle 23">
            <a:extLst>
              <a:ext uri="{FF2B5EF4-FFF2-40B4-BE49-F238E27FC236}">
                <a16:creationId xmlns:a16="http://schemas.microsoft.com/office/drawing/2014/main" id="{DDA93F58-6DA7-F04B-8E61-7081777616F9}"/>
              </a:ext>
            </a:extLst>
          </p:cNvPr>
          <p:cNvSpPr/>
          <p:nvPr/>
        </p:nvSpPr>
        <p:spPr>
          <a:xfrm>
            <a:off x="1185775" y="5653567"/>
            <a:ext cx="2710257" cy="5991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rgbClr val="302EF8"/>
                </a:solidFill>
              </a:rPr>
              <a:t>Outcomes</a:t>
            </a:r>
          </a:p>
        </p:txBody>
      </p:sp>
      <p:sp>
        <p:nvSpPr>
          <p:cNvPr id="2" name="Rectangle 1">
            <a:extLst>
              <a:ext uri="{FF2B5EF4-FFF2-40B4-BE49-F238E27FC236}">
                <a16:creationId xmlns:a16="http://schemas.microsoft.com/office/drawing/2014/main" id="{5CC92EF7-8149-F64B-8DC3-7A22B67BF02A}"/>
              </a:ext>
            </a:extLst>
          </p:cNvPr>
          <p:cNvSpPr/>
          <p:nvPr/>
        </p:nvSpPr>
        <p:spPr>
          <a:xfrm>
            <a:off x="1080655" y="4222178"/>
            <a:ext cx="2815377" cy="2237999"/>
          </a:xfrm>
          <a:prstGeom prst="rect">
            <a:avLst/>
          </a:prstGeom>
          <a:solidFill>
            <a:srgbClr val="FFFFFF">
              <a:alpha val="7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Arrow Connector 19">
            <a:extLst>
              <a:ext uri="{FF2B5EF4-FFF2-40B4-BE49-F238E27FC236}">
                <a16:creationId xmlns:a16="http://schemas.microsoft.com/office/drawing/2014/main" id="{25D767BD-39B1-1D47-BDDC-BFAE7653522D}"/>
              </a:ext>
            </a:extLst>
          </p:cNvPr>
          <p:cNvCxnSpPr>
            <a:cxnSpLocks/>
            <a:stCxn id="36" idx="3"/>
            <a:endCxn id="13" idx="1"/>
          </p:cNvCxnSpPr>
          <p:nvPr/>
        </p:nvCxnSpPr>
        <p:spPr>
          <a:xfrm>
            <a:off x="4380953" y="1663917"/>
            <a:ext cx="1326100" cy="65446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9C9A92BB-6D96-774C-952B-7135F63BDB41}"/>
              </a:ext>
            </a:extLst>
          </p:cNvPr>
          <p:cNvCxnSpPr>
            <a:cxnSpLocks/>
            <a:endCxn id="13" idx="1"/>
          </p:cNvCxnSpPr>
          <p:nvPr/>
        </p:nvCxnSpPr>
        <p:spPr>
          <a:xfrm flipV="1">
            <a:off x="5232597" y="2318386"/>
            <a:ext cx="474456" cy="6718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D707457B-BCB0-5741-9B5C-723ED4192F54}"/>
              </a:ext>
            </a:extLst>
          </p:cNvPr>
          <p:cNvCxnSpPr>
            <a:cxnSpLocks/>
            <a:endCxn id="13" idx="1"/>
          </p:cNvCxnSpPr>
          <p:nvPr/>
        </p:nvCxnSpPr>
        <p:spPr>
          <a:xfrm flipV="1">
            <a:off x="4380679" y="2318386"/>
            <a:ext cx="1326374" cy="80659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11669F7E-97D1-A54B-A5C2-2667DD51AF69}"/>
              </a:ext>
            </a:extLst>
          </p:cNvPr>
          <p:cNvCxnSpPr>
            <a:cxnSpLocks/>
            <a:stCxn id="31" idx="3"/>
            <a:endCxn id="13" idx="1"/>
          </p:cNvCxnSpPr>
          <p:nvPr/>
        </p:nvCxnSpPr>
        <p:spPr>
          <a:xfrm flipV="1">
            <a:off x="2585458" y="2318386"/>
            <a:ext cx="3121595" cy="78806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EDE47AE2-9568-7243-99E6-20A884B8B69C}"/>
              </a:ext>
            </a:extLst>
          </p:cNvPr>
          <p:cNvCxnSpPr>
            <a:cxnSpLocks/>
            <a:endCxn id="13" idx="1"/>
          </p:cNvCxnSpPr>
          <p:nvPr/>
        </p:nvCxnSpPr>
        <p:spPr>
          <a:xfrm flipV="1">
            <a:off x="3441751" y="2318386"/>
            <a:ext cx="2265302" cy="50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9F3CF8B3-8C25-C142-9917-6340D36A7929}"/>
              </a:ext>
            </a:extLst>
          </p:cNvPr>
          <p:cNvCxnSpPr>
            <a:cxnSpLocks/>
            <a:stCxn id="30" idx="3"/>
            <a:endCxn id="13" idx="1"/>
          </p:cNvCxnSpPr>
          <p:nvPr/>
        </p:nvCxnSpPr>
        <p:spPr>
          <a:xfrm flipV="1">
            <a:off x="1672285" y="2318386"/>
            <a:ext cx="4034768" cy="4875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45E4ABB6-829C-8A4A-A0B8-D399CF2A5DA4}"/>
              </a:ext>
            </a:extLst>
          </p:cNvPr>
          <p:cNvCxnSpPr>
            <a:cxnSpLocks/>
            <a:stCxn id="35" idx="3"/>
            <a:endCxn id="13" idx="1"/>
          </p:cNvCxnSpPr>
          <p:nvPr/>
        </p:nvCxnSpPr>
        <p:spPr>
          <a:xfrm>
            <a:off x="2585458" y="1663917"/>
            <a:ext cx="3121595" cy="65446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8A820CB7-FED8-FE44-82E2-B0DB1754A144}"/>
              </a:ext>
            </a:extLst>
          </p:cNvPr>
          <p:cNvSpPr/>
          <p:nvPr/>
        </p:nvSpPr>
        <p:spPr>
          <a:xfrm>
            <a:off x="0" y="2055168"/>
            <a:ext cx="1672285" cy="623943"/>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Age</a:t>
            </a:r>
          </a:p>
        </p:txBody>
      </p:sp>
      <p:sp>
        <p:nvSpPr>
          <p:cNvPr id="31" name="Rectangle 30">
            <a:extLst>
              <a:ext uri="{FF2B5EF4-FFF2-40B4-BE49-F238E27FC236}">
                <a16:creationId xmlns:a16="http://schemas.microsoft.com/office/drawing/2014/main" id="{953A36D5-941A-3F42-BBE4-BC313B73A1F6}"/>
              </a:ext>
            </a:extLst>
          </p:cNvPr>
          <p:cNvSpPr/>
          <p:nvPr/>
        </p:nvSpPr>
        <p:spPr>
          <a:xfrm>
            <a:off x="913173" y="2794480"/>
            <a:ext cx="1672285" cy="623943"/>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Education</a:t>
            </a:r>
          </a:p>
        </p:txBody>
      </p:sp>
      <p:sp>
        <p:nvSpPr>
          <p:cNvPr id="32" name="Rectangle 31">
            <a:extLst>
              <a:ext uri="{FF2B5EF4-FFF2-40B4-BE49-F238E27FC236}">
                <a16:creationId xmlns:a16="http://schemas.microsoft.com/office/drawing/2014/main" id="{45E89EE0-5936-5E48-89B8-AFF633FD86D1}"/>
              </a:ext>
            </a:extLst>
          </p:cNvPr>
          <p:cNvSpPr/>
          <p:nvPr/>
        </p:nvSpPr>
        <p:spPr>
          <a:xfrm>
            <a:off x="3565234" y="2055168"/>
            <a:ext cx="1672285" cy="623943"/>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Health</a:t>
            </a:r>
          </a:p>
        </p:txBody>
      </p:sp>
      <p:sp>
        <p:nvSpPr>
          <p:cNvPr id="33" name="Rectangle 32">
            <a:extLst>
              <a:ext uri="{FF2B5EF4-FFF2-40B4-BE49-F238E27FC236}">
                <a16:creationId xmlns:a16="http://schemas.microsoft.com/office/drawing/2014/main" id="{0B3329FC-AE7F-FB4A-A842-E2A16DD3BA28}"/>
              </a:ext>
            </a:extLst>
          </p:cNvPr>
          <p:cNvSpPr/>
          <p:nvPr/>
        </p:nvSpPr>
        <p:spPr>
          <a:xfrm>
            <a:off x="2708669" y="2805151"/>
            <a:ext cx="1672285" cy="623943"/>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Family</a:t>
            </a:r>
          </a:p>
        </p:txBody>
      </p:sp>
      <p:sp>
        <p:nvSpPr>
          <p:cNvPr id="34" name="Rectangle 33">
            <a:extLst>
              <a:ext uri="{FF2B5EF4-FFF2-40B4-BE49-F238E27FC236}">
                <a16:creationId xmlns:a16="http://schemas.microsoft.com/office/drawing/2014/main" id="{C1E90D50-9395-F843-82DA-DE55B1EF49F5}"/>
              </a:ext>
            </a:extLst>
          </p:cNvPr>
          <p:cNvSpPr/>
          <p:nvPr/>
        </p:nvSpPr>
        <p:spPr>
          <a:xfrm>
            <a:off x="1782617" y="2055169"/>
            <a:ext cx="1672285" cy="623943"/>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Early Life</a:t>
            </a:r>
          </a:p>
        </p:txBody>
      </p:sp>
      <p:sp>
        <p:nvSpPr>
          <p:cNvPr id="35" name="Rectangle 34">
            <a:extLst>
              <a:ext uri="{FF2B5EF4-FFF2-40B4-BE49-F238E27FC236}">
                <a16:creationId xmlns:a16="http://schemas.microsoft.com/office/drawing/2014/main" id="{DEAF2007-3657-9D4D-9997-796237977400}"/>
              </a:ext>
            </a:extLst>
          </p:cNvPr>
          <p:cNvSpPr/>
          <p:nvPr/>
        </p:nvSpPr>
        <p:spPr>
          <a:xfrm>
            <a:off x="913173" y="1351945"/>
            <a:ext cx="1672285" cy="623943"/>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Income</a:t>
            </a:r>
          </a:p>
        </p:txBody>
      </p:sp>
      <p:sp>
        <p:nvSpPr>
          <p:cNvPr id="36" name="Rectangle 35">
            <a:extLst>
              <a:ext uri="{FF2B5EF4-FFF2-40B4-BE49-F238E27FC236}">
                <a16:creationId xmlns:a16="http://schemas.microsoft.com/office/drawing/2014/main" id="{476DC747-6332-F44D-86DF-E19E57490A76}"/>
              </a:ext>
            </a:extLst>
          </p:cNvPr>
          <p:cNvSpPr/>
          <p:nvPr/>
        </p:nvSpPr>
        <p:spPr>
          <a:xfrm>
            <a:off x="2708668" y="1351945"/>
            <a:ext cx="1672285" cy="623943"/>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Social</a:t>
            </a:r>
          </a:p>
        </p:txBody>
      </p:sp>
      <p:graphicFrame>
        <p:nvGraphicFramePr>
          <p:cNvPr id="38" name="Table 37">
            <a:extLst>
              <a:ext uri="{FF2B5EF4-FFF2-40B4-BE49-F238E27FC236}">
                <a16:creationId xmlns:a16="http://schemas.microsoft.com/office/drawing/2014/main" id="{20C44093-9090-994B-9444-2B72C9827E25}"/>
              </a:ext>
            </a:extLst>
          </p:cNvPr>
          <p:cNvGraphicFramePr>
            <a:graphicFrameLocks noGrp="1"/>
          </p:cNvGraphicFramePr>
          <p:nvPr>
            <p:extLst>
              <p:ext uri="{D42A27DB-BD31-4B8C-83A1-F6EECF244321}">
                <p14:modId xmlns:p14="http://schemas.microsoft.com/office/powerpoint/2010/main" val="2043576560"/>
              </p:ext>
            </p:extLst>
          </p:nvPr>
        </p:nvGraphicFramePr>
        <p:xfrm>
          <a:off x="0" y="669954"/>
          <a:ext cx="12192000" cy="640080"/>
        </p:xfrm>
        <a:graphic>
          <a:graphicData uri="http://schemas.openxmlformats.org/drawingml/2006/table">
            <a:tbl>
              <a:tblPr firstRow="1" bandRow="1">
                <a:tableStyleId>{5C22544A-7EE6-4342-B048-85BDC9FD1C3A}</a:tableStyleId>
              </a:tblPr>
              <a:tblGrid>
                <a:gridCol w="2438400">
                  <a:extLst>
                    <a:ext uri="{9D8B030D-6E8A-4147-A177-3AD203B41FA5}">
                      <a16:colId xmlns:a16="http://schemas.microsoft.com/office/drawing/2014/main" val="2675878359"/>
                    </a:ext>
                  </a:extLst>
                </a:gridCol>
                <a:gridCol w="2438400">
                  <a:extLst>
                    <a:ext uri="{9D8B030D-6E8A-4147-A177-3AD203B41FA5}">
                      <a16:colId xmlns:a16="http://schemas.microsoft.com/office/drawing/2014/main" val="1988272518"/>
                    </a:ext>
                  </a:extLst>
                </a:gridCol>
                <a:gridCol w="2438400">
                  <a:extLst>
                    <a:ext uri="{9D8B030D-6E8A-4147-A177-3AD203B41FA5}">
                      <a16:colId xmlns:a16="http://schemas.microsoft.com/office/drawing/2014/main" val="2528695090"/>
                    </a:ext>
                  </a:extLst>
                </a:gridCol>
                <a:gridCol w="2438400">
                  <a:extLst>
                    <a:ext uri="{9D8B030D-6E8A-4147-A177-3AD203B41FA5}">
                      <a16:colId xmlns:a16="http://schemas.microsoft.com/office/drawing/2014/main" val="1257646453"/>
                    </a:ext>
                  </a:extLst>
                </a:gridCol>
                <a:gridCol w="2438400">
                  <a:extLst>
                    <a:ext uri="{9D8B030D-6E8A-4147-A177-3AD203B41FA5}">
                      <a16:colId xmlns:a16="http://schemas.microsoft.com/office/drawing/2014/main" val="166446408"/>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dirty="0">
                          <a:solidFill>
                            <a:schemeClr val="bg1"/>
                          </a:solidFill>
                        </a:rPr>
                        <a:t>Cross-Sectional (Reverse Causality)</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algn="ctr"/>
                      <a:r>
                        <a:rPr lang="en-US" dirty="0"/>
                        <a:t>Third Variables (Selection Bias)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algn="ctr"/>
                      <a:r>
                        <a:rPr lang="en-US" dirty="0"/>
                        <a:t>Arbitrary Covariate Inclusion</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algn="ctr"/>
                      <a:r>
                        <a:rPr lang="en-US" dirty="0"/>
                        <a:t>Unclear Boundary Conditions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7030A0"/>
                    </a:solidFill>
                  </a:tcPr>
                </a:tc>
                <a:tc>
                  <a:txBody>
                    <a:bodyPr/>
                    <a:lstStyle/>
                    <a:p>
                      <a:pPr algn="ctr"/>
                      <a:r>
                        <a:rPr lang="en-US" dirty="0"/>
                        <a:t>Single Studies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4191370413"/>
                  </a:ext>
                </a:extLst>
              </a:tr>
            </a:tbl>
          </a:graphicData>
        </a:graphic>
      </p:graphicFrame>
    </p:spTree>
    <p:extLst>
      <p:ext uri="{BB962C8B-B14F-4D97-AF65-F5344CB8AC3E}">
        <p14:creationId xmlns:p14="http://schemas.microsoft.com/office/powerpoint/2010/main" val="33355500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F69C733-1365-D74C-9F69-6D5CE24D30B2}"/>
              </a:ext>
            </a:extLst>
          </p:cNvPr>
          <p:cNvSpPr/>
          <p:nvPr/>
        </p:nvSpPr>
        <p:spPr>
          <a:xfrm>
            <a:off x="0" y="4981"/>
            <a:ext cx="12192000" cy="65621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t>Limitations of Personality Prediction</a:t>
            </a:r>
          </a:p>
        </p:txBody>
      </p:sp>
      <p:cxnSp>
        <p:nvCxnSpPr>
          <p:cNvPr id="6" name="Straight Connector 5">
            <a:extLst>
              <a:ext uri="{FF2B5EF4-FFF2-40B4-BE49-F238E27FC236}">
                <a16:creationId xmlns:a16="http://schemas.microsoft.com/office/drawing/2014/main" id="{4248D61A-7AC7-5645-BE77-1B9E5B78D556}"/>
              </a:ext>
            </a:extLst>
          </p:cNvPr>
          <p:cNvCxnSpPr>
            <a:cxnSpLocks/>
          </p:cNvCxnSpPr>
          <p:nvPr/>
        </p:nvCxnSpPr>
        <p:spPr>
          <a:xfrm>
            <a:off x="1413163" y="3818378"/>
            <a:ext cx="9115797"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088ACB20-D452-8943-8E08-9D436D48BAB9}"/>
              </a:ext>
            </a:extLst>
          </p:cNvPr>
          <p:cNvSpPr/>
          <p:nvPr/>
        </p:nvSpPr>
        <p:spPr>
          <a:xfrm>
            <a:off x="5250387" y="3567857"/>
            <a:ext cx="1503124" cy="501041"/>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T1</a:t>
            </a:r>
          </a:p>
        </p:txBody>
      </p:sp>
      <p:sp>
        <p:nvSpPr>
          <p:cNvPr id="11" name="Rectangle 10">
            <a:extLst>
              <a:ext uri="{FF2B5EF4-FFF2-40B4-BE49-F238E27FC236}">
                <a16:creationId xmlns:a16="http://schemas.microsoft.com/office/drawing/2014/main" id="{411EE081-86ED-A04C-8A9A-82BB8CBF806B}"/>
              </a:ext>
            </a:extLst>
          </p:cNvPr>
          <p:cNvSpPr/>
          <p:nvPr/>
        </p:nvSpPr>
        <p:spPr>
          <a:xfrm>
            <a:off x="8672218" y="3530623"/>
            <a:ext cx="1503124" cy="501041"/>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T2</a:t>
            </a:r>
          </a:p>
        </p:txBody>
      </p:sp>
      <p:cxnSp>
        <p:nvCxnSpPr>
          <p:cNvPr id="12" name="Straight Arrow Connector 11">
            <a:extLst>
              <a:ext uri="{FF2B5EF4-FFF2-40B4-BE49-F238E27FC236}">
                <a16:creationId xmlns:a16="http://schemas.microsoft.com/office/drawing/2014/main" id="{27B15876-B967-7345-B4B6-0E144F8AF3F0}"/>
              </a:ext>
            </a:extLst>
          </p:cNvPr>
          <p:cNvCxnSpPr>
            <a:cxnSpLocks/>
          </p:cNvCxnSpPr>
          <p:nvPr/>
        </p:nvCxnSpPr>
        <p:spPr>
          <a:xfrm flipV="1">
            <a:off x="9413180" y="4222178"/>
            <a:ext cx="0" cy="55183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41553715-4777-3040-9FBB-7E1E935049F7}"/>
              </a:ext>
            </a:extLst>
          </p:cNvPr>
          <p:cNvPicPr>
            <a:picLocks noChangeAspect="1"/>
          </p:cNvPicPr>
          <p:nvPr/>
        </p:nvPicPr>
        <p:blipFill>
          <a:blip r:embed="rId3"/>
          <a:stretch>
            <a:fillRect/>
          </a:stretch>
        </p:blipFill>
        <p:spPr>
          <a:xfrm>
            <a:off x="5707053" y="1977052"/>
            <a:ext cx="663895" cy="682668"/>
          </a:xfrm>
          <a:prstGeom prst="rect">
            <a:avLst/>
          </a:prstGeom>
        </p:spPr>
      </p:pic>
      <p:cxnSp>
        <p:nvCxnSpPr>
          <p:cNvPr id="14" name="Straight Arrow Connector 13">
            <a:extLst>
              <a:ext uri="{FF2B5EF4-FFF2-40B4-BE49-F238E27FC236}">
                <a16:creationId xmlns:a16="http://schemas.microsoft.com/office/drawing/2014/main" id="{8597EE22-C004-204A-803C-B79F2D87D93F}"/>
              </a:ext>
            </a:extLst>
          </p:cNvPr>
          <p:cNvCxnSpPr>
            <a:cxnSpLocks/>
          </p:cNvCxnSpPr>
          <p:nvPr/>
        </p:nvCxnSpPr>
        <p:spPr>
          <a:xfrm>
            <a:off x="5951318" y="2841006"/>
            <a:ext cx="0" cy="55183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83B94227-3A5C-0A46-B2ED-CB224AC939E5}"/>
              </a:ext>
            </a:extLst>
          </p:cNvPr>
          <p:cNvPicPr>
            <a:picLocks noChangeAspect="1"/>
          </p:cNvPicPr>
          <p:nvPr/>
        </p:nvPicPr>
        <p:blipFill>
          <a:blip r:embed="rId4"/>
          <a:stretch>
            <a:fillRect/>
          </a:stretch>
        </p:blipFill>
        <p:spPr>
          <a:xfrm>
            <a:off x="9189735" y="4781864"/>
            <a:ext cx="600553" cy="600553"/>
          </a:xfrm>
          <a:prstGeom prst="rect">
            <a:avLst/>
          </a:prstGeom>
        </p:spPr>
      </p:pic>
      <p:sp>
        <p:nvSpPr>
          <p:cNvPr id="16" name="Rectangle 15">
            <a:extLst>
              <a:ext uri="{FF2B5EF4-FFF2-40B4-BE49-F238E27FC236}">
                <a16:creationId xmlns:a16="http://schemas.microsoft.com/office/drawing/2014/main" id="{F2265AD3-D45C-274D-B7DF-568BB5FAB703}"/>
              </a:ext>
            </a:extLst>
          </p:cNvPr>
          <p:cNvSpPr/>
          <p:nvPr/>
        </p:nvSpPr>
        <p:spPr>
          <a:xfrm>
            <a:off x="4673947" y="1370091"/>
            <a:ext cx="2710257" cy="5991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rgbClr val="302EF8"/>
                </a:solidFill>
              </a:rPr>
              <a:t>Personality</a:t>
            </a:r>
          </a:p>
        </p:txBody>
      </p:sp>
      <p:sp>
        <p:nvSpPr>
          <p:cNvPr id="17" name="Rectangle 16">
            <a:extLst>
              <a:ext uri="{FF2B5EF4-FFF2-40B4-BE49-F238E27FC236}">
                <a16:creationId xmlns:a16="http://schemas.microsoft.com/office/drawing/2014/main" id="{9296D0A9-5D20-2243-AB21-56BBC4281CB5}"/>
              </a:ext>
            </a:extLst>
          </p:cNvPr>
          <p:cNvSpPr/>
          <p:nvPr/>
        </p:nvSpPr>
        <p:spPr>
          <a:xfrm>
            <a:off x="8040032" y="5571359"/>
            <a:ext cx="2710257" cy="5991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rgbClr val="302EF8"/>
                </a:solidFill>
              </a:rPr>
              <a:t>Outcomes</a:t>
            </a:r>
          </a:p>
        </p:txBody>
      </p:sp>
      <p:sp>
        <p:nvSpPr>
          <p:cNvPr id="19" name="Rectangle 18">
            <a:extLst>
              <a:ext uri="{FF2B5EF4-FFF2-40B4-BE49-F238E27FC236}">
                <a16:creationId xmlns:a16="http://schemas.microsoft.com/office/drawing/2014/main" id="{31A5B09A-B9B1-1741-84C9-9CB3B1C89E66}"/>
              </a:ext>
            </a:extLst>
          </p:cNvPr>
          <p:cNvSpPr/>
          <p:nvPr/>
        </p:nvSpPr>
        <p:spPr>
          <a:xfrm>
            <a:off x="1828556" y="3567857"/>
            <a:ext cx="1503124" cy="501041"/>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T0</a:t>
            </a:r>
          </a:p>
        </p:txBody>
      </p:sp>
      <p:cxnSp>
        <p:nvCxnSpPr>
          <p:cNvPr id="22" name="Straight Arrow Connector 21">
            <a:extLst>
              <a:ext uri="{FF2B5EF4-FFF2-40B4-BE49-F238E27FC236}">
                <a16:creationId xmlns:a16="http://schemas.microsoft.com/office/drawing/2014/main" id="{1B3097DD-B212-704D-BE16-83248C59AD19}"/>
              </a:ext>
            </a:extLst>
          </p:cNvPr>
          <p:cNvCxnSpPr>
            <a:cxnSpLocks/>
          </p:cNvCxnSpPr>
          <p:nvPr/>
        </p:nvCxnSpPr>
        <p:spPr>
          <a:xfrm flipV="1">
            <a:off x="2558923" y="4304386"/>
            <a:ext cx="0" cy="55183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3" name="Picture 22">
            <a:extLst>
              <a:ext uri="{FF2B5EF4-FFF2-40B4-BE49-F238E27FC236}">
                <a16:creationId xmlns:a16="http://schemas.microsoft.com/office/drawing/2014/main" id="{E7C376BA-1E1D-B840-ACC6-21907E4EBC36}"/>
              </a:ext>
            </a:extLst>
          </p:cNvPr>
          <p:cNvPicPr>
            <a:picLocks noChangeAspect="1"/>
          </p:cNvPicPr>
          <p:nvPr/>
        </p:nvPicPr>
        <p:blipFill>
          <a:blip r:embed="rId4"/>
          <a:stretch>
            <a:fillRect/>
          </a:stretch>
        </p:blipFill>
        <p:spPr>
          <a:xfrm>
            <a:off x="2335478" y="4864072"/>
            <a:ext cx="600553" cy="600553"/>
          </a:xfrm>
          <a:prstGeom prst="rect">
            <a:avLst/>
          </a:prstGeom>
        </p:spPr>
      </p:pic>
      <p:sp>
        <p:nvSpPr>
          <p:cNvPr id="24" name="Rectangle 23">
            <a:extLst>
              <a:ext uri="{FF2B5EF4-FFF2-40B4-BE49-F238E27FC236}">
                <a16:creationId xmlns:a16="http://schemas.microsoft.com/office/drawing/2014/main" id="{DDA93F58-6DA7-F04B-8E61-7081777616F9}"/>
              </a:ext>
            </a:extLst>
          </p:cNvPr>
          <p:cNvSpPr/>
          <p:nvPr/>
        </p:nvSpPr>
        <p:spPr>
          <a:xfrm>
            <a:off x="1185775" y="5653567"/>
            <a:ext cx="2710257" cy="5991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rgbClr val="302EF8"/>
                </a:solidFill>
              </a:rPr>
              <a:t>Outcomes</a:t>
            </a:r>
          </a:p>
        </p:txBody>
      </p:sp>
      <p:sp>
        <p:nvSpPr>
          <p:cNvPr id="2" name="Rectangle 1">
            <a:extLst>
              <a:ext uri="{FF2B5EF4-FFF2-40B4-BE49-F238E27FC236}">
                <a16:creationId xmlns:a16="http://schemas.microsoft.com/office/drawing/2014/main" id="{5CC92EF7-8149-F64B-8DC3-7A22B67BF02A}"/>
              </a:ext>
            </a:extLst>
          </p:cNvPr>
          <p:cNvSpPr/>
          <p:nvPr/>
        </p:nvSpPr>
        <p:spPr>
          <a:xfrm>
            <a:off x="1080655" y="4222178"/>
            <a:ext cx="2815377" cy="2237999"/>
          </a:xfrm>
          <a:prstGeom prst="rect">
            <a:avLst/>
          </a:prstGeom>
          <a:solidFill>
            <a:srgbClr val="FFFFFF">
              <a:alpha val="7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Arrow Connector 27">
            <a:extLst>
              <a:ext uri="{FF2B5EF4-FFF2-40B4-BE49-F238E27FC236}">
                <a16:creationId xmlns:a16="http://schemas.microsoft.com/office/drawing/2014/main" id="{9F3CF8B3-8C25-C142-9917-6340D36A7929}"/>
              </a:ext>
            </a:extLst>
          </p:cNvPr>
          <p:cNvCxnSpPr>
            <a:cxnSpLocks/>
            <a:stCxn id="30" idx="3"/>
            <a:endCxn id="13" idx="1"/>
          </p:cNvCxnSpPr>
          <p:nvPr/>
        </p:nvCxnSpPr>
        <p:spPr>
          <a:xfrm flipV="1">
            <a:off x="1672285" y="2318386"/>
            <a:ext cx="4034768" cy="4875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8A820CB7-FED8-FE44-82E2-B0DB1754A144}"/>
              </a:ext>
            </a:extLst>
          </p:cNvPr>
          <p:cNvSpPr/>
          <p:nvPr/>
        </p:nvSpPr>
        <p:spPr>
          <a:xfrm>
            <a:off x="0" y="2055168"/>
            <a:ext cx="1672285" cy="623943"/>
          </a:xfrm>
          <a:prstGeom prst="rect">
            <a:avLst/>
          </a:prstGeom>
          <a:solidFill>
            <a:srgbClr val="2F2EF9"/>
          </a:solidFill>
          <a:ln w="19050">
            <a:solidFill>
              <a:srgbClr val="2F2EF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Age</a:t>
            </a:r>
          </a:p>
        </p:txBody>
      </p:sp>
      <p:graphicFrame>
        <p:nvGraphicFramePr>
          <p:cNvPr id="38" name="Table 37">
            <a:extLst>
              <a:ext uri="{FF2B5EF4-FFF2-40B4-BE49-F238E27FC236}">
                <a16:creationId xmlns:a16="http://schemas.microsoft.com/office/drawing/2014/main" id="{20C44093-9090-994B-9444-2B72C9827E25}"/>
              </a:ext>
            </a:extLst>
          </p:cNvPr>
          <p:cNvGraphicFramePr>
            <a:graphicFrameLocks noGrp="1"/>
          </p:cNvGraphicFramePr>
          <p:nvPr/>
        </p:nvGraphicFramePr>
        <p:xfrm>
          <a:off x="0" y="669954"/>
          <a:ext cx="12192000" cy="640080"/>
        </p:xfrm>
        <a:graphic>
          <a:graphicData uri="http://schemas.openxmlformats.org/drawingml/2006/table">
            <a:tbl>
              <a:tblPr firstRow="1" bandRow="1">
                <a:tableStyleId>{5C22544A-7EE6-4342-B048-85BDC9FD1C3A}</a:tableStyleId>
              </a:tblPr>
              <a:tblGrid>
                <a:gridCol w="2438400">
                  <a:extLst>
                    <a:ext uri="{9D8B030D-6E8A-4147-A177-3AD203B41FA5}">
                      <a16:colId xmlns:a16="http://schemas.microsoft.com/office/drawing/2014/main" val="2675878359"/>
                    </a:ext>
                  </a:extLst>
                </a:gridCol>
                <a:gridCol w="2438400">
                  <a:extLst>
                    <a:ext uri="{9D8B030D-6E8A-4147-A177-3AD203B41FA5}">
                      <a16:colId xmlns:a16="http://schemas.microsoft.com/office/drawing/2014/main" val="1988272518"/>
                    </a:ext>
                  </a:extLst>
                </a:gridCol>
                <a:gridCol w="2438400">
                  <a:extLst>
                    <a:ext uri="{9D8B030D-6E8A-4147-A177-3AD203B41FA5}">
                      <a16:colId xmlns:a16="http://schemas.microsoft.com/office/drawing/2014/main" val="2528695090"/>
                    </a:ext>
                  </a:extLst>
                </a:gridCol>
                <a:gridCol w="2438400">
                  <a:extLst>
                    <a:ext uri="{9D8B030D-6E8A-4147-A177-3AD203B41FA5}">
                      <a16:colId xmlns:a16="http://schemas.microsoft.com/office/drawing/2014/main" val="1257646453"/>
                    </a:ext>
                  </a:extLst>
                </a:gridCol>
                <a:gridCol w="2438400">
                  <a:extLst>
                    <a:ext uri="{9D8B030D-6E8A-4147-A177-3AD203B41FA5}">
                      <a16:colId xmlns:a16="http://schemas.microsoft.com/office/drawing/2014/main" val="166446408"/>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dirty="0">
                          <a:solidFill>
                            <a:schemeClr val="bg1"/>
                          </a:solidFill>
                        </a:rPr>
                        <a:t>Cross-Sectional (Reverse Causality)</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algn="ctr"/>
                      <a:r>
                        <a:rPr lang="en-US" dirty="0"/>
                        <a:t>Third Variables (Selection Bias)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algn="ctr"/>
                      <a:r>
                        <a:rPr lang="en-US" dirty="0"/>
                        <a:t>Arbitrary Covariate Inclusion</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algn="ctr"/>
                      <a:r>
                        <a:rPr lang="en-US" dirty="0"/>
                        <a:t>Unclear Boundary Conditions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7030A0"/>
                    </a:solidFill>
                  </a:tcPr>
                </a:tc>
                <a:tc>
                  <a:txBody>
                    <a:bodyPr/>
                    <a:lstStyle/>
                    <a:p>
                      <a:pPr algn="ctr"/>
                      <a:r>
                        <a:rPr lang="en-US" dirty="0"/>
                        <a:t>Single Studies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4191370413"/>
                  </a:ext>
                </a:extLst>
              </a:tr>
            </a:tbl>
          </a:graphicData>
        </a:graphic>
      </p:graphicFrame>
      <p:sp>
        <p:nvSpPr>
          <p:cNvPr id="40" name="Rectangle 39">
            <a:extLst>
              <a:ext uri="{FF2B5EF4-FFF2-40B4-BE49-F238E27FC236}">
                <a16:creationId xmlns:a16="http://schemas.microsoft.com/office/drawing/2014/main" id="{ECE9FB66-657B-EB48-A39B-465029D2DEA6}"/>
              </a:ext>
            </a:extLst>
          </p:cNvPr>
          <p:cNvSpPr/>
          <p:nvPr/>
        </p:nvSpPr>
        <p:spPr>
          <a:xfrm>
            <a:off x="7455448" y="3145300"/>
            <a:ext cx="711200" cy="11590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b="1" dirty="0">
                <a:ln w="28575">
                  <a:solidFill>
                    <a:srgbClr val="1C9845"/>
                  </a:solidFill>
                </a:ln>
                <a:solidFill>
                  <a:srgbClr val="00B050"/>
                </a:solidFill>
              </a:rPr>
              <a:t>✓</a:t>
            </a:r>
          </a:p>
        </p:txBody>
      </p:sp>
    </p:spTree>
    <p:extLst>
      <p:ext uri="{BB962C8B-B14F-4D97-AF65-F5344CB8AC3E}">
        <p14:creationId xmlns:p14="http://schemas.microsoft.com/office/powerpoint/2010/main" val="4966930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F69C733-1365-D74C-9F69-6D5CE24D30B2}"/>
              </a:ext>
            </a:extLst>
          </p:cNvPr>
          <p:cNvSpPr/>
          <p:nvPr/>
        </p:nvSpPr>
        <p:spPr>
          <a:xfrm>
            <a:off x="0" y="4981"/>
            <a:ext cx="12192000" cy="65621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t>Limitations of Personality Prediction</a:t>
            </a:r>
          </a:p>
        </p:txBody>
      </p:sp>
      <p:cxnSp>
        <p:nvCxnSpPr>
          <p:cNvPr id="6" name="Straight Connector 5">
            <a:extLst>
              <a:ext uri="{FF2B5EF4-FFF2-40B4-BE49-F238E27FC236}">
                <a16:creationId xmlns:a16="http://schemas.microsoft.com/office/drawing/2014/main" id="{4248D61A-7AC7-5645-BE77-1B9E5B78D556}"/>
              </a:ext>
            </a:extLst>
          </p:cNvPr>
          <p:cNvCxnSpPr>
            <a:cxnSpLocks/>
          </p:cNvCxnSpPr>
          <p:nvPr/>
        </p:nvCxnSpPr>
        <p:spPr>
          <a:xfrm>
            <a:off x="1413163" y="3818378"/>
            <a:ext cx="9115797"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088ACB20-D452-8943-8E08-9D436D48BAB9}"/>
              </a:ext>
            </a:extLst>
          </p:cNvPr>
          <p:cNvSpPr/>
          <p:nvPr/>
        </p:nvSpPr>
        <p:spPr>
          <a:xfrm>
            <a:off x="5250387" y="3567857"/>
            <a:ext cx="1503124" cy="501041"/>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T1</a:t>
            </a:r>
          </a:p>
        </p:txBody>
      </p:sp>
      <p:sp>
        <p:nvSpPr>
          <p:cNvPr id="11" name="Rectangle 10">
            <a:extLst>
              <a:ext uri="{FF2B5EF4-FFF2-40B4-BE49-F238E27FC236}">
                <a16:creationId xmlns:a16="http://schemas.microsoft.com/office/drawing/2014/main" id="{411EE081-86ED-A04C-8A9A-82BB8CBF806B}"/>
              </a:ext>
            </a:extLst>
          </p:cNvPr>
          <p:cNvSpPr/>
          <p:nvPr/>
        </p:nvSpPr>
        <p:spPr>
          <a:xfrm>
            <a:off x="8672218" y="3530623"/>
            <a:ext cx="1503124" cy="501041"/>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T2</a:t>
            </a:r>
          </a:p>
        </p:txBody>
      </p:sp>
      <p:cxnSp>
        <p:nvCxnSpPr>
          <p:cNvPr id="12" name="Straight Arrow Connector 11">
            <a:extLst>
              <a:ext uri="{FF2B5EF4-FFF2-40B4-BE49-F238E27FC236}">
                <a16:creationId xmlns:a16="http://schemas.microsoft.com/office/drawing/2014/main" id="{27B15876-B967-7345-B4B6-0E144F8AF3F0}"/>
              </a:ext>
            </a:extLst>
          </p:cNvPr>
          <p:cNvCxnSpPr>
            <a:cxnSpLocks/>
          </p:cNvCxnSpPr>
          <p:nvPr/>
        </p:nvCxnSpPr>
        <p:spPr>
          <a:xfrm flipV="1">
            <a:off x="9413180" y="4222178"/>
            <a:ext cx="0" cy="55183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41553715-4777-3040-9FBB-7E1E935049F7}"/>
              </a:ext>
            </a:extLst>
          </p:cNvPr>
          <p:cNvPicPr>
            <a:picLocks noChangeAspect="1"/>
          </p:cNvPicPr>
          <p:nvPr/>
        </p:nvPicPr>
        <p:blipFill>
          <a:blip r:embed="rId3"/>
          <a:stretch>
            <a:fillRect/>
          </a:stretch>
        </p:blipFill>
        <p:spPr>
          <a:xfrm>
            <a:off x="5707053" y="1977052"/>
            <a:ext cx="663895" cy="682668"/>
          </a:xfrm>
          <a:prstGeom prst="rect">
            <a:avLst/>
          </a:prstGeom>
        </p:spPr>
      </p:pic>
      <p:cxnSp>
        <p:nvCxnSpPr>
          <p:cNvPr id="14" name="Straight Arrow Connector 13">
            <a:extLst>
              <a:ext uri="{FF2B5EF4-FFF2-40B4-BE49-F238E27FC236}">
                <a16:creationId xmlns:a16="http://schemas.microsoft.com/office/drawing/2014/main" id="{8597EE22-C004-204A-803C-B79F2D87D93F}"/>
              </a:ext>
            </a:extLst>
          </p:cNvPr>
          <p:cNvCxnSpPr>
            <a:cxnSpLocks/>
          </p:cNvCxnSpPr>
          <p:nvPr/>
        </p:nvCxnSpPr>
        <p:spPr>
          <a:xfrm>
            <a:off x="5951318" y="2841006"/>
            <a:ext cx="0" cy="55183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83B94227-3A5C-0A46-B2ED-CB224AC939E5}"/>
              </a:ext>
            </a:extLst>
          </p:cNvPr>
          <p:cNvPicPr>
            <a:picLocks noChangeAspect="1"/>
          </p:cNvPicPr>
          <p:nvPr/>
        </p:nvPicPr>
        <p:blipFill>
          <a:blip r:embed="rId4"/>
          <a:stretch>
            <a:fillRect/>
          </a:stretch>
        </p:blipFill>
        <p:spPr>
          <a:xfrm>
            <a:off x="9189735" y="4781864"/>
            <a:ext cx="600553" cy="600553"/>
          </a:xfrm>
          <a:prstGeom prst="rect">
            <a:avLst/>
          </a:prstGeom>
        </p:spPr>
      </p:pic>
      <p:sp>
        <p:nvSpPr>
          <p:cNvPr id="16" name="Rectangle 15">
            <a:extLst>
              <a:ext uri="{FF2B5EF4-FFF2-40B4-BE49-F238E27FC236}">
                <a16:creationId xmlns:a16="http://schemas.microsoft.com/office/drawing/2014/main" id="{F2265AD3-D45C-274D-B7DF-568BB5FAB703}"/>
              </a:ext>
            </a:extLst>
          </p:cNvPr>
          <p:cNvSpPr/>
          <p:nvPr/>
        </p:nvSpPr>
        <p:spPr>
          <a:xfrm>
            <a:off x="4673947" y="1370091"/>
            <a:ext cx="2710257" cy="5991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rgbClr val="302EF8"/>
                </a:solidFill>
              </a:rPr>
              <a:t>Personality</a:t>
            </a:r>
          </a:p>
        </p:txBody>
      </p:sp>
      <p:sp>
        <p:nvSpPr>
          <p:cNvPr id="17" name="Rectangle 16">
            <a:extLst>
              <a:ext uri="{FF2B5EF4-FFF2-40B4-BE49-F238E27FC236}">
                <a16:creationId xmlns:a16="http://schemas.microsoft.com/office/drawing/2014/main" id="{9296D0A9-5D20-2243-AB21-56BBC4281CB5}"/>
              </a:ext>
            </a:extLst>
          </p:cNvPr>
          <p:cNvSpPr/>
          <p:nvPr/>
        </p:nvSpPr>
        <p:spPr>
          <a:xfrm>
            <a:off x="8040032" y="5571359"/>
            <a:ext cx="2710257" cy="5991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rgbClr val="302EF8"/>
                </a:solidFill>
              </a:rPr>
              <a:t>Outcomes</a:t>
            </a:r>
          </a:p>
        </p:txBody>
      </p:sp>
      <p:sp>
        <p:nvSpPr>
          <p:cNvPr id="19" name="Rectangle 18">
            <a:extLst>
              <a:ext uri="{FF2B5EF4-FFF2-40B4-BE49-F238E27FC236}">
                <a16:creationId xmlns:a16="http://schemas.microsoft.com/office/drawing/2014/main" id="{31A5B09A-B9B1-1741-84C9-9CB3B1C89E66}"/>
              </a:ext>
            </a:extLst>
          </p:cNvPr>
          <p:cNvSpPr/>
          <p:nvPr/>
        </p:nvSpPr>
        <p:spPr>
          <a:xfrm>
            <a:off x="1828556" y="3567857"/>
            <a:ext cx="1503124" cy="501041"/>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T0</a:t>
            </a:r>
          </a:p>
        </p:txBody>
      </p:sp>
      <p:cxnSp>
        <p:nvCxnSpPr>
          <p:cNvPr id="22" name="Straight Arrow Connector 21">
            <a:extLst>
              <a:ext uri="{FF2B5EF4-FFF2-40B4-BE49-F238E27FC236}">
                <a16:creationId xmlns:a16="http://schemas.microsoft.com/office/drawing/2014/main" id="{1B3097DD-B212-704D-BE16-83248C59AD19}"/>
              </a:ext>
            </a:extLst>
          </p:cNvPr>
          <p:cNvCxnSpPr>
            <a:cxnSpLocks/>
          </p:cNvCxnSpPr>
          <p:nvPr/>
        </p:nvCxnSpPr>
        <p:spPr>
          <a:xfrm flipV="1">
            <a:off x="2558923" y="4304386"/>
            <a:ext cx="0" cy="55183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3" name="Picture 22">
            <a:extLst>
              <a:ext uri="{FF2B5EF4-FFF2-40B4-BE49-F238E27FC236}">
                <a16:creationId xmlns:a16="http://schemas.microsoft.com/office/drawing/2014/main" id="{E7C376BA-1E1D-B840-ACC6-21907E4EBC36}"/>
              </a:ext>
            </a:extLst>
          </p:cNvPr>
          <p:cNvPicPr>
            <a:picLocks noChangeAspect="1"/>
          </p:cNvPicPr>
          <p:nvPr/>
        </p:nvPicPr>
        <p:blipFill>
          <a:blip r:embed="rId4"/>
          <a:stretch>
            <a:fillRect/>
          </a:stretch>
        </p:blipFill>
        <p:spPr>
          <a:xfrm>
            <a:off x="2335478" y="4864072"/>
            <a:ext cx="600553" cy="600553"/>
          </a:xfrm>
          <a:prstGeom prst="rect">
            <a:avLst/>
          </a:prstGeom>
        </p:spPr>
      </p:pic>
      <p:sp>
        <p:nvSpPr>
          <p:cNvPr id="24" name="Rectangle 23">
            <a:extLst>
              <a:ext uri="{FF2B5EF4-FFF2-40B4-BE49-F238E27FC236}">
                <a16:creationId xmlns:a16="http://schemas.microsoft.com/office/drawing/2014/main" id="{DDA93F58-6DA7-F04B-8E61-7081777616F9}"/>
              </a:ext>
            </a:extLst>
          </p:cNvPr>
          <p:cNvSpPr/>
          <p:nvPr/>
        </p:nvSpPr>
        <p:spPr>
          <a:xfrm>
            <a:off x="1185775" y="5653567"/>
            <a:ext cx="2710257" cy="5991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rgbClr val="302EF8"/>
                </a:solidFill>
              </a:rPr>
              <a:t>Outcomes</a:t>
            </a:r>
          </a:p>
        </p:txBody>
      </p:sp>
      <p:sp>
        <p:nvSpPr>
          <p:cNvPr id="2" name="Rectangle 1">
            <a:extLst>
              <a:ext uri="{FF2B5EF4-FFF2-40B4-BE49-F238E27FC236}">
                <a16:creationId xmlns:a16="http://schemas.microsoft.com/office/drawing/2014/main" id="{5CC92EF7-8149-F64B-8DC3-7A22B67BF02A}"/>
              </a:ext>
            </a:extLst>
          </p:cNvPr>
          <p:cNvSpPr/>
          <p:nvPr/>
        </p:nvSpPr>
        <p:spPr>
          <a:xfrm>
            <a:off x="1080655" y="4222178"/>
            <a:ext cx="2815377" cy="2237999"/>
          </a:xfrm>
          <a:prstGeom prst="rect">
            <a:avLst/>
          </a:prstGeom>
          <a:solidFill>
            <a:srgbClr val="FFFFFF">
              <a:alpha val="7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Arrow Connector 20">
            <a:extLst>
              <a:ext uri="{FF2B5EF4-FFF2-40B4-BE49-F238E27FC236}">
                <a16:creationId xmlns:a16="http://schemas.microsoft.com/office/drawing/2014/main" id="{9C9A92BB-6D96-774C-952B-7135F63BDB41}"/>
              </a:ext>
            </a:extLst>
          </p:cNvPr>
          <p:cNvCxnSpPr>
            <a:cxnSpLocks/>
            <a:endCxn id="13" idx="1"/>
          </p:cNvCxnSpPr>
          <p:nvPr/>
        </p:nvCxnSpPr>
        <p:spPr>
          <a:xfrm flipV="1">
            <a:off x="5232597" y="2318386"/>
            <a:ext cx="474456" cy="6718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9F3CF8B3-8C25-C142-9917-6340D36A7929}"/>
              </a:ext>
            </a:extLst>
          </p:cNvPr>
          <p:cNvCxnSpPr>
            <a:cxnSpLocks/>
            <a:stCxn id="30" idx="3"/>
            <a:endCxn id="13" idx="1"/>
          </p:cNvCxnSpPr>
          <p:nvPr/>
        </p:nvCxnSpPr>
        <p:spPr>
          <a:xfrm flipV="1">
            <a:off x="1672285" y="2318386"/>
            <a:ext cx="4034768" cy="4875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8A820CB7-FED8-FE44-82E2-B0DB1754A144}"/>
              </a:ext>
            </a:extLst>
          </p:cNvPr>
          <p:cNvSpPr/>
          <p:nvPr/>
        </p:nvSpPr>
        <p:spPr>
          <a:xfrm>
            <a:off x="0" y="2055168"/>
            <a:ext cx="1672285" cy="623943"/>
          </a:xfrm>
          <a:prstGeom prst="rect">
            <a:avLst/>
          </a:prstGeom>
          <a:solidFill>
            <a:srgbClr val="2F2EF9"/>
          </a:solidFill>
          <a:ln w="19050">
            <a:solidFill>
              <a:srgbClr val="2F2EF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Age</a:t>
            </a:r>
          </a:p>
        </p:txBody>
      </p:sp>
      <p:sp>
        <p:nvSpPr>
          <p:cNvPr id="32" name="Rectangle 31">
            <a:extLst>
              <a:ext uri="{FF2B5EF4-FFF2-40B4-BE49-F238E27FC236}">
                <a16:creationId xmlns:a16="http://schemas.microsoft.com/office/drawing/2014/main" id="{45E89EE0-5936-5E48-89B8-AFF633FD86D1}"/>
              </a:ext>
            </a:extLst>
          </p:cNvPr>
          <p:cNvSpPr/>
          <p:nvPr/>
        </p:nvSpPr>
        <p:spPr>
          <a:xfrm>
            <a:off x="3565234" y="2055168"/>
            <a:ext cx="1672285" cy="623943"/>
          </a:xfrm>
          <a:prstGeom prst="rect">
            <a:avLst/>
          </a:prstGeom>
          <a:solidFill>
            <a:srgbClr val="2F2EF9"/>
          </a:solidFill>
          <a:ln w="19050">
            <a:solidFill>
              <a:srgbClr val="2F2EF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Health</a:t>
            </a:r>
          </a:p>
        </p:txBody>
      </p:sp>
      <p:graphicFrame>
        <p:nvGraphicFramePr>
          <p:cNvPr id="38" name="Table 37">
            <a:extLst>
              <a:ext uri="{FF2B5EF4-FFF2-40B4-BE49-F238E27FC236}">
                <a16:creationId xmlns:a16="http://schemas.microsoft.com/office/drawing/2014/main" id="{B43D0576-AAA4-E145-82A2-99E9741C8C5C}"/>
              </a:ext>
            </a:extLst>
          </p:cNvPr>
          <p:cNvGraphicFramePr>
            <a:graphicFrameLocks noGrp="1"/>
          </p:cNvGraphicFramePr>
          <p:nvPr>
            <p:extLst>
              <p:ext uri="{D42A27DB-BD31-4B8C-83A1-F6EECF244321}">
                <p14:modId xmlns:p14="http://schemas.microsoft.com/office/powerpoint/2010/main" val="1352995703"/>
              </p:ext>
            </p:extLst>
          </p:nvPr>
        </p:nvGraphicFramePr>
        <p:xfrm>
          <a:off x="0" y="669954"/>
          <a:ext cx="12192000" cy="640080"/>
        </p:xfrm>
        <a:graphic>
          <a:graphicData uri="http://schemas.openxmlformats.org/drawingml/2006/table">
            <a:tbl>
              <a:tblPr firstRow="1" bandRow="1">
                <a:tableStyleId>{5C22544A-7EE6-4342-B048-85BDC9FD1C3A}</a:tableStyleId>
              </a:tblPr>
              <a:tblGrid>
                <a:gridCol w="2438400">
                  <a:extLst>
                    <a:ext uri="{9D8B030D-6E8A-4147-A177-3AD203B41FA5}">
                      <a16:colId xmlns:a16="http://schemas.microsoft.com/office/drawing/2014/main" val="2675878359"/>
                    </a:ext>
                  </a:extLst>
                </a:gridCol>
                <a:gridCol w="2438400">
                  <a:extLst>
                    <a:ext uri="{9D8B030D-6E8A-4147-A177-3AD203B41FA5}">
                      <a16:colId xmlns:a16="http://schemas.microsoft.com/office/drawing/2014/main" val="1988272518"/>
                    </a:ext>
                  </a:extLst>
                </a:gridCol>
                <a:gridCol w="2438400">
                  <a:extLst>
                    <a:ext uri="{9D8B030D-6E8A-4147-A177-3AD203B41FA5}">
                      <a16:colId xmlns:a16="http://schemas.microsoft.com/office/drawing/2014/main" val="2528695090"/>
                    </a:ext>
                  </a:extLst>
                </a:gridCol>
                <a:gridCol w="2438400">
                  <a:extLst>
                    <a:ext uri="{9D8B030D-6E8A-4147-A177-3AD203B41FA5}">
                      <a16:colId xmlns:a16="http://schemas.microsoft.com/office/drawing/2014/main" val="1257646453"/>
                    </a:ext>
                  </a:extLst>
                </a:gridCol>
                <a:gridCol w="2438400">
                  <a:extLst>
                    <a:ext uri="{9D8B030D-6E8A-4147-A177-3AD203B41FA5}">
                      <a16:colId xmlns:a16="http://schemas.microsoft.com/office/drawing/2014/main" val="166446408"/>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dirty="0">
                          <a:solidFill>
                            <a:schemeClr val="bg1"/>
                          </a:solidFill>
                        </a:rPr>
                        <a:t>Cross-Sectional (Reverse Causality)</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algn="ctr"/>
                      <a:r>
                        <a:rPr lang="en-US" dirty="0"/>
                        <a:t>Third Variables (Selection Bias)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algn="ctr"/>
                      <a:r>
                        <a:rPr lang="en-US" dirty="0"/>
                        <a:t>Arbitrary Covariate Inclusion</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algn="ctr"/>
                      <a:r>
                        <a:rPr lang="en-US" dirty="0"/>
                        <a:t>Unclear Boundary Conditions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7030A0"/>
                    </a:solidFill>
                  </a:tcPr>
                </a:tc>
                <a:tc>
                  <a:txBody>
                    <a:bodyPr/>
                    <a:lstStyle/>
                    <a:p>
                      <a:pPr algn="ctr"/>
                      <a:r>
                        <a:rPr lang="en-US" dirty="0"/>
                        <a:t>Single Studies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4191370413"/>
                  </a:ext>
                </a:extLst>
              </a:tr>
            </a:tbl>
          </a:graphicData>
        </a:graphic>
      </p:graphicFrame>
      <p:sp>
        <p:nvSpPr>
          <p:cNvPr id="39" name="Rectangle 38">
            <a:extLst>
              <a:ext uri="{FF2B5EF4-FFF2-40B4-BE49-F238E27FC236}">
                <a16:creationId xmlns:a16="http://schemas.microsoft.com/office/drawing/2014/main" id="{CF677303-A831-164F-9A23-8DB0AC482ADE}"/>
              </a:ext>
            </a:extLst>
          </p:cNvPr>
          <p:cNvSpPr/>
          <p:nvPr/>
        </p:nvSpPr>
        <p:spPr>
          <a:xfrm>
            <a:off x="7328832" y="3189687"/>
            <a:ext cx="711200" cy="11590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600" b="1" dirty="0">
                <a:ln w="28575">
                  <a:solidFill>
                    <a:schemeClr val="bg1"/>
                  </a:solidFill>
                </a:ln>
                <a:solidFill>
                  <a:srgbClr val="C00000"/>
                </a:solidFill>
              </a:rPr>
              <a:t>×</a:t>
            </a:r>
          </a:p>
        </p:txBody>
      </p:sp>
    </p:spTree>
    <p:extLst>
      <p:ext uri="{BB962C8B-B14F-4D97-AF65-F5344CB8AC3E}">
        <p14:creationId xmlns:p14="http://schemas.microsoft.com/office/powerpoint/2010/main" val="32336499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465DF3A-B345-AA4F-B33E-6C47A14CD341}"/>
              </a:ext>
            </a:extLst>
          </p:cNvPr>
          <p:cNvSpPr/>
          <p:nvPr/>
        </p:nvSpPr>
        <p:spPr>
          <a:xfrm>
            <a:off x="0" y="4981"/>
            <a:ext cx="12192000" cy="65621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t>Limitations of Personality Prediction</a:t>
            </a:r>
          </a:p>
        </p:txBody>
      </p:sp>
      <p:graphicFrame>
        <p:nvGraphicFramePr>
          <p:cNvPr id="5" name="Table 4">
            <a:extLst>
              <a:ext uri="{FF2B5EF4-FFF2-40B4-BE49-F238E27FC236}">
                <a16:creationId xmlns:a16="http://schemas.microsoft.com/office/drawing/2014/main" id="{946C66BF-4335-7A42-93E0-0C0B3EB26DCD}"/>
              </a:ext>
            </a:extLst>
          </p:cNvPr>
          <p:cNvGraphicFramePr>
            <a:graphicFrameLocks noGrp="1"/>
          </p:cNvGraphicFramePr>
          <p:nvPr>
            <p:extLst>
              <p:ext uri="{D42A27DB-BD31-4B8C-83A1-F6EECF244321}">
                <p14:modId xmlns:p14="http://schemas.microsoft.com/office/powerpoint/2010/main" val="1998302945"/>
              </p:ext>
            </p:extLst>
          </p:nvPr>
        </p:nvGraphicFramePr>
        <p:xfrm>
          <a:off x="0" y="669954"/>
          <a:ext cx="12192000" cy="640080"/>
        </p:xfrm>
        <a:graphic>
          <a:graphicData uri="http://schemas.openxmlformats.org/drawingml/2006/table">
            <a:tbl>
              <a:tblPr firstRow="1" bandRow="1">
                <a:tableStyleId>{5C22544A-7EE6-4342-B048-85BDC9FD1C3A}</a:tableStyleId>
              </a:tblPr>
              <a:tblGrid>
                <a:gridCol w="2438400">
                  <a:extLst>
                    <a:ext uri="{9D8B030D-6E8A-4147-A177-3AD203B41FA5}">
                      <a16:colId xmlns:a16="http://schemas.microsoft.com/office/drawing/2014/main" val="2675878359"/>
                    </a:ext>
                  </a:extLst>
                </a:gridCol>
                <a:gridCol w="2438400">
                  <a:extLst>
                    <a:ext uri="{9D8B030D-6E8A-4147-A177-3AD203B41FA5}">
                      <a16:colId xmlns:a16="http://schemas.microsoft.com/office/drawing/2014/main" val="1988272518"/>
                    </a:ext>
                  </a:extLst>
                </a:gridCol>
                <a:gridCol w="2438400">
                  <a:extLst>
                    <a:ext uri="{9D8B030D-6E8A-4147-A177-3AD203B41FA5}">
                      <a16:colId xmlns:a16="http://schemas.microsoft.com/office/drawing/2014/main" val="2528695090"/>
                    </a:ext>
                  </a:extLst>
                </a:gridCol>
                <a:gridCol w="2438400">
                  <a:extLst>
                    <a:ext uri="{9D8B030D-6E8A-4147-A177-3AD203B41FA5}">
                      <a16:colId xmlns:a16="http://schemas.microsoft.com/office/drawing/2014/main" val="1257646453"/>
                    </a:ext>
                  </a:extLst>
                </a:gridCol>
                <a:gridCol w="2438400">
                  <a:extLst>
                    <a:ext uri="{9D8B030D-6E8A-4147-A177-3AD203B41FA5}">
                      <a16:colId xmlns:a16="http://schemas.microsoft.com/office/drawing/2014/main" val="166446408"/>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dirty="0">
                          <a:solidFill>
                            <a:schemeClr val="bg1"/>
                          </a:solidFill>
                        </a:rPr>
                        <a:t>Cross-Sectional (Reverse Causality)</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algn="ctr"/>
                      <a:r>
                        <a:rPr lang="en-US" dirty="0"/>
                        <a:t>Third Variables (Selection Bias)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algn="ctr"/>
                      <a:r>
                        <a:rPr lang="en-US" dirty="0"/>
                        <a:t>Arbitrary Covariate Inclusion</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algn="ctr"/>
                      <a:r>
                        <a:rPr lang="en-US" dirty="0"/>
                        <a:t>Unclear Boundary Conditions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algn="ctr"/>
                      <a:r>
                        <a:rPr lang="en-US" dirty="0"/>
                        <a:t>Single Studies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7030A0"/>
                    </a:solidFill>
                  </a:tcPr>
                </a:tc>
                <a:extLst>
                  <a:ext uri="{0D108BD9-81ED-4DB2-BD59-A6C34878D82A}">
                    <a16:rowId xmlns:a16="http://schemas.microsoft.com/office/drawing/2014/main" val="4191370413"/>
                  </a:ext>
                </a:extLst>
              </a:tr>
            </a:tbl>
          </a:graphicData>
        </a:graphic>
      </p:graphicFrame>
      <p:cxnSp>
        <p:nvCxnSpPr>
          <p:cNvPr id="20" name="Straight Connector 19">
            <a:extLst>
              <a:ext uri="{FF2B5EF4-FFF2-40B4-BE49-F238E27FC236}">
                <a16:creationId xmlns:a16="http://schemas.microsoft.com/office/drawing/2014/main" id="{A2EC3181-D1F3-4646-ABF5-2000ACBA2739}"/>
              </a:ext>
            </a:extLst>
          </p:cNvPr>
          <p:cNvCxnSpPr>
            <a:cxnSpLocks/>
          </p:cNvCxnSpPr>
          <p:nvPr/>
        </p:nvCxnSpPr>
        <p:spPr>
          <a:xfrm>
            <a:off x="1413163" y="3818378"/>
            <a:ext cx="9115797"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85BBB6AF-618C-B44D-AA47-399832C6603E}"/>
              </a:ext>
            </a:extLst>
          </p:cNvPr>
          <p:cNvSpPr/>
          <p:nvPr/>
        </p:nvSpPr>
        <p:spPr>
          <a:xfrm>
            <a:off x="5250387" y="3567857"/>
            <a:ext cx="1503124" cy="501041"/>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T1</a:t>
            </a:r>
          </a:p>
        </p:txBody>
      </p:sp>
      <p:sp>
        <p:nvSpPr>
          <p:cNvPr id="22" name="Rectangle 21">
            <a:extLst>
              <a:ext uri="{FF2B5EF4-FFF2-40B4-BE49-F238E27FC236}">
                <a16:creationId xmlns:a16="http://schemas.microsoft.com/office/drawing/2014/main" id="{EA9E7B62-672E-1040-BED5-D6A3084CD865}"/>
              </a:ext>
            </a:extLst>
          </p:cNvPr>
          <p:cNvSpPr/>
          <p:nvPr/>
        </p:nvSpPr>
        <p:spPr>
          <a:xfrm>
            <a:off x="8672218" y="3530623"/>
            <a:ext cx="1503124" cy="501041"/>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T2</a:t>
            </a:r>
          </a:p>
        </p:txBody>
      </p:sp>
      <p:cxnSp>
        <p:nvCxnSpPr>
          <p:cNvPr id="23" name="Straight Arrow Connector 22">
            <a:extLst>
              <a:ext uri="{FF2B5EF4-FFF2-40B4-BE49-F238E27FC236}">
                <a16:creationId xmlns:a16="http://schemas.microsoft.com/office/drawing/2014/main" id="{9D104F58-951A-1A4A-8768-B8D2E4F2B5D3}"/>
              </a:ext>
            </a:extLst>
          </p:cNvPr>
          <p:cNvCxnSpPr>
            <a:cxnSpLocks/>
          </p:cNvCxnSpPr>
          <p:nvPr/>
        </p:nvCxnSpPr>
        <p:spPr>
          <a:xfrm flipV="1">
            <a:off x="9413180" y="4222178"/>
            <a:ext cx="0" cy="55183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4" name="Picture 23">
            <a:extLst>
              <a:ext uri="{FF2B5EF4-FFF2-40B4-BE49-F238E27FC236}">
                <a16:creationId xmlns:a16="http://schemas.microsoft.com/office/drawing/2014/main" id="{FECDA0E7-5658-D246-85DC-59835E5C62FC}"/>
              </a:ext>
            </a:extLst>
          </p:cNvPr>
          <p:cNvPicPr>
            <a:picLocks noChangeAspect="1"/>
          </p:cNvPicPr>
          <p:nvPr/>
        </p:nvPicPr>
        <p:blipFill>
          <a:blip r:embed="rId2"/>
          <a:stretch>
            <a:fillRect/>
          </a:stretch>
        </p:blipFill>
        <p:spPr>
          <a:xfrm>
            <a:off x="5707053" y="1977052"/>
            <a:ext cx="663895" cy="682668"/>
          </a:xfrm>
          <a:prstGeom prst="rect">
            <a:avLst/>
          </a:prstGeom>
        </p:spPr>
      </p:pic>
      <p:cxnSp>
        <p:nvCxnSpPr>
          <p:cNvPr id="25" name="Straight Arrow Connector 24">
            <a:extLst>
              <a:ext uri="{FF2B5EF4-FFF2-40B4-BE49-F238E27FC236}">
                <a16:creationId xmlns:a16="http://schemas.microsoft.com/office/drawing/2014/main" id="{D84360D6-BED9-774F-811D-A257863349F5}"/>
              </a:ext>
            </a:extLst>
          </p:cNvPr>
          <p:cNvCxnSpPr>
            <a:cxnSpLocks/>
          </p:cNvCxnSpPr>
          <p:nvPr/>
        </p:nvCxnSpPr>
        <p:spPr>
          <a:xfrm>
            <a:off x="5951318" y="2841006"/>
            <a:ext cx="0" cy="55183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6" name="Picture 25">
            <a:extLst>
              <a:ext uri="{FF2B5EF4-FFF2-40B4-BE49-F238E27FC236}">
                <a16:creationId xmlns:a16="http://schemas.microsoft.com/office/drawing/2014/main" id="{293FBB4F-C26C-E34F-A861-0CA0F41BBED0}"/>
              </a:ext>
            </a:extLst>
          </p:cNvPr>
          <p:cNvPicPr>
            <a:picLocks noChangeAspect="1"/>
          </p:cNvPicPr>
          <p:nvPr/>
        </p:nvPicPr>
        <p:blipFill>
          <a:blip r:embed="rId3"/>
          <a:stretch>
            <a:fillRect/>
          </a:stretch>
        </p:blipFill>
        <p:spPr>
          <a:xfrm>
            <a:off x="9189735" y="4781864"/>
            <a:ext cx="600553" cy="600553"/>
          </a:xfrm>
          <a:prstGeom prst="rect">
            <a:avLst/>
          </a:prstGeom>
        </p:spPr>
      </p:pic>
      <p:sp>
        <p:nvSpPr>
          <p:cNvPr id="27" name="Rectangle 26">
            <a:extLst>
              <a:ext uri="{FF2B5EF4-FFF2-40B4-BE49-F238E27FC236}">
                <a16:creationId xmlns:a16="http://schemas.microsoft.com/office/drawing/2014/main" id="{4EF1C171-40E0-004D-8568-93C15149F443}"/>
              </a:ext>
            </a:extLst>
          </p:cNvPr>
          <p:cNvSpPr/>
          <p:nvPr/>
        </p:nvSpPr>
        <p:spPr>
          <a:xfrm>
            <a:off x="4673947" y="1370091"/>
            <a:ext cx="2710257" cy="5991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rgbClr val="302EF8"/>
                </a:solidFill>
              </a:rPr>
              <a:t>Personality</a:t>
            </a:r>
          </a:p>
        </p:txBody>
      </p:sp>
      <p:sp>
        <p:nvSpPr>
          <p:cNvPr id="28" name="Rectangle 27">
            <a:extLst>
              <a:ext uri="{FF2B5EF4-FFF2-40B4-BE49-F238E27FC236}">
                <a16:creationId xmlns:a16="http://schemas.microsoft.com/office/drawing/2014/main" id="{5CDE59C3-98FC-1942-9482-332C137ABB57}"/>
              </a:ext>
            </a:extLst>
          </p:cNvPr>
          <p:cNvSpPr/>
          <p:nvPr/>
        </p:nvSpPr>
        <p:spPr>
          <a:xfrm>
            <a:off x="8040032" y="5571359"/>
            <a:ext cx="2710257" cy="5991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rgbClr val="302EF8"/>
                </a:solidFill>
              </a:rPr>
              <a:t>Outcomes</a:t>
            </a:r>
          </a:p>
        </p:txBody>
      </p:sp>
      <p:sp>
        <p:nvSpPr>
          <p:cNvPr id="29" name="Rectangle 28">
            <a:extLst>
              <a:ext uri="{FF2B5EF4-FFF2-40B4-BE49-F238E27FC236}">
                <a16:creationId xmlns:a16="http://schemas.microsoft.com/office/drawing/2014/main" id="{A09E96A2-0120-EB4C-BB3C-1BC8FAED1959}"/>
              </a:ext>
            </a:extLst>
          </p:cNvPr>
          <p:cNvSpPr/>
          <p:nvPr/>
        </p:nvSpPr>
        <p:spPr>
          <a:xfrm>
            <a:off x="1828556" y="3567857"/>
            <a:ext cx="1503124" cy="501041"/>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T0</a:t>
            </a:r>
          </a:p>
        </p:txBody>
      </p:sp>
      <p:cxnSp>
        <p:nvCxnSpPr>
          <p:cNvPr id="30" name="Straight Arrow Connector 29">
            <a:extLst>
              <a:ext uri="{FF2B5EF4-FFF2-40B4-BE49-F238E27FC236}">
                <a16:creationId xmlns:a16="http://schemas.microsoft.com/office/drawing/2014/main" id="{DF4783FB-ACFF-B645-83BD-AFEAD9782DF0}"/>
              </a:ext>
            </a:extLst>
          </p:cNvPr>
          <p:cNvCxnSpPr>
            <a:cxnSpLocks/>
          </p:cNvCxnSpPr>
          <p:nvPr/>
        </p:nvCxnSpPr>
        <p:spPr>
          <a:xfrm flipV="1">
            <a:off x="2558923" y="4304386"/>
            <a:ext cx="0" cy="55183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1" name="Picture 30">
            <a:extLst>
              <a:ext uri="{FF2B5EF4-FFF2-40B4-BE49-F238E27FC236}">
                <a16:creationId xmlns:a16="http://schemas.microsoft.com/office/drawing/2014/main" id="{EABBB77B-9757-2D43-9C9D-6065E150A01B}"/>
              </a:ext>
            </a:extLst>
          </p:cNvPr>
          <p:cNvPicPr>
            <a:picLocks noChangeAspect="1"/>
          </p:cNvPicPr>
          <p:nvPr/>
        </p:nvPicPr>
        <p:blipFill>
          <a:blip r:embed="rId3"/>
          <a:stretch>
            <a:fillRect/>
          </a:stretch>
        </p:blipFill>
        <p:spPr>
          <a:xfrm>
            <a:off x="2335478" y="4864072"/>
            <a:ext cx="600553" cy="600553"/>
          </a:xfrm>
          <a:prstGeom prst="rect">
            <a:avLst/>
          </a:prstGeom>
        </p:spPr>
      </p:pic>
      <p:sp>
        <p:nvSpPr>
          <p:cNvPr id="32" name="Rectangle 31">
            <a:extLst>
              <a:ext uri="{FF2B5EF4-FFF2-40B4-BE49-F238E27FC236}">
                <a16:creationId xmlns:a16="http://schemas.microsoft.com/office/drawing/2014/main" id="{352D0E88-E992-6A49-B95E-A69D7094E70C}"/>
              </a:ext>
            </a:extLst>
          </p:cNvPr>
          <p:cNvSpPr/>
          <p:nvPr/>
        </p:nvSpPr>
        <p:spPr>
          <a:xfrm>
            <a:off x="1185775" y="5653567"/>
            <a:ext cx="2710257" cy="5991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rgbClr val="302EF8"/>
                </a:solidFill>
              </a:rPr>
              <a:t>Outcomes</a:t>
            </a:r>
          </a:p>
        </p:txBody>
      </p:sp>
      <p:sp>
        <p:nvSpPr>
          <p:cNvPr id="33" name="Rectangle 32">
            <a:extLst>
              <a:ext uri="{FF2B5EF4-FFF2-40B4-BE49-F238E27FC236}">
                <a16:creationId xmlns:a16="http://schemas.microsoft.com/office/drawing/2014/main" id="{95DCF1D3-6C45-8346-B107-B1DAC9D4F280}"/>
              </a:ext>
            </a:extLst>
          </p:cNvPr>
          <p:cNvSpPr/>
          <p:nvPr/>
        </p:nvSpPr>
        <p:spPr>
          <a:xfrm>
            <a:off x="1080655" y="4222178"/>
            <a:ext cx="2815377" cy="2237999"/>
          </a:xfrm>
          <a:prstGeom prst="rect">
            <a:avLst/>
          </a:prstGeom>
          <a:solidFill>
            <a:srgbClr val="FFFFFF">
              <a:alpha val="7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496597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465DF3A-B345-AA4F-B33E-6C47A14CD341}"/>
              </a:ext>
            </a:extLst>
          </p:cNvPr>
          <p:cNvSpPr/>
          <p:nvPr/>
        </p:nvSpPr>
        <p:spPr>
          <a:xfrm>
            <a:off x="0" y="4981"/>
            <a:ext cx="12192000" cy="65621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t>Limitations of Personality Prediction</a:t>
            </a:r>
          </a:p>
        </p:txBody>
      </p:sp>
      <p:graphicFrame>
        <p:nvGraphicFramePr>
          <p:cNvPr id="5" name="Table 4">
            <a:extLst>
              <a:ext uri="{FF2B5EF4-FFF2-40B4-BE49-F238E27FC236}">
                <a16:creationId xmlns:a16="http://schemas.microsoft.com/office/drawing/2014/main" id="{946C66BF-4335-7A42-93E0-0C0B3EB26DCD}"/>
              </a:ext>
            </a:extLst>
          </p:cNvPr>
          <p:cNvGraphicFramePr>
            <a:graphicFrameLocks noGrp="1"/>
          </p:cNvGraphicFramePr>
          <p:nvPr/>
        </p:nvGraphicFramePr>
        <p:xfrm>
          <a:off x="0" y="669954"/>
          <a:ext cx="12192000" cy="640080"/>
        </p:xfrm>
        <a:graphic>
          <a:graphicData uri="http://schemas.openxmlformats.org/drawingml/2006/table">
            <a:tbl>
              <a:tblPr firstRow="1" bandRow="1">
                <a:tableStyleId>{5C22544A-7EE6-4342-B048-85BDC9FD1C3A}</a:tableStyleId>
              </a:tblPr>
              <a:tblGrid>
                <a:gridCol w="2438400">
                  <a:extLst>
                    <a:ext uri="{9D8B030D-6E8A-4147-A177-3AD203B41FA5}">
                      <a16:colId xmlns:a16="http://schemas.microsoft.com/office/drawing/2014/main" val="2675878359"/>
                    </a:ext>
                  </a:extLst>
                </a:gridCol>
                <a:gridCol w="2438400">
                  <a:extLst>
                    <a:ext uri="{9D8B030D-6E8A-4147-A177-3AD203B41FA5}">
                      <a16:colId xmlns:a16="http://schemas.microsoft.com/office/drawing/2014/main" val="1988272518"/>
                    </a:ext>
                  </a:extLst>
                </a:gridCol>
                <a:gridCol w="2438400">
                  <a:extLst>
                    <a:ext uri="{9D8B030D-6E8A-4147-A177-3AD203B41FA5}">
                      <a16:colId xmlns:a16="http://schemas.microsoft.com/office/drawing/2014/main" val="2528695090"/>
                    </a:ext>
                  </a:extLst>
                </a:gridCol>
                <a:gridCol w="2438400">
                  <a:extLst>
                    <a:ext uri="{9D8B030D-6E8A-4147-A177-3AD203B41FA5}">
                      <a16:colId xmlns:a16="http://schemas.microsoft.com/office/drawing/2014/main" val="1257646453"/>
                    </a:ext>
                  </a:extLst>
                </a:gridCol>
                <a:gridCol w="2438400">
                  <a:extLst>
                    <a:ext uri="{9D8B030D-6E8A-4147-A177-3AD203B41FA5}">
                      <a16:colId xmlns:a16="http://schemas.microsoft.com/office/drawing/2014/main" val="166446408"/>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dirty="0">
                          <a:solidFill>
                            <a:schemeClr val="bg1"/>
                          </a:solidFill>
                        </a:rPr>
                        <a:t>Cross-Sectional (Reverse Causality)</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algn="ctr"/>
                      <a:r>
                        <a:rPr lang="en-US" dirty="0"/>
                        <a:t>Third Variables (Selection Bias)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algn="ctr"/>
                      <a:r>
                        <a:rPr lang="en-US" dirty="0"/>
                        <a:t>Arbitrary Covariate Inclusion</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algn="ctr"/>
                      <a:r>
                        <a:rPr lang="en-US" dirty="0"/>
                        <a:t>Unclear Boundary Conditions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algn="ctr"/>
                      <a:r>
                        <a:rPr lang="en-US" dirty="0"/>
                        <a:t>Single Studies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7030A0"/>
                    </a:solidFill>
                  </a:tcPr>
                </a:tc>
                <a:extLst>
                  <a:ext uri="{0D108BD9-81ED-4DB2-BD59-A6C34878D82A}">
                    <a16:rowId xmlns:a16="http://schemas.microsoft.com/office/drawing/2014/main" val="4191370413"/>
                  </a:ext>
                </a:extLst>
              </a:tr>
            </a:tbl>
          </a:graphicData>
        </a:graphic>
      </p:graphicFrame>
      <p:cxnSp>
        <p:nvCxnSpPr>
          <p:cNvPr id="20" name="Straight Connector 19">
            <a:extLst>
              <a:ext uri="{FF2B5EF4-FFF2-40B4-BE49-F238E27FC236}">
                <a16:creationId xmlns:a16="http://schemas.microsoft.com/office/drawing/2014/main" id="{A2EC3181-D1F3-4646-ABF5-2000ACBA2739}"/>
              </a:ext>
            </a:extLst>
          </p:cNvPr>
          <p:cNvCxnSpPr>
            <a:cxnSpLocks/>
          </p:cNvCxnSpPr>
          <p:nvPr/>
        </p:nvCxnSpPr>
        <p:spPr>
          <a:xfrm>
            <a:off x="1413163" y="3818378"/>
            <a:ext cx="9115797"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85BBB6AF-618C-B44D-AA47-399832C6603E}"/>
              </a:ext>
            </a:extLst>
          </p:cNvPr>
          <p:cNvSpPr/>
          <p:nvPr/>
        </p:nvSpPr>
        <p:spPr>
          <a:xfrm>
            <a:off x="5250387" y="3567857"/>
            <a:ext cx="1503124" cy="501041"/>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b="1" dirty="0"/>
              <a:t>  T1</a:t>
            </a:r>
          </a:p>
        </p:txBody>
      </p:sp>
      <p:sp>
        <p:nvSpPr>
          <p:cNvPr id="22" name="Rectangle 21">
            <a:extLst>
              <a:ext uri="{FF2B5EF4-FFF2-40B4-BE49-F238E27FC236}">
                <a16:creationId xmlns:a16="http://schemas.microsoft.com/office/drawing/2014/main" id="{EA9E7B62-672E-1040-BED5-D6A3084CD865}"/>
              </a:ext>
            </a:extLst>
          </p:cNvPr>
          <p:cNvSpPr/>
          <p:nvPr/>
        </p:nvSpPr>
        <p:spPr>
          <a:xfrm>
            <a:off x="8672218" y="3530623"/>
            <a:ext cx="1503124" cy="501041"/>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b="1" dirty="0"/>
              <a:t>  T2</a:t>
            </a:r>
          </a:p>
        </p:txBody>
      </p:sp>
      <p:sp>
        <p:nvSpPr>
          <p:cNvPr id="29" name="Rectangle 28">
            <a:extLst>
              <a:ext uri="{FF2B5EF4-FFF2-40B4-BE49-F238E27FC236}">
                <a16:creationId xmlns:a16="http://schemas.microsoft.com/office/drawing/2014/main" id="{A09E96A2-0120-EB4C-BB3C-1BC8FAED1959}"/>
              </a:ext>
            </a:extLst>
          </p:cNvPr>
          <p:cNvSpPr/>
          <p:nvPr/>
        </p:nvSpPr>
        <p:spPr>
          <a:xfrm>
            <a:off x="1828556" y="3567857"/>
            <a:ext cx="1503124" cy="501041"/>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T0</a:t>
            </a:r>
          </a:p>
        </p:txBody>
      </p:sp>
      <p:pic>
        <p:nvPicPr>
          <p:cNvPr id="46" name="Picture 45">
            <a:extLst>
              <a:ext uri="{FF2B5EF4-FFF2-40B4-BE49-F238E27FC236}">
                <a16:creationId xmlns:a16="http://schemas.microsoft.com/office/drawing/2014/main" id="{A8ED8DF1-1509-2045-82D7-8795D0EE4441}"/>
              </a:ext>
            </a:extLst>
          </p:cNvPr>
          <p:cNvPicPr>
            <a:picLocks noChangeAspect="1"/>
          </p:cNvPicPr>
          <p:nvPr/>
        </p:nvPicPr>
        <p:blipFill>
          <a:blip r:embed="rId2">
            <a:lum bright="70000" contrast="-70000"/>
            <a:extLst>
              <a:ext uri="{BEBA8EAE-BF5A-486C-A8C5-ECC9F3942E4B}">
                <a14:imgProps xmlns:a14="http://schemas.microsoft.com/office/drawing/2010/main">
                  <a14:imgLayer r:embed="rId3">
                    <a14:imgEffect>
                      <a14:artisticPhotocopy/>
                    </a14:imgEffect>
                  </a14:imgLayer>
                </a14:imgProps>
              </a:ext>
            </a:extLst>
          </a:blip>
          <a:stretch>
            <a:fillRect/>
          </a:stretch>
        </p:blipFill>
        <p:spPr>
          <a:xfrm>
            <a:off x="6257051" y="3584790"/>
            <a:ext cx="451053" cy="463807"/>
          </a:xfrm>
          <a:prstGeom prst="rect">
            <a:avLst/>
          </a:prstGeom>
        </p:spPr>
      </p:pic>
      <p:pic>
        <p:nvPicPr>
          <p:cNvPr id="47" name="Picture 46">
            <a:extLst>
              <a:ext uri="{FF2B5EF4-FFF2-40B4-BE49-F238E27FC236}">
                <a16:creationId xmlns:a16="http://schemas.microsoft.com/office/drawing/2014/main" id="{A21459A4-F195-DD4C-A95B-AE151374A6F9}"/>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artisticPhotocopy/>
                    </a14:imgEffect>
                  </a14:imgLayer>
                </a14:imgProps>
              </a:ext>
            </a:extLst>
          </a:blip>
          <a:stretch>
            <a:fillRect/>
          </a:stretch>
        </p:blipFill>
        <p:spPr>
          <a:xfrm>
            <a:off x="9515368" y="3546512"/>
            <a:ext cx="458365" cy="458365"/>
          </a:xfrm>
          <a:prstGeom prst="rect">
            <a:avLst/>
          </a:prstGeom>
        </p:spPr>
      </p:pic>
      <p:sp>
        <p:nvSpPr>
          <p:cNvPr id="48" name="Rectangle 47">
            <a:extLst>
              <a:ext uri="{FF2B5EF4-FFF2-40B4-BE49-F238E27FC236}">
                <a16:creationId xmlns:a16="http://schemas.microsoft.com/office/drawing/2014/main" id="{B9A01CE1-DD99-F040-B00D-2140EC518813}"/>
              </a:ext>
            </a:extLst>
          </p:cNvPr>
          <p:cNvSpPr/>
          <p:nvPr/>
        </p:nvSpPr>
        <p:spPr>
          <a:xfrm>
            <a:off x="1074632" y="2949898"/>
            <a:ext cx="3822137" cy="2237999"/>
          </a:xfrm>
          <a:prstGeom prst="rect">
            <a:avLst/>
          </a:prstGeom>
          <a:solidFill>
            <a:srgbClr val="FFFFFF">
              <a:alpha val="7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23873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465DF3A-B345-AA4F-B33E-6C47A14CD341}"/>
              </a:ext>
            </a:extLst>
          </p:cNvPr>
          <p:cNvSpPr/>
          <p:nvPr/>
        </p:nvSpPr>
        <p:spPr>
          <a:xfrm>
            <a:off x="0" y="4981"/>
            <a:ext cx="12192000" cy="65621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t>Limitations of Personality Prediction</a:t>
            </a:r>
          </a:p>
        </p:txBody>
      </p:sp>
      <p:graphicFrame>
        <p:nvGraphicFramePr>
          <p:cNvPr id="5" name="Table 4">
            <a:extLst>
              <a:ext uri="{FF2B5EF4-FFF2-40B4-BE49-F238E27FC236}">
                <a16:creationId xmlns:a16="http://schemas.microsoft.com/office/drawing/2014/main" id="{946C66BF-4335-7A42-93E0-0C0B3EB26DCD}"/>
              </a:ext>
            </a:extLst>
          </p:cNvPr>
          <p:cNvGraphicFramePr>
            <a:graphicFrameLocks noGrp="1"/>
          </p:cNvGraphicFramePr>
          <p:nvPr/>
        </p:nvGraphicFramePr>
        <p:xfrm>
          <a:off x="0" y="669954"/>
          <a:ext cx="12192000" cy="640080"/>
        </p:xfrm>
        <a:graphic>
          <a:graphicData uri="http://schemas.openxmlformats.org/drawingml/2006/table">
            <a:tbl>
              <a:tblPr firstRow="1" bandRow="1">
                <a:tableStyleId>{5C22544A-7EE6-4342-B048-85BDC9FD1C3A}</a:tableStyleId>
              </a:tblPr>
              <a:tblGrid>
                <a:gridCol w="2438400">
                  <a:extLst>
                    <a:ext uri="{9D8B030D-6E8A-4147-A177-3AD203B41FA5}">
                      <a16:colId xmlns:a16="http://schemas.microsoft.com/office/drawing/2014/main" val="2675878359"/>
                    </a:ext>
                  </a:extLst>
                </a:gridCol>
                <a:gridCol w="2438400">
                  <a:extLst>
                    <a:ext uri="{9D8B030D-6E8A-4147-A177-3AD203B41FA5}">
                      <a16:colId xmlns:a16="http://schemas.microsoft.com/office/drawing/2014/main" val="1988272518"/>
                    </a:ext>
                  </a:extLst>
                </a:gridCol>
                <a:gridCol w="2438400">
                  <a:extLst>
                    <a:ext uri="{9D8B030D-6E8A-4147-A177-3AD203B41FA5}">
                      <a16:colId xmlns:a16="http://schemas.microsoft.com/office/drawing/2014/main" val="2528695090"/>
                    </a:ext>
                  </a:extLst>
                </a:gridCol>
                <a:gridCol w="2438400">
                  <a:extLst>
                    <a:ext uri="{9D8B030D-6E8A-4147-A177-3AD203B41FA5}">
                      <a16:colId xmlns:a16="http://schemas.microsoft.com/office/drawing/2014/main" val="1257646453"/>
                    </a:ext>
                  </a:extLst>
                </a:gridCol>
                <a:gridCol w="2438400">
                  <a:extLst>
                    <a:ext uri="{9D8B030D-6E8A-4147-A177-3AD203B41FA5}">
                      <a16:colId xmlns:a16="http://schemas.microsoft.com/office/drawing/2014/main" val="166446408"/>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dirty="0">
                          <a:solidFill>
                            <a:schemeClr val="bg1"/>
                          </a:solidFill>
                        </a:rPr>
                        <a:t>Cross-Sectional (Reverse Causality)</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algn="ctr"/>
                      <a:r>
                        <a:rPr lang="en-US" dirty="0"/>
                        <a:t>Third Variables (Selection Bias)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algn="ctr"/>
                      <a:r>
                        <a:rPr lang="en-US" dirty="0"/>
                        <a:t>Arbitrary Covariate Inclusion</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algn="ctr"/>
                      <a:r>
                        <a:rPr lang="en-US" dirty="0"/>
                        <a:t>Unclear Boundary Conditions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algn="ctr"/>
                      <a:r>
                        <a:rPr lang="en-US" dirty="0"/>
                        <a:t>Single Studies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7030A0"/>
                    </a:solidFill>
                  </a:tcPr>
                </a:tc>
                <a:extLst>
                  <a:ext uri="{0D108BD9-81ED-4DB2-BD59-A6C34878D82A}">
                    <a16:rowId xmlns:a16="http://schemas.microsoft.com/office/drawing/2014/main" val="4191370413"/>
                  </a:ext>
                </a:extLst>
              </a:tr>
            </a:tbl>
          </a:graphicData>
        </a:graphic>
      </p:graphicFrame>
      <p:cxnSp>
        <p:nvCxnSpPr>
          <p:cNvPr id="20" name="Straight Connector 19">
            <a:extLst>
              <a:ext uri="{FF2B5EF4-FFF2-40B4-BE49-F238E27FC236}">
                <a16:creationId xmlns:a16="http://schemas.microsoft.com/office/drawing/2014/main" id="{A2EC3181-D1F3-4646-ABF5-2000ACBA2739}"/>
              </a:ext>
            </a:extLst>
          </p:cNvPr>
          <p:cNvCxnSpPr>
            <a:cxnSpLocks/>
          </p:cNvCxnSpPr>
          <p:nvPr/>
        </p:nvCxnSpPr>
        <p:spPr>
          <a:xfrm>
            <a:off x="1413163" y="3818378"/>
            <a:ext cx="9115797"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85BBB6AF-618C-B44D-AA47-399832C6603E}"/>
              </a:ext>
            </a:extLst>
          </p:cNvPr>
          <p:cNvSpPr/>
          <p:nvPr/>
        </p:nvSpPr>
        <p:spPr>
          <a:xfrm>
            <a:off x="5250387" y="3567857"/>
            <a:ext cx="1503124" cy="501041"/>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b="1" dirty="0"/>
              <a:t>  T1</a:t>
            </a:r>
          </a:p>
        </p:txBody>
      </p:sp>
      <p:sp>
        <p:nvSpPr>
          <p:cNvPr id="22" name="Rectangle 21">
            <a:extLst>
              <a:ext uri="{FF2B5EF4-FFF2-40B4-BE49-F238E27FC236}">
                <a16:creationId xmlns:a16="http://schemas.microsoft.com/office/drawing/2014/main" id="{EA9E7B62-672E-1040-BED5-D6A3084CD865}"/>
              </a:ext>
            </a:extLst>
          </p:cNvPr>
          <p:cNvSpPr/>
          <p:nvPr/>
        </p:nvSpPr>
        <p:spPr>
          <a:xfrm>
            <a:off x="8672218" y="3530623"/>
            <a:ext cx="1503124" cy="501041"/>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b="1" dirty="0"/>
              <a:t>  T2</a:t>
            </a:r>
          </a:p>
        </p:txBody>
      </p:sp>
      <p:sp>
        <p:nvSpPr>
          <p:cNvPr id="29" name="Rectangle 28">
            <a:extLst>
              <a:ext uri="{FF2B5EF4-FFF2-40B4-BE49-F238E27FC236}">
                <a16:creationId xmlns:a16="http://schemas.microsoft.com/office/drawing/2014/main" id="{A09E96A2-0120-EB4C-BB3C-1BC8FAED1959}"/>
              </a:ext>
            </a:extLst>
          </p:cNvPr>
          <p:cNvSpPr/>
          <p:nvPr/>
        </p:nvSpPr>
        <p:spPr>
          <a:xfrm>
            <a:off x="1828556" y="3567857"/>
            <a:ext cx="1503124" cy="501041"/>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T0</a:t>
            </a:r>
          </a:p>
        </p:txBody>
      </p:sp>
      <p:pic>
        <p:nvPicPr>
          <p:cNvPr id="46" name="Picture 45">
            <a:extLst>
              <a:ext uri="{FF2B5EF4-FFF2-40B4-BE49-F238E27FC236}">
                <a16:creationId xmlns:a16="http://schemas.microsoft.com/office/drawing/2014/main" id="{A8ED8DF1-1509-2045-82D7-8795D0EE4441}"/>
              </a:ext>
            </a:extLst>
          </p:cNvPr>
          <p:cNvPicPr>
            <a:picLocks noChangeAspect="1"/>
          </p:cNvPicPr>
          <p:nvPr/>
        </p:nvPicPr>
        <p:blipFill>
          <a:blip r:embed="rId3">
            <a:lum bright="70000" contrast="-70000"/>
            <a:extLst>
              <a:ext uri="{BEBA8EAE-BF5A-486C-A8C5-ECC9F3942E4B}">
                <a14:imgProps xmlns:a14="http://schemas.microsoft.com/office/drawing/2010/main">
                  <a14:imgLayer r:embed="rId4">
                    <a14:imgEffect>
                      <a14:artisticPhotocopy/>
                    </a14:imgEffect>
                  </a14:imgLayer>
                </a14:imgProps>
              </a:ext>
            </a:extLst>
          </a:blip>
          <a:stretch>
            <a:fillRect/>
          </a:stretch>
        </p:blipFill>
        <p:spPr>
          <a:xfrm>
            <a:off x="6257051" y="3584790"/>
            <a:ext cx="451053" cy="463807"/>
          </a:xfrm>
          <a:prstGeom prst="rect">
            <a:avLst/>
          </a:prstGeom>
        </p:spPr>
      </p:pic>
      <p:pic>
        <p:nvPicPr>
          <p:cNvPr id="47" name="Picture 46">
            <a:extLst>
              <a:ext uri="{FF2B5EF4-FFF2-40B4-BE49-F238E27FC236}">
                <a16:creationId xmlns:a16="http://schemas.microsoft.com/office/drawing/2014/main" id="{A21459A4-F195-DD4C-A95B-AE151374A6F9}"/>
              </a:ext>
            </a:extLst>
          </p:cNvPr>
          <p:cNvPicPr>
            <a:picLocks noChangeAspect="1"/>
          </p:cNvPicPr>
          <p:nvPr/>
        </p:nvPicPr>
        <p:blipFill>
          <a:blip r:embed="rId5">
            <a:lum bright="70000" contrast="-70000"/>
            <a:extLst>
              <a:ext uri="{BEBA8EAE-BF5A-486C-A8C5-ECC9F3942E4B}">
                <a14:imgProps xmlns:a14="http://schemas.microsoft.com/office/drawing/2010/main">
                  <a14:imgLayer r:embed="rId6">
                    <a14:imgEffect>
                      <a14:artisticPhotocopy/>
                    </a14:imgEffect>
                  </a14:imgLayer>
                </a14:imgProps>
              </a:ext>
            </a:extLst>
          </a:blip>
          <a:stretch>
            <a:fillRect/>
          </a:stretch>
        </p:blipFill>
        <p:spPr>
          <a:xfrm>
            <a:off x="9515368" y="3546512"/>
            <a:ext cx="458365" cy="458365"/>
          </a:xfrm>
          <a:prstGeom prst="rect">
            <a:avLst/>
          </a:prstGeom>
        </p:spPr>
      </p:pic>
      <p:cxnSp>
        <p:nvCxnSpPr>
          <p:cNvPr id="10" name="Straight Connector 9">
            <a:extLst>
              <a:ext uri="{FF2B5EF4-FFF2-40B4-BE49-F238E27FC236}">
                <a16:creationId xmlns:a16="http://schemas.microsoft.com/office/drawing/2014/main" id="{6C9951AB-16A3-0041-84D9-E4CE60CEE10F}"/>
              </a:ext>
            </a:extLst>
          </p:cNvPr>
          <p:cNvCxnSpPr>
            <a:cxnSpLocks/>
          </p:cNvCxnSpPr>
          <p:nvPr/>
        </p:nvCxnSpPr>
        <p:spPr>
          <a:xfrm>
            <a:off x="1413163" y="2990464"/>
            <a:ext cx="9115797"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ADBA0EF4-C8B4-3E4E-BC2A-21BFC003B3FC}"/>
              </a:ext>
            </a:extLst>
          </p:cNvPr>
          <p:cNvSpPr/>
          <p:nvPr/>
        </p:nvSpPr>
        <p:spPr>
          <a:xfrm>
            <a:off x="5250387" y="2739943"/>
            <a:ext cx="1503124" cy="501041"/>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b="1" dirty="0"/>
              <a:t>  T1</a:t>
            </a:r>
          </a:p>
        </p:txBody>
      </p:sp>
      <p:sp>
        <p:nvSpPr>
          <p:cNvPr id="12" name="Rectangle 11">
            <a:extLst>
              <a:ext uri="{FF2B5EF4-FFF2-40B4-BE49-F238E27FC236}">
                <a16:creationId xmlns:a16="http://schemas.microsoft.com/office/drawing/2014/main" id="{5202DCD0-B0EC-6541-8A19-FF222204D83C}"/>
              </a:ext>
            </a:extLst>
          </p:cNvPr>
          <p:cNvSpPr/>
          <p:nvPr/>
        </p:nvSpPr>
        <p:spPr>
          <a:xfrm>
            <a:off x="8672218" y="2702709"/>
            <a:ext cx="1503124" cy="501041"/>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b="1" dirty="0"/>
              <a:t>  T2</a:t>
            </a:r>
          </a:p>
        </p:txBody>
      </p:sp>
      <p:sp>
        <p:nvSpPr>
          <p:cNvPr id="13" name="Rectangle 12">
            <a:extLst>
              <a:ext uri="{FF2B5EF4-FFF2-40B4-BE49-F238E27FC236}">
                <a16:creationId xmlns:a16="http://schemas.microsoft.com/office/drawing/2014/main" id="{81F98AD1-BB33-DA43-A434-50B4DEE08B8C}"/>
              </a:ext>
            </a:extLst>
          </p:cNvPr>
          <p:cNvSpPr/>
          <p:nvPr/>
        </p:nvSpPr>
        <p:spPr>
          <a:xfrm>
            <a:off x="1828556" y="2739943"/>
            <a:ext cx="1503124" cy="501041"/>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T0</a:t>
            </a:r>
          </a:p>
        </p:txBody>
      </p:sp>
      <p:pic>
        <p:nvPicPr>
          <p:cNvPr id="14" name="Picture 13">
            <a:extLst>
              <a:ext uri="{FF2B5EF4-FFF2-40B4-BE49-F238E27FC236}">
                <a16:creationId xmlns:a16="http://schemas.microsoft.com/office/drawing/2014/main" id="{8B846E45-091A-E94A-A5D8-991C7DF15B9F}"/>
              </a:ext>
            </a:extLst>
          </p:cNvPr>
          <p:cNvPicPr>
            <a:picLocks noChangeAspect="1"/>
          </p:cNvPicPr>
          <p:nvPr/>
        </p:nvPicPr>
        <p:blipFill>
          <a:blip r:embed="rId3">
            <a:lum bright="70000" contrast="-70000"/>
            <a:extLst>
              <a:ext uri="{BEBA8EAE-BF5A-486C-A8C5-ECC9F3942E4B}">
                <a14:imgProps xmlns:a14="http://schemas.microsoft.com/office/drawing/2010/main">
                  <a14:imgLayer r:embed="rId7">
                    <a14:imgEffect>
                      <a14:artisticPhotocopy/>
                    </a14:imgEffect>
                  </a14:imgLayer>
                </a14:imgProps>
              </a:ext>
            </a:extLst>
          </a:blip>
          <a:stretch>
            <a:fillRect/>
          </a:stretch>
        </p:blipFill>
        <p:spPr>
          <a:xfrm>
            <a:off x="6257051" y="2756876"/>
            <a:ext cx="451053" cy="463807"/>
          </a:xfrm>
          <a:prstGeom prst="rect">
            <a:avLst/>
          </a:prstGeom>
        </p:spPr>
      </p:pic>
      <p:pic>
        <p:nvPicPr>
          <p:cNvPr id="15" name="Picture 14">
            <a:extLst>
              <a:ext uri="{FF2B5EF4-FFF2-40B4-BE49-F238E27FC236}">
                <a16:creationId xmlns:a16="http://schemas.microsoft.com/office/drawing/2014/main" id="{8D0758D5-5FE5-8D44-A397-E5A2270269B1}"/>
              </a:ext>
            </a:extLst>
          </p:cNvPr>
          <p:cNvPicPr>
            <a:picLocks noChangeAspect="1"/>
          </p:cNvPicPr>
          <p:nvPr/>
        </p:nvPicPr>
        <p:blipFill>
          <a:blip r:embed="rId5">
            <a:lum bright="70000" contrast="-70000"/>
            <a:extLst>
              <a:ext uri="{BEBA8EAE-BF5A-486C-A8C5-ECC9F3942E4B}">
                <a14:imgProps xmlns:a14="http://schemas.microsoft.com/office/drawing/2010/main">
                  <a14:imgLayer r:embed="rId8">
                    <a14:imgEffect>
                      <a14:artisticPhotocopy/>
                    </a14:imgEffect>
                  </a14:imgLayer>
                </a14:imgProps>
              </a:ext>
            </a:extLst>
          </a:blip>
          <a:stretch>
            <a:fillRect/>
          </a:stretch>
        </p:blipFill>
        <p:spPr>
          <a:xfrm>
            <a:off x="9515368" y="2718598"/>
            <a:ext cx="458365" cy="458365"/>
          </a:xfrm>
          <a:prstGeom prst="rect">
            <a:avLst/>
          </a:prstGeom>
        </p:spPr>
      </p:pic>
      <p:cxnSp>
        <p:nvCxnSpPr>
          <p:cNvPr id="16" name="Straight Connector 15">
            <a:extLst>
              <a:ext uri="{FF2B5EF4-FFF2-40B4-BE49-F238E27FC236}">
                <a16:creationId xmlns:a16="http://schemas.microsoft.com/office/drawing/2014/main" id="{6915A896-8899-5E4D-B6DF-59DD5C558755}"/>
              </a:ext>
            </a:extLst>
          </p:cNvPr>
          <p:cNvCxnSpPr>
            <a:cxnSpLocks/>
          </p:cNvCxnSpPr>
          <p:nvPr/>
        </p:nvCxnSpPr>
        <p:spPr>
          <a:xfrm>
            <a:off x="1413163" y="2160764"/>
            <a:ext cx="9115797"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171F6EB6-E67A-0849-9161-7447CDF01CC7}"/>
              </a:ext>
            </a:extLst>
          </p:cNvPr>
          <p:cNvSpPr/>
          <p:nvPr/>
        </p:nvSpPr>
        <p:spPr>
          <a:xfrm>
            <a:off x="5250387" y="1910243"/>
            <a:ext cx="1503124" cy="501041"/>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b="1" dirty="0"/>
              <a:t>  T1</a:t>
            </a:r>
          </a:p>
        </p:txBody>
      </p:sp>
      <p:sp>
        <p:nvSpPr>
          <p:cNvPr id="18" name="Rectangle 17">
            <a:extLst>
              <a:ext uri="{FF2B5EF4-FFF2-40B4-BE49-F238E27FC236}">
                <a16:creationId xmlns:a16="http://schemas.microsoft.com/office/drawing/2014/main" id="{015644A1-9488-1140-A026-FD99AB563810}"/>
              </a:ext>
            </a:extLst>
          </p:cNvPr>
          <p:cNvSpPr/>
          <p:nvPr/>
        </p:nvSpPr>
        <p:spPr>
          <a:xfrm>
            <a:off x="8672218" y="1873009"/>
            <a:ext cx="1503124" cy="501041"/>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b="1" dirty="0"/>
              <a:t>  T2</a:t>
            </a:r>
          </a:p>
        </p:txBody>
      </p:sp>
      <p:sp>
        <p:nvSpPr>
          <p:cNvPr id="19" name="Rectangle 18">
            <a:extLst>
              <a:ext uri="{FF2B5EF4-FFF2-40B4-BE49-F238E27FC236}">
                <a16:creationId xmlns:a16="http://schemas.microsoft.com/office/drawing/2014/main" id="{0FAB922A-0D31-D646-99D7-9C60119AA640}"/>
              </a:ext>
            </a:extLst>
          </p:cNvPr>
          <p:cNvSpPr/>
          <p:nvPr/>
        </p:nvSpPr>
        <p:spPr>
          <a:xfrm>
            <a:off x="1828556" y="1910243"/>
            <a:ext cx="1503124" cy="501041"/>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T0</a:t>
            </a:r>
          </a:p>
        </p:txBody>
      </p:sp>
      <p:pic>
        <p:nvPicPr>
          <p:cNvPr id="23" name="Picture 22">
            <a:extLst>
              <a:ext uri="{FF2B5EF4-FFF2-40B4-BE49-F238E27FC236}">
                <a16:creationId xmlns:a16="http://schemas.microsoft.com/office/drawing/2014/main" id="{ADE5CB31-25F6-B64C-8D5C-D2DF0A29CE6F}"/>
              </a:ext>
            </a:extLst>
          </p:cNvPr>
          <p:cNvPicPr>
            <a:picLocks noChangeAspect="1"/>
          </p:cNvPicPr>
          <p:nvPr/>
        </p:nvPicPr>
        <p:blipFill>
          <a:blip r:embed="rId3">
            <a:lum bright="70000" contrast="-70000"/>
            <a:extLst>
              <a:ext uri="{BEBA8EAE-BF5A-486C-A8C5-ECC9F3942E4B}">
                <a14:imgProps xmlns:a14="http://schemas.microsoft.com/office/drawing/2010/main">
                  <a14:imgLayer r:embed="rId9">
                    <a14:imgEffect>
                      <a14:artisticPhotocopy/>
                    </a14:imgEffect>
                  </a14:imgLayer>
                </a14:imgProps>
              </a:ext>
            </a:extLst>
          </a:blip>
          <a:stretch>
            <a:fillRect/>
          </a:stretch>
        </p:blipFill>
        <p:spPr>
          <a:xfrm>
            <a:off x="6257051" y="1927176"/>
            <a:ext cx="451053" cy="463807"/>
          </a:xfrm>
          <a:prstGeom prst="rect">
            <a:avLst/>
          </a:prstGeom>
        </p:spPr>
      </p:pic>
      <p:pic>
        <p:nvPicPr>
          <p:cNvPr id="24" name="Picture 23">
            <a:extLst>
              <a:ext uri="{FF2B5EF4-FFF2-40B4-BE49-F238E27FC236}">
                <a16:creationId xmlns:a16="http://schemas.microsoft.com/office/drawing/2014/main" id="{EF0950CB-5B65-7146-8BEB-8E410D803266}"/>
              </a:ext>
            </a:extLst>
          </p:cNvPr>
          <p:cNvPicPr>
            <a:picLocks noChangeAspect="1"/>
          </p:cNvPicPr>
          <p:nvPr/>
        </p:nvPicPr>
        <p:blipFill>
          <a:blip r:embed="rId5">
            <a:lum bright="70000" contrast="-70000"/>
            <a:extLst>
              <a:ext uri="{BEBA8EAE-BF5A-486C-A8C5-ECC9F3942E4B}">
                <a14:imgProps xmlns:a14="http://schemas.microsoft.com/office/drawing/2010/main">
                  <a14:imgLayer r:embed="rId10">
                    <a14:imgEffect>
                      <a14:artisticPhotocopy/>
                    </a14:imgEffect>
                  </a14:imgLayer>
                </a14:imgProps>
              </a:ext>
            </a:extLst>
          </a:blip>
          <a:stretch>
            <a:fillRect/>
          </a:stretch>
        </p:blipFill>
        <p:spPr>
          <a:xfrm>
            <a:off x="9515368" y="1888898"/>
            <a:ext cx="458365" cy="458365"/>
          </a:xfrm>
          <a:prstGeom prst="rect">
            <a:avLst/>
          </a:prstGeom>
        </p:spPr>
      </p:pic>
      <p:cxnSp>
        <p:nvCxnSpPr>
          <p:cNvPr id="25" name="Straight Connector 24">
            <a:extLst>
              <a:ext uri="{FF2B5EF4-FFF2-40B4-BE49-F238E27FC236}">
                <a16:creationId xmlns:a16="http://schemas.microsoft.com/office/drawing/2014/main" id="{FF99DEC1-0CAC-6A4D-B9C7-48BEBAC25B77}"/>
              </a:ext>
            </a:extLst>
          </p:cNvPr>
          <p:cNvCxnSpPr>
            <a:cxnSpLocks/>
          </p:cNvCxnSpPr>
          <p:nvPr/>
        </p:nvCxnSpPr>
        <p:spPr>
          <a:xfrm>
            <a:off x="1413163" y="4630050"/>
            <a:ext cx="9115797"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3FEA0DDA-0743-9646-9ED8-BF876273E991}"/>
              </a:ext>
            </a:extLst>
          </p:cNvPr>
          <p:cNvSpPr/>
          <p:nvPr/>
        </p:nvSpPr>
        <p:spPr>
          <a:xfrm>
            <a:off x="5250387" y="4379529"/>
            <a:ext cx="1503124" cy="501041"/>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b="1" dirty="0"/>
              <a:t>  T1</a:t>
            </a:r>
          </a:p>
        </p:txBody>
      </p:sp>
      <p:sp>
        <p:nvSpPr>
          <p:cNvPr id="27" name="Rectangle 26">
            <a:extLst>
              <a:ext uri="{FF2B5EF4-FFF2-40B4-BE49-F238E27FC236}">
                <a16:creationId xmlns:a16="http://schemas.microsoft.com/office/drawing/2014/main" id="{83F6C029-3F60-D84A-80ED-8277C0067F45}"/>
              </a:ext>
            </a:extLst>
          </p:cNvPr>
          <p:cNvSpPr/>
          <p:nvPr/>
        </p:nvSpPr>
        <p:spPr>
          <a:xfrm>
            <a:off x="8672218" y="4342295"/>
            <a:ext cx="1503124" cy="501041"/>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b="1" dirty="0"/>
              <a:t>  T2</a:t>
            </a:r>
          </a:p>
        </p:txBody>
      </p:sp>
      <p:sp>
        <p:nvSpPr>
          <p:cNvPr id="28" name="Rectangle 27">
            <a:extLst>
              <a:ext uri="{FF2B5EF4-FFF2-40B4-BE49-F238E27FC236}">
                <a16:creationId xmlns:a16="http://schemas.microsoft.com/office/drawing/2014/main" id="{0EAC6A7B-B2B7-5A4B-8D70-A9C909C767CD}"/>
              </a:ext>
            </a:extLst>
          </p:cNvPr>
          <p:cNvSpPr/>
          <p:nvPr/>
        </p:nvSpPr>
        <p:spPr>
          <a:xfrm>
            <a:off x="1828556" y="4379529"/>
            <a:ext cx="1503124" cy="501041"/>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T0</a:t>
            </a:r>
          </a:p>
        </p:txBody>
      </p:sp>
      <p:pic>
        <p:nvPicPr>
          <p:cNvPr id="30" name="Picture 29">
            <a:extLst>
              <a:ext uri="{FF2B5EF4-FFF2-40B4-BE49-F238E27FC236}">
                <a16:creationId xmlns:a16="http://schemas.microsoft.com/office/drawing/2014/main" id="{1296023C-9E40-0540-AF7B-76F9F954B9EB}"/>
              </a:ext>
            </a:extLst>
          </p:cNvPr>
          <p:cNvPicPr>
            <a:picLocks noChangeAspect="1"/>
          </p:cNvPicPr>
          <p:nvPr/>
        </p:nvPicPr>
        <p:blipFill>
          <a:blip r:embed="rId3">
            <a:lum bright="70000" contrast="-70000"/>
            <a:extLst>
              <a:ext uri="{BEBA8EAE-BF5A-486C-A8C5-ECC9F3942E4B}">
                <a14:imgProps xmlns:a14="http://schemas.microsoft.com/office/drawing/2010/main">
                  <a14:imgLayer r:embed="rId11">
                    <a14:imgEffect>
                      <a14:artisticPhotocopy/>
                    </a14:imgEffect>
                  </a14:imgLayer>
                </a14:imgProps>
              </a:ext>
            </a:extLst>
          </a:blip>
          <a:stretch>
            <a:fillRect/>
          </a:stretch>
        </p:blipFill>
        <p:spPr>
          <a:xfrm>
            <a:off x="6257051" y="4396462"/>
            <a:ext cx="451053" cy="463807"/>
          </a:xfrm>
          <a:prstGeom prst="rect">
            <a:avLst/>
          </a:prstGeom>
        </p:spPr>
      </p:pic>
      <p:pic>
        <p:nvPicPr>
          <p:cNvPr id="31" name="Picture 30">
            <a:extLst>
              <a:ext uri="{FF2B5EF4-FFF2-40B4-BE49-F238E27FC236}">
                <a16:creationId xmlns:a16="http://schemas.microsoft.com/office/drawing/2014/main" id="{50D22286-26A7-5143-A76D-3ED2FE49F28C}"/>
              </a:ext>
            </a:extLst>
          </p:cNvPr>
          <p:cNvPicPr>
            <a:picLocks noChangeAspect="1"/>
          </p:cNvPicPr>
          <p:nvPr/>
        </p:nvPicPr>
        <p:blipFill>
          <a:blip r:embed="rId5">
            <a:lum bright="70000" contrast="-70000"/>
            <a:extLst>
              <a:ext uri="{BEBA8EAE-BF5A-486C-A8C5-ECC9F3942E4B}">
                <a14:imgProps xmlns:a14="http://schemas.microsoft.com/office/drawing/2010/main">
                  <a14:imgLayer r:embed="rId8">
                    <a14:imgEffect>
                      <a14:artisticPhotocopy/>
                    </a14:imgEffect>
                  </a14:imgLayer>
                </a14:imgProps>
              </a:ext>
            </a:extLst>
          </a:blip>
          <a:stretch>
            <a:fillRect/>
          </a:stretch>
        </p:blipFill>
        <p:spPr>
          <a:xfrm>
            <a:off x="9515368" y="4358184"/>
            <a:ext cx="458365" cy="458365"/>
          </a:xfrm>
          <a:prstGeom prst="rect">
            <a:avLst/>
          </a:prstGeom>
        </p:spPr>
      </p:pic>
      <p:cxnSp>
        <p:nvCxnSpPr>
          <p:cNvPr id="32" name="Straight Connector 31">
            <a:extLst>
              <a:ext uri="{FF2B5EF4-FFF2-40B4-BE49-F238E27FC236}">
                <a16:creationId xmlns:a16="http://schemas.microsoft.com/office/drawing/2014/main" id="{5E15785A-D6CC-5D48-8A7B-CA9BA1565E06}"/>
              </a:ext>
            </a:extLst>
          </p:cNvPr>
          <p:cNvCxnSpPr>
            <a:cxnSpLocks/>
          </p:cNvCxnSpPr>
          <p:nvPr/>
        </p:nvCxnSpPr>
        <p:spPr>
          <a:xfrm>
            <a:off x="1413163" y="5408545"/>
            <a:ext cx="9115797"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3CBDF598-F229-6446-8076-D3C1FE1914EF}"/>
              </a:ext>
            </a:extLst>
          </p:cNvPr>
          <p:cNvSpPr/>
          <p:nvPr/>
        </p:nvSpPr>
        <p:spPr>
          <a:xfrm>
            <a:off x="5250387" y="5158024"/>
            <a:ext cx="1503124" cy="501041"/>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b="1" dirty="0"/>
              <a:t>  T1</a:t>
            </a:r>
          </a:p>
        </p:txBody>
      </p:sp>
      <p:sp>
        <p:nvSpPr>
          <p:cNvPr id="34" name="Rectangle 33">
            <a:extLst>
              <a:ext uri="{FF2B5EF4-FFF2-40B4-BE49-F238E27FC236}">
                <a16:creationId xmlns:a16="http://schemas.microsoft.com/office/drawing/2014/main" id="{D2885396-1840-6748-BFD6-2AA86560D3D0}"/>
              </a:ext>
            </a:extLst>
          </p:cNvPr>
          <p:cNvSpPr/>
          <p:nvPr/>
        </p:nvSpPr>
        <p:spPr>
          <a:xfrm>
            <a:off x="8672218" y="5120790"/>
            <a:ext cx="1503124" cy="501041"/>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b="1" dirty="0"/>
              <a:t>  T2</a:t>
            </a:r>
          </a:p>
        </p:txBody>
      </p:sp>
      <p:sp>
        <p:nvSpPr>
          <p:cNvPr id="35" name="Rectangle 34">
            <a:extLst>
              <a:ext uri="{FF2B5EF4-FFF2-40B4-BE49-F238E27FC236}">
                <a16:creationId xmlns:a16="http://schemas.microsoft.com/office/drawing/2014/main" id="{7A728EC4-543E-9248-B1D0-D46BEDCCF96A}"/>
              </a:ext>
            </a:extLst>
          </p:cNvPr>
          <p:cNvSpPr/>
          <p:nvPr/>
        </p:nvSpPr>
        <p:spPr>
          <a:xfrm>
            <a:off x="1828556" y="5158024"/>
            <a:ext cx="1503124" cy="501041"/>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T0</a:t>
            </a:r>
          </a:p>
        </p:txBody>
      </p:sp>
      <p:pic>
        <p:nvPicPr>
          <p:cNvPr id="36" name="Picture 35">
            <a:extLst>
              <a:ext uri="{FF2B5EF4-FFF2-40B4-BE49-F238E27FC236}">
                <a16:creationId xmlns:a16="http://schemas.microsoft.com/office/drawing/2014/main" id="{BFD76F6A-A399-AB44-8996-E8442C237042}"/>
              </a:ext>
            </a:extLst>
          </p:cNvPr>
          <p:cNvPicPr>
            <a:picLocks noChangeAspect="1"/>
          </p:cNvPicPr>
          <p:nvPr/>
        </p:nvPicPr>
        <p:blipFill>
          <a:blip r:embed="rId3">
            <a:lum bright="70000" contrast="-70000"/>
            <a:extLst>
              <a:ext uri="{BEBA8EAE-BF5A-486C-A8C5-ECC9F3942E4B}">
                <a14:imgProps xmlns:a14="http://schemas.microsoft.com/office/drawing/2010/main">
                  <a14:imgLayer r:embed="rId12">
                    <a14:imgEffect>
                      <a14:artisticPhotocopy/>
                    </a14:imgEffect>
                  </a14:imgLayer>
                </a14:imgProps>
              </a:ext>
            </a:extLst>
          </a:blip>
          <a:stretch>
            <a:fillRect/>
          </a:stretch>
        </p:blipFill>
        <p:spPr>
          <a:xfrm>
            <a:off x="6257051" y="5174957"/>
            <a:ext cx="451053" cy="463807"/>
          </a:xfrm>
          <a:prstGeom prst="rect">
            <a:avLst/>
          </a:prstGeom>
        </p:spPr>
      </p:pic>
      <p:pic>
        <p:nvPicPr>
          <p:cNvPr id="37" name="Picture 36">
            <a:extLst>
              <a:ext uri="{FF2B5EF4-FFF2-40B4-BE49-F238E27FC236}">
                <a16:creationId xmlns:a16="http://schemas.microsoft.com/office/drawing/2014/main" id="{A635B452-4653-F349-9B62-0C33750F8B55}"/>
              </a:ext>
            </a:extLst>
          </p:cNvPr>
          <p:cNvPicPr>
            <a:picLocks noChangeAspect="1"/>
          </p:cNvPicPr>
          <p:nvPr/>
        </p:nvPicPr>
        <p:blipFill>
          <a:blip r:embed="rId5">
            <a:lum bright="70000" contrast="-70000"/>
            <a:extLst>
              <a:ext uri="{BEBA8EAE-BF5A-486C-A8C5-ECC9F3942E4B}">
                <a14:imgProps xmlns:a14="http://schemas.microsoft.com/office/drawing/2010/main">
                  <a14:imgLayer r:embed="rId13">
                    <a14:imgEffect>
                      <a14:artisticPhotocopy/>
                    </a14:imgEffect>
                  </a14:imgLayer>
                </a14:imgProps>
              </a:ext>
            </a:extLst>
          </a:blip>
          <a:stretch>
            <a:fillRect/>
          </a:stretch>
        </p:blipFill>
        <p:spPr>
          <a:xfrm>
            <a:off x="9515368" y="5136679"/>
            <a:ext cx="458365" cy="458365"/>
          </a:xfrm>
          <a:prstGeom prst="rect">
            <a:avLst/>
          </a:prstGeom>
        </p:spPr>
      </p:pic>
      <p:cxnSp>
        <p:nvCxnSpPr>
          <p:cNvPr id="44" name="Straight Connector 43">
            <a:extLst>
              <a:ext uri="{FF2B5EF4-FFF2-40B4-BE49-F238E27FC236}">
                <a16:creationId xmlns:a16="http://schemas.microsoft.com/office/drawing/2014/main" id="{100F7D80-6FC8-E14A-B4AF-326F971B9F3C}"/>
              </a:ext>
            </a:extLst>
          </p:cNvPr>
          <p:cNvCxnSpPr>
            <a:cxnSpLocks/>
          </p:cNvCxnSpPr>
          <p:nvPr/>
        </p:nvCxnSpPr>
        <p:spPr>
          <a:xfrm>
            <a:off x="1413163" y="6189260"/>
            <a:ext cx="9115797"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45" name="Rectangle 44">
            <a:extLst>
              <a:ext uri="{FF2B5EF4-FFF2-40B4-BE49-F238E27FC236}">
                <a16:creationId xmlns:a16="http://schemas.microsoft.com/office/drawing/2014/main" id="{1BAE5C36-3A27-9749-8289-18D20E429363}"/>
              </a:ext>
            </a:extLst>
          </p:cNvPr>
          <p:cNvSpPr/>
          <p:nvPr/>
        </p:nvSpPr>
        <p:spPr>
          <a:xfrm>
            <a:off x="5250387" y="5938739"/>
            <a:ext cx="1503124" cy="501041"/>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b="1" dirty="0"/>
              <a:t>  T1</a:t>
            </a:r>
          </a:p>
        </p:txBody>
      </p:sp>
      <p:sp>
        <p:nvSpPr>
          <p:cNvPr id="48" name="Rectangle 47">
            <a:extLst>
              <a:ext uri="{FF2B5EF4-FFF2-40B4-BE49-F238E27FC236}">
                <a16:creationId xmlns:a16="http://schemas.microsoft.com/office/drawing/2014/main" id="{AF5FC2D7-68DD-F54C-AB1F-3E491162E72C}"/>
              </a:ext>
            </a:extLst>
          </p:cNvPr>
          <p:cNvSpPr/>
          <p:nvPr/>
        </p:nvSpPr>
        <p:spPr>
          <a:xfrm>
            <a:off x="8672218" y="5901505"/>
            <a:ext cx="1503124" cy="501041"/>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b="1" dirty="0"/>
              <a:t>  T2</a:t>
            </a:r>
          </a:p>
        </p:txBody>
      </p:sp>
      <p:sp>
        <p:nvSpPr>
          <p:cNvPr id="49" name="Rectangle 48">
            <a:extLst>
              <a:ext uri="{FF2B5EF4-FFF2-40B4-BE49-F238E27FC236}">
                <a16:creationId xmlns:a16="http://schemas.microsoft.com/office/drawing/2014/main" id="{DA791C01-BD22-8846-80C2-E016A34572F2}"/>
              </a:ext>
            </a:extLst>
          </p:cNvPr>
          <p:cNvSpPr/>
          <p:nvPr/>
        </p:nvSpPr>
        <p:spPr>
          <a:xfrm>
            <a:off x="1828556" y="5938739"/>
            <a:ext cx="1503124" cy="501041"/>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T0</a:t>
            </a:r>
          </a:p>
        </p:txBody>
      </p:sp>
      <p:pic>
        <p:nvPicPr>
          <p:cNvPr id="50" name="Picture 49">
            <a:extLst>
              <a:ext uri="{FF2B5EF4-FFF2-40B4-BE49-F238E27FC236}">
                <a16:creationId xmlns:a16="http://schemas.microsoft.com/office/drawing/2014/main" id="{9272415A-48DA-424B-A4C1-3B9E677E4353}"/>
              </a:ext>
            </a:extLst>
          </p:cNvPr>
          <p:cNvPicPr>
            <a:picLocks noChangeAspect="1"/>
          </p:cNvPicPr>
          <p:nvPr/>
        </p:nvPicPr>
        <p:blipFill>
          <a:blip r:embed="rId3">
            <a:lum bright="70000" contrast="-70000"/>
            <a:extLst>
              <a:ext uri="{BEBA8EAE-BF5A-486C-A8C5-ECC9F3942E4B}">
                <a14:imgProps xmlns:a14="http://schemas.microsoft.com/office/drawing/2010/main">
                  <a14:imgLayer r:embed="rId14">
                    <a14:imgEffect>
                      <a14:artisticPhotocopy/>
                    </a14:imgEffect>
                  </a14:imgLayer>
                </a14:imgProps>
              </a:ext>
            </a:extLst>
          </a:blip>
          <a:stretch>
            <a:fillRect/>
          </a:stretch>
        </p:blipFill>
        <p:spPr>
          <a:xfrm>
            <a:off x="6257051" y="5955672"/>
            <a:ext cx="451053" cy="463807"/>
          </a:xfrm>
          <a:prstGeom prst="rect">
            <a:avLst/>
          </a:prstGeom>
        </p:spPr>
      </p:pic>
      <p:pic>
        <p:nvPicPr>
          <p:cNvPr id="51" name="Picture 50">
            <a:extLst>
              <a:ext uri="{FF2B5EF4-FFF2-40B4-BE49-F238E27FC236}">
                <a16:creationId xmlns:a16="http://schemas.microsoft.com/office/drawing/2014/main" id="{797A8155-F81D-EC45-96BF-75FABCCF1B01}"/>
              </a:ext>
            </a:extLst>
          </p:cNvPr>
          <p:cNvPicPr>
            <a:picLocks noChangeAspect="1"/>
          </p:cNvPicPr>
          <p:nvPr/>
        </p:nvPicPr>
        <p:blipFill>
          <a:blip r:embed="rId5">
            <a:lum bright="70000" contrast="-70000"/>
            <a:extLst>
              <a:ext uri="{BEBA8EAE-BF5A-486C-A8C5-ECC9F3942E4B}">
                <a14:imgProps xmlns:a14="http://schemas.microsoft.com/office/drawing/2010/main">
                  <a14:imgLayer r:embed="rId15">
                    <a14:imgEffect>
                      <a14:artisticPhotocopy/>
                    </a14:imgEffect>
                  </a14:imgLayer>
                </a14:imgProps>
              </a:ext>
            </a:extLst>
          </a:blip>
          <a:stretch>
            <a:fillRect/>
          </a:stretch>
        </p:blipFill>
        <p:spPr>
          <a:xfrm>
            <a:off x="9515368" y="5917394"/>
            <a:ext cx="458365" cy="458365"/>
          </a:xfrm>
          <a:prstGeom prst="rect">
            <a:avLst/>
          </a:prstGeom>
        </p:spPr>
      </p:pic>
      <p:sp>
        <p:nvSpPr>
          <p:cNvPr id="52" name="Rectangle 51">
            <a:extLst>
              <a:ext uri="{FF2B5EF4-FFF2-40B4-BE49-F238E27FC236}">
                <a16:creationId xmlns:a16="http://schemas.microsoft.com/office/drawing/2014/main" id="{92499CC7-ABA1-8342-B78B-2D41099128F3}"/>
              </a:ext>
            </a:extLst>
          </p:cNvPr>
          <p:cNvSpPr/>
          <p:nvPr/>
        </p:nvSpPr>
        <p:spPr>
          <a:xfrm>
            <a:off x="1074632" y="1597790"/>
            <a:ext cx="3822137" cy="5260210"/>
          </a:xfrm>
          <a:prstGeom prst="rect">
            <a:avLst/>
          </a:prstGeom>
          <a:solidFill>
            <a:srgbClr val="FFFFFF">
              <a:alpha val="7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717500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AAAA642-64E5-5B45-BF55-A126ED634B7E}"/>
              </a:ext>
            </a:extLst>
          </p:cNvPr>
          <p:cNvSpPr/>
          <p:nvPr/>
        </p:nvSpPr>
        <p:spPr>
          <a:xfrm>
            <a:off x="3894268" y="172116"/>
            <a:ext cx="4260028" cy="1108038"/>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t>Selection</a:t>
            </a:r>
          </a:p>
        </p:txBody>
      </p:sp>
      <p:sp>
        <p:nvSpPr>
          <p:cNvPr id="5" name="Rectangle 4">
            <a:extLst>
              <a:ext uri="{FF2B5EF4-FFF2-40B4-BE49-F238E27FC236}">
                <a16:creationId xmlns:a16="http://schemas.microsoft.com/office/drawing/2014/main" id="{F89067DF-58D6-474A-A327-23179623B643}"/>
              </a:ext>
            </a:extLst>
          </p:cNvPr>
          <p:cNvSpPr/>
          <p:nvPr/>
        </p:nvSpPr>
        <p:spPr>
          <a:xfrm>
            <a:off x="1786532" y="1699065"/>
            <a:ext cx="1598221" cy="641267"/>
          </a:xfrm>
          <a:prstGeom prst="rect">
            <a:avLst/>
          </a:prstGeom>
          <a:solidFill>
            <a:srgbClr val="302E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t>Extraversion</a:t>
            </a:r>
          </a:p>
        </p:txBody>
      </p:sp>
      <p:sp>
        <p:nvSpPr>
          <p:cNvPr id="6" name="Rectangle 5">
            <a:extLst>
              <a:ext uri="{FF2B5EF4-FFF2-40B4-BE49-F238E27FC236}">
                <a16:creationId xmlns:a16="http://schemas.microsoft.com/office/drawing/2014/main" id="{B395AD6F-D11B-2141-93F0-C78C7015A671}"/>
              </a:ext>
            </a:extLst>
          </p:cNvPr>
          <p:cNvSpPr/>
          <p:nvPr/>
        </p:nvSpPr>
        <p:spPr>
          <a:xfrm>
            <a:off x="3535486" y="1699066"/>
            <a:ext cx="1598221" cy="64126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Agreeableness</a:t>
            </a:r>
          </a:p>
        </p:txBody>
      </p:sp>
      <p:sp>
        <p:nvSpPr>
          <p:cNvPr id="7" name="Rectangle 6">
            <a:extLst>
              <a:ext uri="{FF2B5EF4-FFF2-40B4-BE49-F238E27FC236}">
                <a16:creationId xmlns:a16="http://schemas.microsoft.com/office/drawing/2014/main" id="{8FE49CF1-D348-FC4C-83AE-F4A5BE90251F}"/>
              </a:ext>
            </a:extLst>
          </p:cNvPr>
          <p:cNvSpPr/>
          <p:nvPr/>
        </p:nvSpPr>
        <p:spPr>
          <a:xfrm>
            <a:off x="5284440" y="1699065"/>
            <a:ext cx="1598221" cy="64126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ysClr val="windowText" lastClr="000000"/>
                </a:solidFill>
              </a:rPr>
              <a:t>Conscientiousness</a:t>
            </a:r>
          </a:p>
        </p:txBody>
      </p:sp>
      <p:sp>
        <p:nvSpPr>
          <p:cNvPr id="8" name="Rectangle 7">
            <a:extLst>
              <a:ext uri="{FF2B5EF4-FFF2-40B4-BE49-F238E27FC236}">
                <a16:creationId xmlns:a16="http://schemas.microsoft.com/office/drawing/2014/main" id="{C75C7DCB-5065-4041-A618-642992A96154}"/>
              </a:ext>
            </a:extLst>
          </p:cNvPr>
          <p:cNvSpPr/>
          <p:nvPr/>
        </p:nvSpPr>
        <p:spPr>
          <a:xfrm>
            <a:off x="7033394" y="1699066"/>
            <a:ext cx="1598221" cy="64126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Neuroticism</a:t>
            </a:r>
          </a:p>
        </p:txBody>
      </p:sp>
      <p:sp>
        <p:nvSpPr>
          <p:cNvPr id="9" name="Rectangle 8">
            <a:extLst>
              <a:ext uri="{FF2B5EF4-FFF2-40B4-BE49-F238E27FC236}">
                <a16:creationId xmlns:a16="http://schemas.microsoft.com/office/drawing/2014/main" id="{5D08A521-D727-9C49-93BD-75CEB451A855}"/>
              </a:ext>
            </a:extLst>
          </p:cNvPr>
          <p:cNvSpPr/>
          <p:nvPr/>
        </p:nvSpPr>
        <p:spPr>
          <a:xfrm>
            <a:off x="8782348" y="1699067"/>
            <a:ext cx="1598221" cy="641267"/>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Openness</a:t>
            </a:r>
          </a:p>
        </p:txBody>
      </p:sp>
      <p:sp>
        <p:nvSpPr>
          <p:cNvPr id="10" name="Rectangle 9">
            <a:extLst>
              <a:ext uri="{FF2B5EF4-FFF2-40B4-BE49-F238E27FC236}">
                <a16:creationId xmlns:a16="http://schemas.microsoft.com/office/drawing/2014/main" id="{9E825158-E4B1-E442-BFFB-C3310EF69D89}"/>
              </a:ext>
            </a:extLst>
          </p:cNvPr>
          <p:cNvSpPr/>
          <p:nvPr/>
        </p:nvSpPr>
        <p:spPr>
          <a:xfrm>
            <a:off x="1800214" y="2957641"/>
            <a:ext cx="1571006" cy="945931"/>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Move in with Partner (+)</a:t>
            </a:r>
          </a:p>
          <a:p>
            <a:pPr algn="ctr"/>
            <a:r>
              <a:rPr lang="en-US" sz="1000" b="1" dirty="0">
                <a:solidFill>
                  <a:schemeClr val="tx1"/>
                </a:solidFill>
              </a:rPr>
              <a:t>(Specht et al., 2011)</a:t>
            </a:r>
          </a:p>
        </p:txBody>
      </p:sp>
      <p:sp>
        <p:nvSpPr>
          <p:cNvPr id="11" name="Rectangle 10">
            <a:extLst>
              <a:ext uri="{FF2B5EF4-FFF2-40B4-BE49-F238E27FC236}">
                <a16:creationId xmlns:a16="http://schemas.microsoft.com/office/drawing/2014/main" id="{BE361EBD-DBC2-C842-BA12-D932179717D7}"/>
              </a:ext>
            </a:extLst>
          </p:cNvPr>
          <p:cNvSpPr/>
          <p:nvPr/>
        </p:nvSpPr>
        <p:spPr>
          <a:xfrm>
            <a:off x="1786532" y="5417135"/>
            <a:ext cx="1571006" cy="945931"/>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Romantic Relationships (+)</a:t>
            </a:r>
          </a:p>
          <a:p>
            <a:pPr algn="ctr"/>
            <a:r>
              <a:rPr lang="en-US" sz="1000" b="1" dirty="0">
                <a:solidFill>
                  <a:schemeClr val="tx1"/>
                </a:solidFill>
              </a:rPr>
              <a:t>(Wagner et al., 2015)</a:t>
            </a:r>
          </a:p>
        </p:txBody>
      </p:sp>
      <p:sp>
        <p:nvSpPr>
          <p:cNvPr id="12" name="Rectangle 11">
            <a:extLst>
              <a:ext uri="{FF2B5EF4-FFF2-40B4-BE49-F238E27FC236}">
                <a16:creationId xmlns:a16="http://schemas.microsoft.com/office/drawing/2014/main" id="{74736786-E8A5-6646-BE8F-E6D14575C11D}"/>
              </a:ext>
            </a:extLst>
          </p:cNvPr>
          <p:cNvSpPr/>
          <p:nvPr/>
        </p:nvSpPr>
        <p:spPr>
          <a:xfrm>
            <a:off x="1786532" y="4187388"/>
            <a:ext cx="1571006" cy="945931"/>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Have Children (+)</a:t>
            </a:r>
          </a:p>
          <a:p>
            <a:pPr algn="ctr"/>
            <a:r>
              <a:rPr lang="en-US" sz="1000" b="1" dirty="0">
                <a:solidFill>
                  <a:schemeClr val="tx1"/>
                </a:solidFill>
              </a:rPr>
              <a:t>(van </a:t>
            </a:r>
            <a:r>
              <a:rPr lang="en-US" sz="1000" b="1" dirty="0" err="1">
                <a:solidFill>
                  <a:schemeClr val="tx1"/>
                </a:solidFill>
              </a:rPr>
              <a:t>Scheppingen</a:t>
            </a:r>
            <a:r>
              <a:rPr lang="en-US" sz="1000" b="1" dirty="0">
                <a:solidFill>
                  <a:schemeClr val="tx1"/>
                </a:solidFill>
              </a:rPr>
              <a:t> et al, 2016)</a:t>
            </a:r>
          </a:p>
        </p:txBody>
      </p:sp>
      <p:sp>
        <p:nvSpPr>
          <p:cNvPr id="13" name="Rectangle 12">
            <a:extLst>
              <a:ext uri="{FF2B5EF4-FFF2-40B4-BE49-F238E27FC236}">
                <a16:creationId xmlns:a16="http://schemas.microsoft.com/office/drawing/2014/main" id="{B5A6C01B-424B-1944-8999-981FE196AF4B}"/>
              </a:ext>
            </a:extLst>
          </p:cNvPr>
          <p:cNvSpPr/>
          <p:nvPr/>
        </p:nvSpPr>
        <p:spPr>
          <a:xfrm>
            <a:off x="3549168" y="2957641"/>
            <a:ext cx="1571006" cy="945931"/>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Become Unemployed (+)</a:t>
            </a:r>
          </a:p>
          <a:p>
            <a:pPr algn="ctr"/>
            <a:r>
              <a:rPr lang="en-US" sz="1000" b="1" dirty="0">
                <a:solidFill>
                  <a:schemeClr val="tx1"/>
                </a:solidFill>
              </a:rPr>
              <a:t>(Specht et al., 2011)</a:t>
            </a:r>
          </a:p>
        </p:txBody>
      </p:sp>
      <p:sp>
        <p:nvSpPr>
          <p:cNvPr id="14" name="Rectangle 13">
            <a:extLst>
              <a:ext uri="{FF2B5EF4-FFF2-40B4-BE49-F238E27FC236}">
                <a16:creationId xmlns:a16="http://schemas.microsoft.com/office/drawing/2014/main" id="{38369032-8280-A547-9E64-42DB5BB7EC62}"/>
              </a:ext>
            </a:extLst>
          </p:cNvPr>
          <p:cNvSpPr/>
          <p:nvPr/>
        </p:nvSpPr>
        <p:spPr>
          <a:xfrm>
            <a:off x="3535486" y="5417135"/>
            <a:ext cx="1571006" cy="945931"/>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Do Military Service (-)</a:t>
            </a:r>
          </a:p>
          <a:p>
            <a:pPr algn="ctr"/>
            <a:r>
              <a:rPr lang="en-US" sz="1000" b="1" dirty="0">
                <a:solidFill>
                  <a:schemeClr val="tx1"/>
                </a:solidFill>
              </a:rPr>
              <a:t>Jackson et al., 2012)</a:t>
            </a:r>
          </a:p>
        </p:txBody>
      </p:sp>
      <p:sp>
        <p:nvSpPr>
          <p:cNvPr id="15" name="Rectangle 14">
            <a:extLst>
              <a:ext uri="{FF2B5EF4-FFF2-40B4-BE49-F238E27FC236}">
                <a16:creationId xmlns:a16="http://schemas.microsoft.com/office/drawing/2014/main" id="{6512738C-68BF-6249-95AF-D2016B5F82CA}"/>
              </a:ext>
            </a:extLst>
          </p:cNvPr>
          <p:cNvSpPr/>
          <p:nvPr/>
        </p:nvSpPr>
        <p:spPr>
          <a:xfrm>
            <a:off x="3535486" y="4187388"/>
            <a:ext cx="1571006" cy="945931"/>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Separate from Partner (-)</a:t>
            </a:r>
          </a:p>
          <a:p>
            <a:pPr algn="ctr"/>
            <a:r>
              <a:rPr lang="en-US" sz="1000" b="1" dirty="0">
                <a:solidFill>
                  <a:schemeClr val="tx1"/>
                </a:solidFill>
              </a:rPr>
              <a:t>(van </a:t>
            </a:r>
            <a:r>
              <a:rPr lang="en-US" sz="1000" b="1" dirty="0" err="1">
                <a:solidFill>
                  <a:schemeClr val="tx1"/>
                </a:solidFill>
              </a:rPr>
              <a:t>Scheppingen</a:t>
            </a:r>
            <a:r>
              <a:rPr lang="en-US" sz="1000" b="1" dirty="0">
                <a:solidFill>
                  <a:schemeClr val="tx1"/>
                </a:solidFill>
              </a:rPr>
              <a:t> et al, 2016)</a:t>
            </a:r>
          </a:p>
        </p:txBody>
      </p:sp>
      <p:sp>
        <p:nvSpPr>
          <p:cNvPr id="16" name="Rectangle 15">
            <a:extLst>
              <a:ext uri="{FF2B5EF4-FFF2-40B4-BE49-F238E27FC236}">
                <a16:creationId xmlns:a16="http://schemas.microsoft.com/office/drawing/2014/main" id="{3956F174-FCF1-4340-B66B-CC37F7CAD1AE}"/>
              </a:ext>
            </a:extLst>
          </p:cNvPr>
          <p:cNvSpPr/>
          <p:nvPr/>
        </p:nvSpPr>
        <p:spPr>
          <a:xfrm>
            <a:off x="5298122" y="2957641"/>
            <a:ext cx="1571006" cy="945931"/>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Mortality (-)</a:t>
            </a:r>
          </a:p>
          <a:p>
            <a:pPr algn="ctr"/>
            <a:r>
              <a:rPr lang="en-US" sz="1000" b="1" dirty="0">
                <a:solidFill>
                  <a:schemeClr val="tx1"/>
                </a:solidFill>
              </a:rPr>
              <a:t>(Specht et al., 2011)</a:t>
            </a:r>
          </a:p>
        </p:txBody>
      </p:sp>
      <p:sp>
        <p:nvSpPr>
          <p:cNvPr id="17" name="Rectangle 16">
            <a:extLst>
              <a:ext uri="{FF2B5EF4-FFF2-40B4-BE49-F238E27FC236}">
                <a16:creationId xmlns:a16="http://schemas.microsoft.com/office/drawing/2014/main" id="{34CA5D8A-3F26-2B4F-AEE1-2C72E7942F46}"/>
              </a:ext>
            </a:extLst>
          </p:cNvPr>
          <p:cNvSpPr/>
          <p:nvPr/>
        </p:nvSpPr>
        <p:spPr>
          <a:xfrm>
            <a:off x="5284440" y="5417135"/>
            <a:ext cx="1571006" cy="945931"/>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Work Experiences (+)</a:t>
            </a:r>
          </a:p>
          <a:p>
            <a:pPr algn="ctr"/>
            <a:r>
              <a:rPr lang="en-US" sz="1000" b="1" dirty="0">
                <a:solidFill>
                  <a:schemeClr val="tx1"/>
                </a:solidFill>
              </a:rPr>
              <a:t>(</a:t>
            </a:r>
            <a:r>
              <a:rPr lang="en-US" sz="1000" b="1" dirty="0" err="1">
                <a:solidFill>
                  <a:schemeClr val="tx1"/>
                </a:solidFill>
              </a:rPr>
              <a:t>Lüdtke</a:t>
            </a:r>
            <a:r>
              <a:rPr lang="en-US" sz="1000" b="1" dirty="0">
                <a:solidFill>
                  <a:schemeClr val="tx1"/>
                </a:solidFill>
              </a:rPr>
              <a:t> et al., 2011)</a:t>
            </a:r>
          </a:p>
        </p:txBody>
      </p:sp>
      <p:sp>
        <p:nvSpPr>
          <p:cNvPr id="18" name="Rectangle 17">
            <a:extLst>
              <a:ext uri="{FF2B5EF4-FFF2-40B4-BE49-F238E27FC236}">
                <a16:creationId xmlns:a16="http://schemas.microsoft.com/office/drawing/2014/main" id="{D5184439-5EC5-D344-9D60-DB96944D40C7}"/>
              </a:ext>
            </a:extLst>
          </p:cNvPr>
          <p:cNvSpPr/>
          <p:nvPr/>
        </p:nvSpPr>
        <p:spPr>
          <a:xfrm>
            <a:off x="5284440" y="4187388"/>
            <a:ext cx="1571006" cy="945931"/>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Health (+)</a:t>
            </a:r>
          </a:p>
          <a:p>
            <a:pPr algn="ctr"/>
            <a:r>
              <a:rPr lang="en-US" sz="1000" b="1" dirty="0">
                <a:solidFill>
                  <a:schemeClr val="tx1"/>
                </a:solidFill>
              </a:rPr>
              <a:t>(van </a:t>
            </a:r>
            <a:r>
              <a:rPr lang="en-US" sz="1000" b="1" dirty="0" err="1">
                <a:solidFill>
                  <a:schemeClr val="tx1"/>
                </a:solidFill>
              </a:rPr>
              <a:t>Scheppingen</a:t>
            </a:r>
            <a:r>
              <a:rPr lang="en-US" sz="1000" b="1" dirty="0">
                <a:solidFill>
                  <a:schemeClr val="tx1"/>
                </a:solidFill>
              </a:rPr>
              <a:t> et al, 2016)</a:t>
            </a:r>
          </a:p>
        </p:txBody>
      </p:sp>
      <p:sp>
        <p:nvSpPr>
          <p:cNvPr id="19" name="Rectangle 18">
            <a:extLst>
              <a:ext uri="{FF2B5EF4-FFF2-40B4-BE49-F238E27FC236}">
                <a16:creationId xmlns:a16="http://schemas.microsoft.com/office/drawing/2014/main" id="{4BB75F06-1C1F-1748-A1C5-A28B6F1719BF}"/>
              </a:ext>
            </a:extLst>
          </p:cNvPr>
          <p:cNvSpPr/>
          <p:nvPr/>
        </p:nvSpPr>
        <p:spPr>
          <a:xfrm>
            <a:off x="7047076" y="2957641"/>
            <a:ext cx="1571006" cy="945931"/>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Mortality (+)</a:t>
            </a:r>
          </a:p>
          <a:p>
            <a:pPr algn="ctr"/>
            <a:r>
              <a:rPr lang="en-US" sz="1000" b="1" dirty="0">
                <a:solidFill>
                  <a:schemeClr val="tx1"/>
                </a:solidFill>
              </a:rPr>
              <a:t>(Specht et al., 2011)</a:t>
            </a:r>
          </a:p>
        </p:txBody>
      </p:sp>
      <p:sp>
        <p:nvSpPr>
          <p:cNvPr id="20" name="Rectangle 19">
            <a:extLst>
              <a:ext uri="{FF2B5EF4-FFF2-40B4-BE49-F238E27FC236}">
                <a16:creationId xmlns:a16="http://schemas.microsoft.com/office/drawing/2014/main" id="{2A7E3DD5-CF2A-8344-8F60-9258AC7A518F}"/>
              </a:ext>
            </a:extLst>
          </p:cNvPr>
          <p:cNvSpPr/>
          <p:nvPr/>
        </p:nvSpPr>
        <p:spPr>
          <a:xfrm>
            <a:off x="7033394" y="5417135"/>
            <a:ext cx="1571006" cy="945931"/>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Leave Parents’ Home (+)</a:t>
            </a:r>
          </a:p>
          <a:p>
            <a:pPr algn="ctr"/>
            <a:r>
              <a:rPr lang="en-US" sz="1000" b="1" dirty="0">
                <a:solidFill>
                  <a:schemeClr val="tx1"/>
                </a:solidFill>
              </a:rPr>
              <a:t>(</a:t>
            </a:r>
            <a:r>
              <a:rPr lang="en-US" sz="1000" b="1" dirty="0" err="1">
                <a:solidFill>
                  <a:schemeClr val="tx1"/>
                </a:solidFill>
              </a:rPr>
              <a:t>Lüdtke</a:t>
            </a:r>
            <a:r>
              <a:rPr lang="en-US" sz="1000" b="1" dirty="0">
                <a:solidFill>
                  <a:schemeClr val="tx1"/>
                </a:solidFill>
              </a:rPr>
              <a:t> et al., 2011)</a:t>
            </a:r>
          </a:p>
        </p:txBody>
      </p:sp>
      <p:sp>
        <p:nvSpPr>
          <p:cNvPr id="21" name="Rectangle 20">
            <a:extLst>
              <a:ext uri="{FF2B5EF4-FFF2-40B4-BE49-F238E27FC236}">
                <a16:creationId xmlns:a16="http://schemas.microsoft.com/office/drawing/2014/main" id="{B9626F4D-FA71-9445-B2DB-882DB7BDE8C6}"/>
              </a:ext>
            </a:extLst>
          </p:cNvPr>
          <p:cNvSpPr/>
          <p:nvPr/>
        </p:nvSpPr>
        <p:spPr>
          <a:xfrm>
            <a:off x="7033394" y="4187388"/>
            <a:ext cx="1571006" cy="945931"/>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Health (-)</a:t>
            </a:r>
          </a:p>
          <a:p>
            <a:pPr algn="ctr"/>
            <a:r>
              <a:rPr lang="en-US" sz="1000" b="1" dirty="0">
                <a:solidFill>
                  <a:schemeClr val="tx1"/>
                </a:solidFill>
              </a:rPr>
              <a:t>(van </a:t>
            </a:r>
            <a:r>
              <a:rPr lang="en-US" sz="1000" b="1" dirty="0" err="1">
                <a:solidFill>
                  <a:schemeClr val="tx1"/>
                </a:solidFill>
              </a:rPr>
              <a:t>Scheppingen</a:t>
            </a:r>
            <a:r>
              <a:rPr lang="en-US" sz="1000" b="1" dirty="0">
                <a:solidFill>
                  <a:schemeClr val="tx1"/>
                </a:solidFill>
              </a:rPr>
              <a:t> et al, 2016)</a:t>
            </a:r>
          </a:p>
        </p:txBody>
      </p:sp>
      <p:sp>
        <p:nvSpPr>
          <p:cNvPr id="22" name="Rectangle 21">
            <a:extLst>
              <a:ext uri="{FF2B5EF4-FFF2-40B4-BE49-F238E27FC236}">
                <a16:creationId xmlns:a16="http://schemas.microsoft.com/office/drawing/2014/main" id="{8C0247F9-8989-E842-A11B-14EA7245D0CA}"/>
              </a:ext>
            </a:extLst>
          </p:cNvPr>
          <p:cNvSpPr/>
          <p:nvPr/>
        </p:nvSpPr>
        <p:spPr>
          <a:xfrm>
            <a:off x="8796030" y="2957641"/>
            <a:ext cx="1571006" cy="945931"/>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First Job (-)</a:t>
            </a:r>
          </a:p>
          <a:p>
            <a:pPr algn="ctr"/>
            <a:r>
              <a:rPr lang="en-US" sz="1000" b="1" dirty="0">
                <a:solidFill>
                  <a:schemeClr val="tx1"/>
                </a:solidFill>
              </a:rPr>
              <a:t>(</a:t>
            </a:r>
            <a:r>
              <a:rPr lang="en-US" sz="1000" b="1" dirty="0" err="1">
                <a:solidFill>
                  <a:schemeClr val="tx1"/>
                </a:solidFill>
              </a:rPr>
              <a:t>Lüdtke</a:t>
            </a:r>
            <a:r>
              <a:rPr lang="en-US" sz="1000" b="1" dirty="0">
                <a:solidFill>
                  <a:schemeClr val="tx1"/>
                </a:solidFill>
              </a:rPr>
              <a:t> et al., 2011)</a:t>
            </a:r>
          </a:p>
        </p:txBody>
      </p:sp>
      <p:sp>
        <p:nvSpPr>
          <p:cNvPr id="23" name="Rectangle 22">
            <a:extLst>
              <a:ext uri="{FF2B5EF4-FFF2-40B4-BE49-F238E27FC236}">
                <a16:creationId xmlns:a16="http://schemas.microsoft.com/office/drawing/2014/main" id="{D7A4AD7E-9E53-D748-9EEE-02BF6A3CB7C6}"/>
              </a:ext>
            </a:extLst>
          </p:cNvPr>
          <p:cNvSpPr/>
          <p:nvPr/>
        </p:nvSpPr>
        <p:spPr>
          <a:xfrm>
            <a:off x="8782348" y="5417135"/>
            <a:ext cx="1571006" cy="945931"/>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Retirement (+)</a:t>
            </a:r>
          </a:p>
          <a:p>
            <a:pPr algn="ctr"/>
            <a:r>
              <a:rPr lang="en-US" sz="1000" b="1" dirty="0">
                <a:solidFill>
                  <a:schemeClr val="tx1"/>
                </a:solidFill>
              </a:rPr>
              <a:t>(Specht et al., 2011)</a:t>
            </a:r>
          </a:p>
        </p:txBody>
      </p:sp>
      <p:sp>
        <p:nvSpPr>
          <p:cNvPr id="24" name="Rectangle 23">
            <a:extLst>
              <a:ext uri="{FF2B5EF4-FFF2-40B4-BE49-F238E27FC236}">
                <a16:creationId xmlns:a16="http://schemas.microsoft.com/office/drawing/2014/main" id="{68F1D100-BA86-B04F-9E8B-D90768A2A0B8}"/>
              </a:ext>
            </a:extLst>
          </p:cNvPr>
          <p:cNvSpPr/>
          <p:nvPr/>
        </p:nvSpPr>
        <p:spPr>
          <a:xfrm>
            <a:off x="8782348" y="4187388"/>
            <a:ext cx="1571006" cy="945931"/>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End Relationship (+)</a:t>
            </a:r>
          </a:p>
          <a:p>
            <a:pPr algn="ctr"/>
            <a:r>
              <a:rPr lang="en-US" sz="1000" b="1" dirty="0">
                <a:solidFill>
                  <a:schemeClr val="tx1"/>
                </a:solidFill>
              </a:rPr>
              <a:t>(</a:t>
            </a:r>
            <a:r>
              <a:rPr lang="en-US" sz="1000" b="1" dirty="0" err="1">
                <a:solidFill>
                  <a:schemeClr val="tx1"/>
                </a:solidFill>
              </a:rPr>
              <a:t>Lüdtke</a:t>
            </a:r>
            <a:r>
              <a:rPr lang="en-US" sz="1000" b="1" dirty="0">
                <a:solidFill>
                  <a:schemeClr val="tx1"/>
                </a:solidFill>
              </a:rPr>
              <a:t> et al., 2011)</a:t>
            </a:r>
          </a:p>
        </p:txBody>
      </p:sp>
      <p:sp>
        <p:nvSpPr>
          <p:cNvPr id="25" name="Down Arrow 24">
            <a:extLst>
              <a:ext uri="{FF2B5EF4-FFF2-40B4-BE49-F238E27FC236}">
                <a16:creationId xmlns:a16="http://schemas.microsoft.com/office/drawing/2014/main" id="{C1A3BFEE-C3F6-D541-AF38-51D1CC97C3C1}"/>
              </a:ext>
            </a:extLst>
          </p:cNvPr>
          <p:cNvSpPr/>
          <p:nvPr/>
        </p:nvSpPr>
        <p:spPr>
          <a:xfrm>
            <a:off x="2359731" y="2401916"/>
            <a:ext cx="451821" cy="494140"/>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Down Arrow 25">
            <a:extLst>
              <a:ext uri="{FF2B5EF4-FFF2-40B4-BE49-F238E27FC236}">
                <a16:creationId xmlns:a16="http://schemas.microsoft.com/office/drawing/2014/main" id="{E1CBAC98-C077-2B48-8287-1C2DCC892743}"/>
              </a:ext>
            </a:extLst>
          </p:cNvPr>
          <p:cNvSpPr/>
          <p:nvPr/>
        </p:nvSpPr>
        <p:spPr>
          <a:xfrm>
            <a:off x="4108685" y="2401916"/>
            <a:ext cx="451821" cy="494140"/>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Down Arrow 26">
            <a:extLst>
              <a:ext uri="{FF2B5EF4-FFF2-40B4-BE49-F238E27FC236}">
                <a16:creationId xmlns:a16="http://schemas.microsoft.com/office/drawing/2014/main" id="{C8B3DCAE-14F6-B246-AE9F-2B181E5FD73D}"/>
              </a:ext>
            </a:extLst>
          </p:cNvPr>
          <p:cNvSpPr/>
          <p:nvPr/>
        </p:nvSpPr>
        <p:spPr>
          <a:xfrm>
            <a:off x="5857639" y="2401916"/>
            <a:ext cx="451821" cy="494140"/>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Down Arrow 27">
            <a:extLst>
              <a:ext uri="{FF2B5EF4-FFF2-40B4-BE49-F238E27FC236}">
                <a16:creationId xmlns:a16="http://schemas.microsoft.com/office/drawing/2014/main" id="{BD871F5B-54B8-364D-AEEC-F3C543BFAD44}"/>
              </a:ext>
            </a:extLst>
          </p:cNvPr>
          <p:cNvSpPr/>
          <p:nvPr/>
        </p:nvSpPr>
        <p:spPr>
          <a:xfrm>
            <a:off x="7606593" y="2401916"/>
            <a:ext cx="451821" cy="494140"/>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Down Arrow 28">
            <a:extLst>
              <a:ext uri="{FF2B5EF4-FFF2-40B4-BE49-F238E27FC236}">
                <a16:creationId xmlns:a16="http://schemas.microsoft.com/office/drawing/2014/main" id="{58126F10-DD2F-EE40-A237-D38B252482C5}"/>
              </a:ext>
            </a:extLst>
          </p:cNvPr>
          <p:cNvSpPr/>
          <p:nvPr/>
        </p:nvSpPr>
        <p:spPr>
          <a:xfrm>
            <a:off x="9355547" y="2395822"/>
            <a:ext cx="451821" cy="494140"/>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58025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1"/>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2"/>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3"/>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465DF3A-B345-AA4F-B33E-6C47A14CD341}"/>
              </a:ext>
            </a:extLst>
          </p:cNvPr>
          <p:cNvSpPr/>
          <p:nvPr/>
        </p:nvSpPr>
        <p:spPr>
          <a:xfrm>
            <a:off x="0" y="4981"/>
            <a:ext cx="12192000" cy="65621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t>Limitations of Personality Prediction</a:t>
            </a:r>
          </a:p>
        </p:txBody>
      </p:sp>
      <p:graphicFrame>
        <p:nvGraphicFramePr>
          <p:cNvPr id="5" name="Table 4">
            <a:extLst>
              <a:ext uri="{FF2B5EF4-FFF2-40B4-BE49-F238E27FC236}">
                <a16:creationId xmlns:a16="http://schemas.microsoft.com/office/drawing/2014/main" id="{946C66BF-4335-7A42-93E0-0C0B3EB26DCD}"/>
              </a:ext>
            </a:extLst>
          </p:cNvPr>
          <p:cNvGraphicFramePr>
            <a:graphicFrameLocks noGrp="1"/>
          </p:cNvGraphicFramePr>
          <p:nvPr/>
        </p:nvGraphicFramePr>
        <p:xfrm>
          <a:off x="0" y="669954"/>
          <a:ext cx="12192000" cy="640080"/>
        </p:xfrm>
        <a:graphic>
          <a:graphicData uri="http://schemas.openxmlformats.org/drawingml/2006/table">
            <a:tbl>
              <a:tblPr firstRow="1" bandRow="1">
                <a:tableStyleId>{5C22544A-7EE6-4342-B048-85BDC9FD1C3A}</a:tableStyleId>
              </a:tblPr>
              <a:tblGrid>
                <a:gridCol w="2438400">
                  <a:extLst>
                    <a:ext uri="{9D8B030D-6E8A-4147-A177-3AD203B41FA5}">
                      <a16:colId xmlns:a16="http://schemas.microsoft.com/office/drawing/2014/main" val="2675878359"/>
                    </a:ext>
                  </a:extLst>
                </a:gridCol>
                <a:gridCol w="2438400">
                  <a:extLst>
                    <a:ext uri="{9D8B030D-6E8A-4147-A177-3AD203B41FA5}">
                      <a16:colId xmlns:a16="http://schemas.microsoft.com/office/drawing/2014/main" val="1988272518"/>
                    </a:ext>
                  </a:extLst>
                </a:gridCol>
                <a:gridCol w="2438400">
                  <a:extLst>
                    <a:ext uri="{9D8B030D-6E8A-4147-A177-3AD203B41FA5}">
                      <a16:colId xmlns:a16="http://schemas.microsoft.com/office/drawing/2014/main" val="2528695090"/>
                    </a:ext>
                  </a:extLst>
                </a:gridCol>
                <a:gridCol w="2438400">
                  <a:extLst>
                    <a:ext uri="{9D8B030D-6E8A-4147-A177-3AD203B41FA5}">
                      <a16:colId xmlns:a16="http://schemas.microsoft.com/office/drawing/2014/main" val="1257646453"/>
                    </a:ext>
                  </a:extLst>
                </a:gridCol>
                <a:gridCol w="2438400">
                  <a:extLst>
                    <a:ext uri="{9D8B030D-6E8A-4147-A177-3AD203B41FA5}">
                      <a16:colId xmlns:a16="http://schemas.microsoft.com/office/drawing/2014/main" val="166446408"/>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dirty="0">
                          <a:solidFill>
                            <a:schemeClr val="bg1"/>
                          </a:solidFill>
                        </a:rPr>
                        <a:t>Cross-Sectional (Reverse Causality)</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algn="ctr"/>
                      <a:r>
                        <a:rPr lang="en-US" dirty="0"/>
                        <a:t>Third Variables (Selection Bias)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algn="ctr"/>
                      <a:r>
                        <a:rPr lang="en-US" dirty="0"/>
                        <a:t>Arbitrary Covariate Inclusion</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algn="ctr"/>
                      <a:r>
                        <a:rPr lang="en-US" dirty="0"/>
                        <a:t>Unclear Boundary Conditions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algn="ctr"/>
                      <a:r>
                        <a:rPr lang="en-US" dirty="0"/>
                        <a:t>Single Studies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7030A0"/>
                    </a:solidFill>
                  </a:tcPr>
                </a:tc>
                <a:extLst>
                  <a:ext uri="{0D108BD9-81ED-4DB2-BD59-A6C34878D82A}">
                    <a16:rowId xmlns:a16="http://schemas.microsoft.com/office/drawing/2014/main" val="4191370413"/>
                  </a:ext>
                </a:extLst>
              </a:tr>
            </a:tbl>
          </a:graphicData>
        </a:graphic>
      </p:graphicFrame>
      <p:cxnSp>
        <p:nvCxnSpPr>
          <p:cNvPr id="20" name="Straight Connector 19">
            <a:extLst>
              <a:ext uri="{FF2B5EF4-FFF2-40B4-BE49-F238E27FC236}">
                <a16:creationId xmlns:a16="http://schemas.microsoft.com/office/drawing/2014/main" id="{A2EC3181-D1F3-4646-ABF5-2000ACBA2739}"/>
              </a:ext>
            </a:extLst>
          </p:cNvPr>
          <p:cNvCxnSpPr>
            <a:cxnSpLocks/>
          </p:cNvCxnSpPr>
          <p:nvPr/>
        </p:nvCxnSpPr>
        <p:spPr>
          <a:xfrm>
            <a:off x="1413163" y="3818378"/>
            <a:ext cx="9115797"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85BBB6AF-618C-B44D-AA47-399832C6603E}"/>
              </a:ext>
            </a:extLst>
          </p:cNvPr>
          <p:cNvSpPr/>
          <p:nvPr/>
        </p:nvSpPr>
        <p:spPr>
          <a:xfrm>
            <a:off x="5250387" y="3567857"/>
            <a:ext cx="1503124" cy="501041"/>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b="1" dirty="0"/>
              <a:t>  T1</a:t>
            </a:r>
          </a:p>
        </p:txBody>
      </p:sp>
      <p:sp>
        <p:nvSpPr>
          <p:cNvPr id="22" name="Rectangle 21">
            <a:extLst>
              <a:ext uri="{FF2B5EF4-FFF2-40B4-BE49-F238E27FC236}">
                <a16:creationId xmlns:a16="http://schemas.microsoft.com/office/drawing/2014/main" id="{EA9E7B62-672E-1040-BED5-D6A3084CD865}"/>
              </a:ext>
            </a:extLst>
          </p:cNvPr>
          <p:cNvSpPr/>
          <p:nvPr/>
        </p:nvSpPr>
        <p:spPr>
          <a:xfrm>
            <a:off x="8672218" y="3530623"/>
            <a:ext cx="1503124" cy="501041"/>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b="1" dirty="0"/>
              <a:t>  T2</a:t>
            </a:r>
          </a:p>
        </p:txBody>
      </p:sp>
      <p:sp>
        <p:nvSpPr>
          <p:cNvPr id="29" name="Rectangle 28">
            <a:extLst>
              <a:ext uri="{FF2B5EF4-FFF2-40B4-BE49-F238E27FC236}">
                <a16:creationId xmlns:a16="http://schemas.microsoft.com/office/drawing/2014/main" id="{A09E96A2-0120-EB4C-BB3C-1BC8FAED1959}"/>
              </a:ext>
            </a:extLst>
          </p:cNvPr>
          <p:cNvSpPr/>
          <p:nvPr/>
        </p:nvSpPr>
        <p:spPr>
          <a:xfrm>
            <a:off x="1828556" y="3567857"/>
            <a:ext cx="1503124" cy="501041"/>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T0</a:t>
            </a:r>
          </a:p>
        </p:txBody>
      </p:sp>
      <p:pic>
        <p:nvPicPr>
          <p:cNvPr id="46" name="Picture 45">
            <a:extLst>
              <a:ext uri="{FF2B5EF4-FFF2-40B4-BE49-F238E27FC236}">
                <a16:creationId xmlns:a16="http://schemas.microsoft.com/office/drawing/2014/main" id="{A8ED8DF1-1509-2045-82D7-8795D0EE4441}"/>
              </a:ext>
            </a:extLst>
          </p:cNvPr>
          <p:cNvPicPr>
            <a:picLocks noChangeAspect="1"/>
          </p:cNvPicPr>
          <p:nvPr/>
        </p:nvPicPr>
        <p:blipFill>
          <a:blip r:embed="rId3">
            <a:lum bright="70000" contrast="-70000"/>
            <a:extLst>
              <a:ext uri="{BEBA8EAE-BF5A-486C-A8C5-ECC9F3942E4B}">
                <a14:imgProps xmlns:a14="http://schemas.microsoft.com/office/drawing/2010/main">
                  <a14:imgLayer r:embed="rId4">
                    <a14:imgEffect>
                      <a14:artisticPhotocopy/>
                    </a14:imgEffect>
                  </a14:imgLayer>
                </a14:imgProps>
              </a:ext>
            </a:extLst>
          </a:blip>
          <a:stretch>
            <a:fillRect/>
          </a:stretch>
        </p:blipFill>
        <p:spPr>
          <a:xfrm>
            <a:off x="6257051" y="3584790"/>
            <a:ext cx="451053" cy="463807"/>
          </a:xfrm>
          <a:prstGeom prst="rect">
            <a:avLst/>
          </a:prstGeom>
        </p:spPr>
      </p:pic>
      <p:pic>
        <p:nvPicPr>
          <p:cNvPr id="47" name="Picture 46">
            <a:extLst>
              <a:ext uri="{FF2B5EF4-FFF2-40B4-BE49-F238E27FC236}">
                <a16:creationId xmlns:a16="http://schemas.microsoft.com/office/drawing/2014/main" id="{A21459A4-F195-DD4C-A95B-AE151374A6F9}"/>
              </a:ext>
            </a:extLst>
          </p:cNvPr>
          <p:cNvPicPr>
            <a:picLocks noChangeAspect="1"/>
          </p:cNvPicPr>
          <p:nvPr/>
        </p:nvPicPr>
        <p:blipFill>
          <a:blip r:embed="rId5">
            <a:lum bright="70000" contrast="-70000"/>
            <a:extLst>
              <a:ext uri="{BEBA8EAE-BF5A-486C-A8C5-ECC9F3942E4B}">
                <a14:imgProps xmlns:a14="http://schemas.microsoft.com/office/drawing/2010/main">
                  <a14:imgLayer r:embed="rId6">
                    <a14:imgEffect>
                      <a14:artisticPhotocopy/>
                    </a14:imgEffect>
                  </a14:imgLayer>
                </a14:imgProps>
              </a:ext>
            </a:extLst>
          </a:blip>
          <a:stretch>
            <a:fillRect/>
          </a:stretch>
        </p:blipFill>
        <p:spPr>
          <a:xfrm>
            <a:off x="9515368" y="3546512"/>
            <a:ext cx="458365" cy="458365"/>
          </a:xfrm>
          <a:prstGeom prst="rect">
            <a:avLst/>
          </a:prstGeom>
        </p:spPr>
      </p:pic>
      <p:cxnSp>
        <p:nvCxnSpPr>
          <p:cNvPr id="10" name="Straight Connector 9">
            <a:extLst>
              <a:ext uri="{FF2B5EF4-FFF2-40B4-BE49-F238E27FC236}">
                <a16:creationId xmlns:a16="http://schemas.microsoft.com/office/drawing/2014/main" id="{6C9951AB-16A3-0041-84D9-E4CE60CEE10F}"/>
              </a:ext>
            </a:extLst>
          </p:cNvPr>
          <p:cNvCxnSpPr>
            <a:cxnSpLocks/>
          </p:cNvCxnSpPr>
          <p:nvPr/>
        </p:nvCxnSpPr>
        <p:spPr>
          <a:xfrm>
            <a:off x="1413163" y="2990464"/>
            <a:ext cx="9115797"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ADBA0EF4-C8B4-3E4E-BC2A-21BFC003B3FC}"/>
              </a:ext>
            </a:extLst>
          </p:cNvPr>
          <p:cNvSpPr/>
          <p:nvPr/>
        </p:nvSpPr>
        <p:spPr>
          <a:xfrm>
            <a:off x="5250387" y="2739943"/>
            <a:ext cx="1503124" cy="501041"/>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b="1" dirty="0"/>
              <a:t>  T1</a:t>
            </a:r>
          </a:p>
        </p:txBody>
      </p:sp>
      <p:sp>
        <p:nvSpPr>
          <p:cNvPr id="12" name="Rectangle 11">
            <a:extLst>
              <a:ext uri="{FF2B5EF4-FFF2-40B4-BE49-F238E27FC236}">
                <a16:creationId xmlns:a16="http://schemas.microsoft.com/office/drawing/2014/main" id="{5202DCD0-B0EC-6541-8A19-FF222204D83C}"/>
              </a:ext>
            </a:extLst>
          </p:cNvPr>
          <p:cNvSpPr/>
          <p:nvPr/>
        </p:nvSpPr>
        <p:spPr>
          <a:xfrm>
            <a:off x="8672218" y="2702709"/>
            <a:ext cx="1503124" cy="501041"/>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b="1" dirty="0"/>
              <a:t>  T2</a:t>
            </a:r>
          </a:p>
        </p:txBody>
      </p:sp>
      <p:sp>
        <p:nvSpPr>
          <p:cNvPr id="13" name="Rectangle 12">
            <a:extLst>
              <a:ext uri="{FF2B5EF4-FFF2-40B4-BE49-F238E27FC236}">
                <a16:creationId xmlns:a16="http://schemas.microsoft.com/office/drawing/2014/main" id="{81F98AD1-BB33-DA43-A434-50B4DEE08B8C}"/>
              </a:ext>
            </a:extLst>
          </p:cNvPr>
          <p:cNvSpPr/>
          <p:nvPr/>
        </p:nvSpPr>
        <p:spPr>
          <a:xfrm>
            <a:off x="1828556" y="2739943"/>
            <a:ext cx="1503124" cy="501041"/>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T0</a:t>
            </a:r>
          </a:p>
        </p:txBody>
      </p:sp>
      <p:pic>
        <p:nvPicPr>
          <p:cNvPr id="14" name="Picture 13">
            <a:extLst>
              <a:ext uri="{FF2B5EF4-FFF2-40B4-BE49-F238E27FC236}">
                <a16:creationId xmlns:a16="http://schemas.microsoft.com/office/drawing/2014/main" id="{8B846E45-091A-E94A-A5D8-991C7DF15B9F}"/>
              </a:ext>
            </a:extLst>
          </p:cNvPr>
          <p:cNvPicPr>
            <a:picLocks noChangeAspect="1"/>
          </p:cNvPicPr>
          <p:nvPr/>
        </p:nvPicPr>
        <p:blipFill>
          <a:blip r:embed="rId3">
            <a:lum bright="70000" contrast="-70000"/>
            <a:extLst>
              <a:ext uri="{BEBA8EAE-BF5A-486C-A8C5-ECC9F3942E4B}">
                <a14:imgProps xmlns:a14="http://schemas.microsoft.com/office/drawing/2010/main">
                  <a14:imgLayer r:embed="rId7">
                    <a14:imgEffect>
                      <a14:artisticPhotocopy/>
                    </a14:imgEffect>
                  </a14:imgLayer>
                </a14:imgProps>
              </a:ext>
            </a:extLst>
          </a:blip>
          <a:stretch>
            <a:fillRect/>
          </a:stretch>
        </p:blipFill>
        <p:spPr>
          <a:xfrm>
            <a:off x="6257051" y="2756876"/>
            <a:ext cx="451053" cy="463807"/>
          </a:xfrm>
          <a:prstGeom prst="rect">
            <a:avLst/>
          </a:prstGeom>
        </p:spPr>
      </p:pic>
      <p:pic>
        <p:nvPicPr>
          <p:cNvPr id="15" name="Picture 14">
            <a:extLst>
              <a:ext uri="{FF2B5EF4-FFF2-40B4-BE49-F238E27FC236}">
                <a16:creationId xmlns:a16="http://schemas.microsoft.com/office/drawing/2014/main" id="{8D0758D5-5FE5-8D44-A397-E5A2270269B1}"/>
              </a:ext>
            </a:extLst>
          </p:cNvPr>
          <p:cNvPicPr>
            <a:picLocks noChangeAspect="1"/>
          </p:cNvPicPr>
          <p:nvPr/>
        </p:nvPicPr>
        <p:blipFill>
          <a:blip r:embed="rId5">
            <a:lum bright="70000" contrast="-70000"/>
            <a:extLst>
              <a:ext uri="{BEBA8EAE-BF5A-486C-A8C5-ECC9F3942E4B}">
                <a14:imgProps xmlns:a14="http://schemas.microsoft.com/office/drawing/2010/main">
                  <a14:imgLayer r:embed="rId8">
                    <a14:imgEffect>
                      <a14:artisticPhotocopy/>
                    </a14:imgEffect>
                  </a14:imgLayer>
                </a14:imgProps>
              </a:ext>
            </a:extLst>
          </a:blip>
          <a:stretch>
            <a:fillRect/>
          </a:stretch>
        </p:blipFill>
        <p:spPr>
          <a:xfrm>
            <a:off x="9515368" y="2718598"/>
            <a:ext cx="458365" cy="458365"/>
          </a:xfrm>
          <a:prstGeom prst="rect">
            <a:avLst/>
          </a:prstGeom>
        </p:spPr>
      </p:pic>
      <p:cxnSp>
        <p:nvCxnSpPr>
          <p:cNvPr id="16" name="Straight Connector 15">
            <a:extLst>
              <a:ext uri="{FF2B5EF4-FFF2-40B4-BE49-F238E27FC236}">
                <a16:creationId xmlns:a16="http://schemas.microsoft.com/office/drawing/2014/main" id="{6915A896-8899-5E4D-B6DF-59DD5C558755}"/>
              </a:ext>
            </a:extLst>
          </p:cNvPr>
          <p:cNvCxnSpPr>
            <a:cxnSpLocks/>
          </p:cNvCxnSpPr>
          <p:nvPr/>
        </p:nvCxnSpPr>
        <p:spPr>
          <a:xfrm>
            <a:off x="1413163" y="2160764"/>
            <a:ext cx="9115797"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171F6EB6-E67A-0849-9161-7447CDF01CC7}"/>
              </a:ext>
            </a:extLst>
          </p:cNvPr>
          <p:cNvSpPr/>
          <p:nvPr/>
        </p:nvSpPr>
        <p:spPr>
          <a:xfrm>
            <a:off x="5250387" y="1910243"/>
            <a:ext cx="1503124" cy="501041"/>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b="1" dirty="0"/>
              <a:t>  T1</a:t>
            </a:r>
          </a:p>
        </p:txBody>
      </p:sp>
      <p:sp>
        <p:nvSpPr>
          <p:cNvPr id="18" name="Rectangle 17">
            <a:extLst>
              <a:ext uri="{FF2B5EF4-FFF2-40B4-BE49-F238E27FC236}">
                <a16:creationId xmlns:a16="http://schemas.microsoft.com/office/drawing/2014/main" id="{015644A1-9488-1140-A026-FD99AB563810}"/>
              </a:ext>
            </a:extLst>
          </p:cNvPr>
          <p:cNvSpPr/>
          <p:nvPr/>
        </p:nvSpPr>
        <p:spPr>
          <a:xfrm>
            <a:off x="8672218" y="1873009"/>
            <a:ext cx="1503124" cy="501041"/>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b="1" dirty="0"/>
              <a:t>  T2</a:t>
            </a:r>
          </a:p>
        </p:txBody>
      </p:sp>
      <p:sp>
        <p:nvSpPr>
          <p:cNvPr id="19" name="Rectangle 18">
            <a:extLst>
              <a:ext uri="{FF2B5EF4-FFF2-40B4-BE49-F238E27FC236}">
                <a16:creationId xmlns:a16="http://schemas.microsoft.com/office/drawing/2014/main" id="{0FAB922A-0D31-D646-99D7-9C60119AA640}"/>
              </a:ext>
            </a:extLst>
          </p:cNvPr>
          <p:cNvSpPr/>
          <p:nvPr/>
        </p:nvSpPr>
        <p:spPr>
          <a:xfrm>
            <a:off x="1828556" y="1910243"/>
            <a:ext cx="1503124" cy="501041"/>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T0</a:t>
            </a:r>
          </a:p>
        </p:txBody>
      </p:sp>
      <p:pic>
        <p:nvPicPr>
          <p:cNvPr id="23" name="Picture 22">
            <a:extLst>
              <a:ext uri="{FF2B5EF4-FFF2-40B4-BE49-F238E27FC236}">
                <a16:creationId xmlns:a16="http://schemas.microsoft.com/office/drawing/2014/main" id="{ADE5CB31-25F6-B64C-8D5C-D2DF0A29CE6F}"/>
              </a:ext>
            </a:extLst>
          </p:cNvPr>
          <p:cNvPicPr>
            <a:picLocks noChangeAspect="1"/>
          </p:cNvPicPr>
          <p:nvPr/>
        </p:nvPicPr>
        <p:blipFill>
          <a:blip r:embed="rId3">
            <a:lum bright="70000" contrast="-70000"/>
            <a:extLst>
              <a:ext uri="{BEBA8EAE-BF5A-486C-A8C5-ECC9F3942E4B}">
                <a14:imgProps xmlns:a14="http://schemas.microsoft.com/office/drawing/2010/main">
                  <a14:imgLayer r:embed="rId9">
                    <a14:imgEffect>
                      <a14:artisticPhotocopy/>
                    </a14:imgEffect>
                  </a14:imgLayer>
                </a14:imgProps>
              </a:ext>
            </a:extLst>
          </a:blip>
          <a:stretch>
            <a:fillRect/>
          </a:stretch>
        </p:blipFill>
        <p:spPr>
          <a:xfrm>
            <a:off x="6257051" y="1927176"/>
            <a:ext cx="451053" cy="463807"/>
          </a:xfrm>
          <a:prstGeom prst="rect">
            <a:avLst/>
          </a:prstGeom>
        </p:spPr>
      </p:pic>
      <p:pic>
        <p:nvPicPr>
          <p:cNvPr id="24" name="Picture 23">
            <a:extLst>
              <a:ext uri="{FF2B5EF4-FFF2-40B4-BE49-F238E27FC236}">
                <a16:creationId xmlns:a16="http://schemas.microsoft.com/office/drawing/2014/main" id="{EF0950CB-5B65-7146-8BEB-8E410D803266}"/>
              </a:ext>
            </a:extLst>
          </p:cNvPr>
          <p:cNvPicPr>
            <a:picLocks noChangeAspect="1"/>
          </p:cNvPicPr>
          <p:nvPr/>
        </p:nvPicPr>
        <p:blipFill>
          <a:blip r:embed="rId5">
            <a:lum bright="70000" contrast="-70000"/>
            <a:extLst>
              <a:ext uri="{BEBA8EAE-BF5A-486C-A8C5-ECC9F3942E4B}">
                <a14:imgProps xmlns:a14="http://schemas.microsoft.com/office/drawing/2010/main">
                  <a14:imgLayer r:embed="rId10">
                    <a14:imgEffect>
                      <a14:artisticPhotocopy/>
                    </a14:imgEffect>
                  </a14:imgLayer>
                </a14:imgProps>
              </a:ext>
            </a:extLst>
          </a:blip>
          <a:stretch>
            <a:fillRect/>
          </a:stretch>
        </p:blipFill>
        <p:spPr>
          <a:xfrm>
            <a:off x="9515368" y="1888898"/>
            <a:ext cx="458365" cy="458365"/>
          </a:xfrm>
          <a:prstGeom prst="rect">
            <a:avLst/>
          </a:prstGeom>
        </p:spPr>
      </p:pic>
      <p:cxnSp>
        <p:nvCxnSpPr>
          <p:cNvPr id="25" name="Straight Connector 24">
            <a:extLst>
              <a:ext uri="{FF2B5EF4-FFF2-40B4-BE49-F238E27FC236}">
                <a16:creationId xmlns:a16="http://schemas.microsoft.com/office/drawing/2014/main" id="{FF99DEC1-0CAC-6A4D-B9C7-48BEBAC25B77}"/>
              </a:ext>
            </a:extLst>
          </p:cNvPr>
          <p:cNvCxnSpPr>
            <a:cxnSpLocks/>
          </p:cNvCxnSpPr>
          <p:nvPr/>
        </p:nvCxnSpPr>
        <p:spPr>
          <a:xfrm>
            <a:off x="1413163" y="4630050"/>
            <a:ext cx="9115797"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3FEA0DDA-0743-9646-9ED8-BF876273E991}"/>
              </a:ext>
            </a:extLst>
          </p:cNvPr>
          <p:cNvSpPr/>
          <p:nvPr/>
        </p:nvSpPr>
        <p:spPr>
          <a:xfrm>
            <a:off x="5250387" y="4379529"/>
            <a:ext cx="1503124" cy="501041"/>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b="1" dirty="0"/>
              <a:t>  T1</a:t>
            </a:r>
          </a:p>
        </p:txBody>
      </p:sp>
      <p:sp>
        <p:nvSpPr>
          <p:cNvPr id="27" name="Rectangle 26">
            <a:extLst>
              <a:ext uri="{FF2B5EF4-FFF2-40B4-BE49-F238E27FC236}">
                <a16:creationId xmlns:a16="http://schemas.microsoft.com/office/drawing/2014/main" id="{83F6C029-3F60-D84A-80ED-8277C0067F45}"/>
              </a:ext>
            </a:extLst>
          </p:cNvPr>
          <p:cNvSpPr/>
          <p:nvPr/>
        </p:nvSpPr>
        <p:spPr>
          <a:xfrm>
            <a:off x="8672218" y="4342295"/>
            <a:ext cx="1503124" cy="501041"/>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b="1" dirty="0"/>
              <a:t>  T2</a:t>
            </a:r>
          </a:p>
        </p:txBody>
      </p:sp>
      <p:sp>
        <p:nvSpPr>
          <p:cNvPr id="28" name="Rectangle 27">
            <a:extLst>
              <a:ext uri="{FF2B5EF4-FFF2-40B4-BE49-F238E27FC236}">
                <a16:creationId xmlns:a16="http://schemas.microsoft.com/office/drawing/2014/main" id="{0EAC6A7B-B2B7-5A4B-8D70-A9C909C767CD}"/>
              </a:ext>
            </a:extLst>
          </p:cNvPr>
          <p:cNvSpPr/>
          <p:nvPr/>
        </p:nvSpPr>
        <p:spPr>
          <a:xfrm>
            <a:off x="1828556" y="4379529"/>
            <a:ext cx="1503124" cy="501041"/>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T0</a:t>
            </a:r>
          </a:p>
        </p:txBody>
      </p:sp>
      <p:pic>
        <p:nvPicPr>
          <p:cNvPr id="30" name="Picture 29">
            <a:extLst>
              <a:ext uri="{FF2B5EF4-FFF2-40B4-BE49-F238E27FC236}">
                <a16:creationId xmlns:a16="http://schemas.microsoft.com/office/drawing/2014/main" id="{1296023C-9E40-0540-AF7B-76F9F954B9EB}"/>
              </a:ext>
            </a:extLst>
          </p:cNvPr>
          <p:cNvPicPr>
            <a:picLocks noChangeAspect="1"/>
          </p:cNvPicPr>
          <p:nvPr/>
        </p:nvPicPr>
        <p:blipFill>
          <a:blip r:embed="rId3">
            <a:lum bright="70000" contrast="-70000"/>
            <a:extLst>
              <a:ext uri="{BEBA8EAE-BF5A-486C-A8C5-ECC9F3942E4B}">
                <a14:imgProps xmlns:a14="http://schemas.microsoft.com/office/drawing/2010/main">
                  <a14:imgLayer r:embed="rId7">
                    <a14:imgEffect>
                      <a14:artisticPhotocopy/>
                    </a14:imgEffect>
                  </a14:imgLayer>
                </a14:imgProps>
              </a:ext>
            </a:extLst>
          </a:blip>
          <a:stretch>
            <a:fillRect/>
          </a:stretch>
        </p:blipFill>
        <p:spPr>
          <a:xfrm>
            <a:off x="6257051" y="4396462"/>
            <a:ext cx="451053" cy="463807"/>
          </a:xfrm>
          <a:prstGeom prst="rect">
            <a:avLst/>
          </a:prstGeom>
        </p:spPr>
      </p:pic>
      <p:pic>
        <p:nvPicPr>
          <p:cNvPr id="31" name="Picture 30">
            <a:extLst>
              <a:ext uri="{FF2B5EF4-FFF2-40B4-BE49-F238E27FC236}">
                <a16:creationId xmlns:a16="http://schemas.microsoft.com/office/drawing/2014/main" id="{50D22286-26A7-5143-A76D-3ED2FE49F28C}"/>
              </a:ext>
            </a:extLst>
          </p:cNvPr>
          <p:cNvPicPr>
            <a:picLocks noChangeAspect="1"/>
          </p:cNvPicPr>
          <p:nvPr/>
        </p:nvPicPr>
        <p:blipFill>
          <a:blip r:embed="rId5">
            <a:lum bright="70000" contrast="-70000"/>
            <a:extLst>
              <a:ext uri="{BEBA8EAE-BF5A-486C-A8C5-ECC9F3942E4B}">
                <a14:imgProps xmlns:a14="http://schemas.microsoft.com/office/drawing/2010/main">
                  <a14:imgLayer r:embed="rId11">
                    <a14:imgEffect>
                      <a14:artisticPhotocopy/>
                    </a14:imgEffect>
                  </a14:imgLayer>
                </a14:imgProps>
              </a:ext>
            </a:extLst>
          </a:blip>
          <a:stretch>
            <a:fillRect/>
          </a:stretch>
        </p:blipFill>
        <p:spPr>
          <a:xfrm>
            <a:off x="9515368" y="4358184"/>
            <a:ext cx="458365" cy="458365"/>
          </a:xfrm>
          <a:prstGeom prst="rect">
            <a:avLst/>
          </a:prstGeom>
        </p:spPr>
      </p:pic>
      <p:cxnSp>
        <p:nvCxnSpPr>
          <p:cNvPr id="32" name="Straight Connector 31">
            <a:extLst>
              <a:ext uri="{FF2B5EF4-FFF2-40B4-BE49-F238E27FC236}">
                <a16:creationId xmlns:a16="http://schemas.microsoft.com/office/drawing/2014/main" id="{5E15785A-D6CC-5D48-8A7B-CA9BA1565E06}"/>
              </a:ext>
            </a:extLst>
          </p:cNvPr>
          <p:cNvCxnSpPr>
            <a:cxnSpLocks/>
          </p:cNvCxnSpPr>
          <p:nvPr/>
        </p:nvCxnSpPr>
        <p:spPr>
          <a:xfrm>
            <a:off x="1413163" y="5408545"/>
            <a:ext cx="9115797"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3CBDF598-F229-6446-8076-D3C1FE1914EF}"/>
              </a:ext>
            </a:extLst>
          </p:cNvPr>
          <p:cNvSpPr/>
          <p:nvPr/>
        </p:nvSpPr>
        <p:spPr>
          <a:xfrm>
            <a:off x="5250387" y="5158024"/>
            <a:ext cx="1503124" cy="501041"/>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b="1" dirty="0"/>
              <a:t>  T1</a:t>
            </a:r>
          </a:p>
        </p:txBody>
      </p:sp>
      <p:sp>
        <p:nvSpPr>
          <p:cNvPr id="34" name="Rectangle 33">
            <a:extLst>
              <a:ext uri="{FF2B5EF4-FFF2-40B4-BE49-F238E27FC236}">
                <a16:creationId xmlns:a16="http://schemas.microsoft.com/office/drawing/2014/main" id="{D2885396-1840-6748-BFD6-2AA86560D3D0}"/>
              </a:ext>
            </a:extLst>
          </p:cNvPr>
          <p:cNvSpPr/>
          <p:nvPr/>
        </p:nvSpPr>
        <p:spPr>
          <a:xfrm>
            <a:off x="8672218" y="5120790"/>
            <a:ext cx="1503124" cy="501041"/>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b="1" dirty="0"/>
              <a:t>  T2</a:t>
            </a:r>
          </a:p>
        </p:txBody>
      </p:sp>
      <p:sp>
        <p:nvSpPr>
          <p:cNvPr id="35" name="Rectangle 34">
            <a:extLst>
              <a:ext uri="{FF2B5EF4-FFF2-40B4-BE49-F238E27FC236}">
                <a16:creationId xmlns:a16="http://schemas.microsoft.com/office/drawing/2014/main" id="{7A728EC4-543E-9248-B1D0-D46BEDCCF96A}"/>
              </a:ext>
            </a:extLst>
          </p:cNvPr>
          <p:cNvSpPr/>
          <p:nvPr/>
        </p:nvSpPr>
        <p:spPr>
          <a:xfrm>
            <a:off x="1828556" y="5158024"/>
            <a:ext cx="1503124" cy="501041"/>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T0</a:t>
            </a:r>
          </a:p>
        </p:txBody>
      </p:sp>
      <p:pic>
        <p:nvPicPr>
          <p:cNvPr id="36" name="Picture 35">
            <a:extLst>
              <a:ext uri="{FF2B5EF4-FFF2-40B4-BE49-F238E27FC236}">
                <a16:creationId xmlns:a16="http://schemas.microsoft.com/office/drawing/2014/main" id="{BFD76F6A-A399-AB44-8996-E8442C237042}"/>
              </a:ext>
            </a:extLst>
          </p:cNvPr>
          <p:cNvPicPr>
            <a:picLocks noChangeAspect="1"/>
          </p:cNvPicPr>
          <p:nvPr/>
        </p:nvPicPr>
        <p:blipFill>
          <a:blip r:embed="rId3">
            <a:lum bright="70000" contrast="-70000"/>
            <a:extLst>
              <a:ext uri="{BEBA8EAE-BF5A-486C-A8C5-ECC9F3942E4B}">
                <a14:imgProps xmlns:a14="http://schemas.microsoft.com/office/drawing/2010/main">
                  <a14:imgLayer r:embed="rId12">
                    <a14:imgEffect>
                      <a14:artisticPhotocopy/>
                    </a14:imgEffect>
                  </a14:imgLayer>
                </a14:imgProps>
              </a:ext>
            </a:extLst>
          </a:blip>
          <a:stretch>
            <a:fillRect/>
          </a:stretch>
        </p:blipFill>
        <p:spPr>
          <a:xfrm>
            <a:off x="6257051" y="5174957"/>
            <a:ext cx="451053" cy="463807"/>
          </a:xfrm>
          <a:prstGeom prst="rect">
            <a:avLst/>
          </a:prstGeom>
        </p:spPr>
      </p:pic>
      <p:pic>
        <p:nvPicPr>
          <p:cNvPr id="37" name="Picture 36">
            <a:extLst>
              <a:ext uri="{FF2B5EF4-FFF2-40B4-BE49-F238E27FC236}">
                <a16:creationId xmlns:a16="http://schemas.microsoft.com/office/drawing/2014/main" id="{A635B452-4653-F349-9B62-0C33750F8B55}"/>
              </a:ext>
            </a:extLst>
          </p:cNvPr>
          <p:cNvPicPr>
            <a:picLocks noChangeAspect="1"/>
          </p:cNvPicPr>
          <p:nvPr/>
        </p:nvPicPr>
        <p:blipFill>
          <a:blip r:embed="rId5">
            <a:lum bright="70000" contrast="-70000"/>
            <a:extLst>
              <a:ext uri="{BEBA8EAE-BF5A-486C-A8C5-ECC9F3942E4B}">
                <a14:imgProps xmlns:a14="http://schemas.microsoft.com/office/drawing/2010/main">
                  <a14:imgLayer r:embed="rId13">
                    <a14:imgEffect>
                      <a14:artisticPhotocopy/>
                    </a14:imgEffect>
                  </a14:imgLayer>
                </a14:imgProps>
              </a:ext>
            </a:extLst>
          </a:blip>
          <a:stretch>
            <a:fillRect/>
          </a:stretch>
        </p:blipFill>
        <p:spPr>
          <a:xfrm>
            <a:off x="9515368" y="5136679"/>
            <a:ext cx="458365" cy="458365"/>
          </a:xfrm>
          <a:prstGeom prst="rect">
            <a:avLst/>
          </a:prstGeom>
        </p:spPr>
      </p:pic>
      <p:cxnSp>
        <p:nvCxnSpPr>
          <p:cNvPr id="44" name="Straight Connector 43">
            <a:extLst>
              <a:ext uri="{FF2B5EF4-FFF2-40B4-BE49-F238E27FC236}">
                <a16:creationId xmlns:a16="http://schemas.microsoft.com/office/drawing/2014/main" id="{100F7D80-6FC8-E14A-B4AF-326F971B9F3C}"/>
              </a:ext>
            </a:extLst>
          </p:cNvPr>
          <p:cNvCxnSpPr>
            <a:cxnSpLocks/>
          </p:cNvCxnSpPr>
          <p:nvPr/>
        </p:nvCxnSpPr>
        <p:spPr>
          <a:xfrm>
            <a:off x="1413163" y="6189260"/>
            <a:ext cx="9115797"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45" name="Rectangle 44">
            <a:extLst>
              <a:ext uri="{FF2B5EF4-FFF2-40B4-BE49-F238E27FC236}">
                <a16:creationId xmlns:a16="http://schemas.microsoft.com/office/drawing/2014/main" id="{1BAE5C36-3A27-9749-8289-18D20E429363}"/>
              </a:ext>
            </a:extLst>
          </p:cNvPr>
          <p:cNvSpPr/>
          <p:nvPr/>
        </p:nvSpPr>
        <p:spPr>
          <a:xfrm>
            <a:off x="5250387" y="5938739"/>
            <a:ext cx="1503124" cy="501041"/>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b="1" dirty="0"/>
              <a:t>  T1</a:t>
            </a:r>
          </a:p>
        </p:txBody>
      </p:sp>
      <p:sp>
        <p:nvSpPr>
          <p:cNvPr id="48" name="Rectangle 47">
            <a:extLst>
              <a:ext uri="{FF2B5EF4-FFF2-40B4-BE49-F238E27FC236}">
                <a16:creationId xmlns:a16="http://schemas.microsoft.com/office/drawing/2014/main" id="{AF5FC2D7-68DD-F54C-AB1F-3E491162E72C}"/>
              </a:ext>
            </a:extLst>
          </p:cNvPr>
          <p:cNvSpPr/>
          <p:nvPr/>
        </p:nvSpPr>
        <p:spPr>
          <a:xfrm>
            <a:off x="8672218" y="5901505"/>
            <a:ext cx="1503124" cy="501041"/>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b="1" dirty="0"/>
              <a:t>  T2</a:t>
            </a:r>
          </a:p>
        </p:txBody>
      </p:sp>
      <p:sp>
        <p:nvSpPr>
          <p:cNvPr id="49" name="Rectangle 48">
            <a:extLst>
              <a:ext uri="{FF2B5EF4-FFF2-40B4-BE49-F238E27FC236}">
                <a16:creationId xmlns:a16="http://schemas.microsoft.com/office/drawing/2014/main" id="{DA791C01-BD22-8846-80C2-E016A34572F2}"/>
              </a:ext>
            </a:extLst>
          </p:cNvPr>
          <p:cNvSpPr/>
          <p:nvPr/>
        </p:nvSpPr>
        <p:spPr>
          <a:xfrm>
            <a:off x="1828556" y="5938739"/>
            <a:ext cx="1503124" cy="501041"/>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T0</a:t>
            </a:r>
          </a:p>
        </p:txBody>
      </p:sp>
      <p:pic>
        <p:nvPicPr>
          <p:cNvPr id="50" name="Picture 49">
            <a:extLst>
              <a:ext uri="{FF2B5EF4-FFF2-40B4-BE49-F238E27FC236}">
                <a16:creationId xmlns:a16="http://schemas.microsoft.com/office/drawing/2014/main" id="{9272415A-48DA-424B-A4C1-3B9E677E4353}"/>
              </a:ext>
            </a:extLst>
          </p:cNvPr>
          <p:cNvPicPr>
            <a:picLocks noChangeAspect="1"/>
          </p:cNvPicPr>
          <p:nvPr/>
        </p:nvPicPr>
        <p:blipFill>
          <a:blip r:embed="rId3">
            <a:lum bright="70000" contrast="-70000"/>
            <a:extLst>
              <a:ext uri="{BEBA8EAE-BF5A-486C-A8C5-ECC9F3942E4B}">
                <a14:imgProps xmlns:a14="http://schemas.microsoft.com/office/drawing/2010/main">
                  <a14:imgLayer r:embed="rId7">
                    <a14:imgEffect>
                      <a14:artisticPhotocopy/>
                    </a14:imgEffect>
                  </a14:imgLayer>
                </a14:imgProps>
              </a:ext>
            </a:extLst>
          </a:blip>
          <a:stretch>
            <a:fillRect/>
          </a:stretch>
        </p:blipFill>
        <p:spPr>
          <a:xfrm>
            <a:off x="6257051" y="5955672"/>
            <a:ext cx="451053" cy="463807"/>
          </a:xfrm>
          <a:prstGeom prst="rect">
            <a:avLst/>
          </a:prstGeom>
        </p:spPr>
      </p:pic>
      <p:pic>
        <p:nvPicPr>
          <p:cNvPr id="51" name="Picture 50">
            <a:extLst>
              <a:ext uri="{FF2B5EF4-FFF2-40B4-BE49-F238E27FC236}">
                <a16:creationId xmlns:a16="http://schemas.microsoft.com/office/drawing/2014/main" id="{797A8155-F81D-EC45-96BF-75FABCCF1B01}"/>
              </a:ext>
            </a:extLst>
          </p:cNvPr>
          <p:cNvPicPr>
            <a:picLocks noChangeAspect="1"/>
          </p:cNvPicPr>
          <p:nvPr/>
        </p:nvPicPr>
        <p:blipFill>
          <a:blip r:embed="rId5">
            <a:lum bright="70000" contrast="-70000"/>
            <a:extLst>
              <a:ext uri="{BEBA8EAE-BF5A-486C-A8C5-ECC9F3942E4B}">
                <a14:imgProps xmlns:a14="http://schemas.microsoft.com/office/drawing/2010/main">
                  <a14:imgLayer r:embed="rId14">
                    <a14:imgEffect>
                      <a14:artisticPhotocopy/>
                    </a14:imgEffect>
                  </a14:imgLayer>
                </a14:imgProps>
              </a:ext>
            </a:extLst>
          </a:blip>
          <a:stretch>
            <a:fillRect/>
          </a:stretch>
        </p:blipFill>
        <p:spPr>
          <a:xfrm>
            <a:off x="9515368" y="5917394"/>
            <a:ext cx="458365" cy="458365"/>
          </a:xfrm>
          <a:prstGeom prst="rect">
            <a:avLst/>
          </a:prstGeom>
        </p:spPr>
      </p:pic>
      <p:sp>
        <p:nvSpPr>
          <p:cNvPr id="52" name="Rectangle 51">
            <a:extLst>
              <a:ext uri="{FF2B5EF4-FFF2-40B4-BE49-F238E27FC236}">
                <a16:creationId xmlns:a16="http://schemas.microsoft.com/office/drawing/2014/main" id="{92499CC7-ABA1-8342-B78B-2D41099128F3}"/>
              </a:ext>
            </a:extLst>
          </p:cNvPr>
          <p:cNvSpPr/>
          <p:nvPr/>
        </p:nvSpPr>
        <p:spPr>
          <a:xfrm>
            <a:off x="1074632" y="1597790"/>
            <a:ext cx="3822137" cy="5260210"/>
          </a:xfrm>
          <a:prstGeom prst="rect">
            <a:avLst/>
          </a:prstGeom>
          <a:solidFill>
            <a:srgbClr val="FFFFFF">
              <a:alpha val="7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DDD77B60-F8B7-1C48-8071-160C5F02D232}"/>
              </a:ext>
            </a:extLst>
          </p:cNvPr>
          <p:cNvSpPr/>
          <p:nvPr/>
        </p:nvSpPr>
        <p:spPr>
          <a:xfrm>
            <a:off x="7359168" y="1530058"/>
            <a:ext cx="711200" cy="11590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600" b="1" dirty="0">
                <a:ln w="28575">
                  <a:solidFill>
                    <a:schemeClr val="bg1"/>
                  </a:solidFill>
                </a:ln>
                <a:solidFill>
                  <a:srgbClr val="C00000"/>
                </a:solidFill>
              </a:rPr>
              <a:t>×</a:t>
            </a:r>
          </a:p>
        </p:txBody>
      </p:sp>
      <p:sp>
        <p:nvSpPr>
          <p:cNvPr id="42" name="Rectangle 41">
            <a:extLst>
              <a:ext uri="{FF2B5EF4-FFF2-40B4-BE49-F238E27FC236}">
                <a16:creationId xmlns:a16="http://schemas.microsoft.com/office/drawing/2014/main" id="{1CB8FDA4-C186-D147-9BC0-3D7F477631B0}"/>
              </a:ext>
            </a:extLst>
          </p:cNvPr>
          <p:cNvSpPr/>
          <p:nvPr/>
        </p:nvSpPr>
        <p:spPr>
          <a:xfrm>
            <a:off x="7359168" y="5560858"/>
            <a:ext cx="711200" cy="11590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600" b="1" dirty="0">
                <a:ln w="28575">
                  <a:solidFill>
                    <a:schemeClr val="bg1"/>
                  </a:solidFill>
                </a:ln>
                <a:solidFill>
                  <a:srgbClr val="C00000"/>
                </a:solidFill>
              </a:rPr>
              <a:t>×</a:t>
            </a:r>
          </a:p>
        </p:txBody>
      </p:sp>
      <p:sp>
        <p:nvSpPr>
          <p:cNvPr id="43" name="Rectangle 42">
            <a:extLst>
              <a:ext uri="{FF2B5EF4-FFF2-40B4-BE49-F238E27FC236}">
                <a16:creationId xmlns:a16="http://schemas.microsoft.com/office/drawing/2014/main" id="{477378C4-ED41-8342-AF6F-B28E4D61F6B0}"/>
              </a:ext>
            </a:extLst>
          </p:cNvPr>
          <p:cNvSpPr/>
          <p:nvPr/>
        </p:nvSpPr>
        <p:spPr>
          <a:xfrm>
            <a:off x="7359168" y="2360485"/>
            <a:ext cx="711200" cy="11590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600" b="1" dirty="0">
                <a:ln w="28575">
                  <a:solidFill>
                    <a:schemeClr val="bg1"/>
                  </a:solidFill>
                </a:ln>
                <a:solidFill>
                  <a:srgbClr val="C00000"/>
                </a:solidFill>
              </a:rPr>
              <a:t>×</a:t>
            </a:r>
          </a:p>
        </p:txBody>
      </p:sp>
      <p:sp>
        <p:nvSpPr>
          <p:cNvPr id="53" name="Rectangle 52">
            <a:extLst>
              <a:ext uri="{FF2B5EF4-FFF2-40B4-BE49-F238E27FC236}">
                <a16:creationId xmlns:a16="http://schemas.microsoft.com/office/drawing/2014/main" id="{C7EA4ACD-1C4F-824D-9C94-E315E0EFD7D0}"/>
              </a:ext>
            </a:extLst>
          </p:cNvPr>
          <p:cNvSpPr/>
          <p:nvPr/>
        </p:nvSpPr>
        <p:spPr>
          <a:xfrm>
            <a:off x="7355361" y="3206520"/>
            <a:ext cx="711200" cy="11590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b="1" dirty="0">
                <a:ln w="28575">
                  <a:solidFill>
                    <a:srgbClr val="1C9845"/>
                  </a:solidFill>
                </a:ln>
                <a:solidFill>
                  <a:srgbClr val="00B050"/>
                </a:solidFill>
              </a:rPr>
              <a:t>✓</a:t>
            </a:r>
          </a:p>
        </p:txBody>
      </p:sp>
      <p:sp>
        <p:nvSpPr>
          <p:cNvPr id="54" name="Rectangle 53">
            <a:extLst>
              <a:ext uri="{FF2B5EF4-FFF2-40B4-BE49-F238E27FC236}">
                <a16:creationId xmlns:a16="http://schemas.microsoft.com/office/drawing/2014/main" id="{5EE261C4-A447-7D46-AD7A-B267C7D89A69}"/>
              </a:ext>
            </a:extLst>
          </p:cNvPr>
          <p:cNvSpPr/>
          <p:nvPr/>
        </p:nvSpPr>
        <p:spPr>
          <a:xfrm>
            <a:off x="7355361" y="4018110"/>
            <a:ext cx="711200" cy="11590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b="1" dirty="0">
                <a:ln w="28575">
                  <a:solidFill>
                    <a:srgbClr val="1C9845"/>
                  </a:solidFill>
                </a:ln>
                <a:solidFill>
                  <a:srgbClr val="00B050"/>
                </a:solidFill>
              </a:rPr>
              <a:t>✓</a:t>
            </a:r>
          </a:p>
        </p:txBody>
      </p:sp>
      <p:sp>
        <p:nvSpPr>
          <p:cNvPr id="55" name="Rectangle 54">
            <a:extLst>
              <a:ext uri="{FF2B5EF4-FFF2-40B4-BE49-F238E27FC236}">
                <a16:creationId xmlns:a16="http://schemas.microsoft.com/office/drawing/2014/main" id="{BDD0FFEF-2F45-5F47-920F-556C98AB1A8F}"/>
              </a:ext>
            </a:extLst>
          </p:cNvPr>
          <p:cNvSpPr/>
          <p:nvPr/>
        </p:nvSpPr>
        <p:spPr>
          <a:xfrm>
            <a:off x="7355361" y="4800319"/>
            <a:ext cx="711200" cy="11590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b="1" dirty="0">
                <a:ln w="28575">
                  <a:solidFill>
                    <a:srgbClr val="1C9845"/>
                  </a:solidFill>
                </a:ln>
                <a:solidFill>
                  <a:srgbClr val="00B050"/>
                </a:solidFill>
              </a:rPr>
              <a:t>✓</a:t>
            </a:r>
          </a:p>
        </p:txBody>
      </p:sp>
    </p:spTree>
    <p:extLst>
      <p:ext uri="{BB962C8B-B14F-4D97-AF65-F5344CB8AC3E}">
        <p14:creationId xmlns:p14="http://schemas.microsoft.com/office/powerpoint/2010/main" val="25253490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AA69080-CC4D-FB42-84D0-31FC79586359}"/>
              </a:ext>
            </a:extLst>
          </p:cNvPr>
          <p:cNvSpPr/>
          <p:nvPr/>
        </p:nvSpPr>
        <p:spPr>
          <a:xfrm>
            <a:off x="0" y="4981"/>
            <a:ext cx="12192000" cy="65621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t>Limitations of Personality Prediction</a:t>
            </a:r>
          </a:p>
        </p:txBody>
      </p:sp>
      <p:graphicFrame>
        <p:nvGraphicFramePr>
          <p:cNvPr id="5" name="Table 4">
            <a:extLst>
              <a:ext uri="{FF2B5EF4-FFF2-40B4-BE49-F238E27FC236}">
                <a16:creationId xmlns:a16="http://schemas.microsoft.com/office/drawing/2014/main" id="{347AF7D4-BE96-1C4D-B996-F3AA09A80E2D}"/>
              </a:ext>
            </a:extLst>
          </p:cNvPr>
          <p:cNvGraphicFramePr>
            <a:graphicFrameLocks noGrp="1"/>
          </p:cNvGraphicFramePr>
          <p:nvPr>
            <p:extLst>
              <p:ext uri="{D42A27DB-BD31-4B8C-83A1-F6EECF244321}">
                <p14:modId xmlns:p14="http://schemas.microsoft.com/office/powerpoint/2010/main" val="2193363896"/>
              </p:ext>
            </p:extLst>
          </p:nvPr>
        </p:nvGraphicFramePr>
        <p:xfrm>
          <a:off x="953310" y="1077609"/>
          <a:ext cx="10285380" cy="5153704"/>
        </p:xfrm>
        <a:graphic>
          <a:graphicData uri="http://schemas.openxmlformats.org/drawingml/2006/table">
            <a:tbl>
              <a:tblPr firstRow="1" bandRow="1">
                <a:tableStyleId>{5C22544A-7EE6-4342-B048-85BDC9FD1C3A}</a:tableStyleId>
              </a:tblPr>
              <a:tblGrid>
                <a:gridCol w="2057076">
                  <a:extLst>
                    <a:ext uri="{9D8B030D-6E8A-4147-A177-3AD203B41FA5}">
                      <a16:colId xmlns:a16="http://schemas.microsoft.com/office/drawing/2014/main" val="1839928452"/>
                    </a:ext>
                  </a:extLst>
                </a:gridCol>
                <a:gridCol w="2057076">
                  <a:extLst>
                    <a:ext uri="{9D8B030D-6E8A-4147-A177-3AD203B41FA5}">
                      <a16:colId xmlns:a16="http://schemas.microsoft.com/office/drawing/2014/main" val="4107351000"/>
                    </a:ext>
                  </a:extLst>
                </a:gridCol>
                <a:gridCol w="2057076">
                  <a:extLst>
                    <a:ext uri="{9D8B030D-6E8A-4147-A177-3AD203B41FA5}">
                      <a16:colId xmlns:a16="http://schemas.microsoft.com/office/drawing/2014/main" val="1207813708"/>
                    </a:ext>
                  </a:extLst>
                </a:gridCol>
                <a:gridCol w="2057076">
                  <a:extLst>
                    <a:ext uri="{9D8B030D-6E8A-4147-A177-3AD203B41FA5}">
                      <a16:colId xmlns:a16="http://schemas.microsoft.com/office/drawing/2014/main" val="2934080959"/>
                    </a:ext>
                  </a:extLst>
                </a:gridCol>
                <a:gridCol w="2057076">
                  <a:extLst>
                    <a:ext uri="{9D8B030D-6E8A-4147-A177-3AD203B41FA5}">
                      <a16:colId xmlns:a16="http://schemas.microsoft.com/office/drawing/2014/main" val="2223104335"/>
                    </a:ext>
                  </a:extLst>
                </a:gridCol>
              </a:tblGrid>
              <a:tr h="52573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1" dirty="0">
                          <a:solidFill>
                            <a:schemeClr val="tx1"/>
                          </a:solidFill>
                        </a:rPr>
                        <a:t>Problem</a:t>
                      </a:r>
                    </a:p>
                  </a:txBody>
                  <a:tcPr anchor="ct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r>
                        <a:rPr lang="en-US" sz="2000" dirty="0">
                          <a:solidFill>
                            <a:schemeClr val="tx1"/>
                          </a:solidFill>
                        </a:rPr>
                        <a:t>Longitudinal Design</a:t>
                      </a:r>
                    </a:p>
                  </a:txBody>
                  <a:tcPr anchor="ct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r>
                        <a:rPr lang="en-US" sz="2000" dirty="0">
                          <a:solidFill>
                            <a:schemeClr val="tx1"/>
                          </a:solidFill>
                        </a:rPr>
                        <a:t>Propensity Score Matching</a:t>
                      </a:r>
                    </a:p>
                  </a:txBody>
                  <a:tcPr anchor="ct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r>
                        <a:rPr lang="en-US" sz="2000" dirty="0">
                          <a:solidFill>
                            <a:schemeClr val="tx1"/>
                          </a:solidFill>
                        </a:rPr>
                        <a:t>Specification Curve Analysis</a:t>
                      </a:r>
                    </a:p>
                  </a:txBody>
                  <a:tcPr anchor="ct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r>
                        <a:rPr lang="en-US" sz="2000" dirty="0">
                          <a:solidFill>
                            <a:schemeClr val="tx1"/>
                          </a:solidFill>
                        </a:rPr>
                        <a:t>Mega-Analysis</a:t>
                      </a:r>
                    </a:p>
                  </a:txBody>
                  <a:tcPr anchor="ct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09909946"/>
                  </a:ext>
                </a:extLst>
              </a:tr>
              <a:tr h="907426">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800" b="1" dirty="0">
                          <a:solidFill>
                            <a:schemeClr val="bg1"/>
                          </a:solidFill>
                        </a:rPr>
                        <a:t>Cross-Sectional (Reverse Causality)</a:t>
                      </a:r>
                    </a:p>
                  </a:txBody>
                  <a:tcPr anchor="ctr">
                    <a:lnT w="28575" cap="flat" cmpd="sng" algn="ctr">
                      <a:solidFill>
                        <a:schemeClr val="tx1"/>
                      </a:solidFill>
                      <a:prstDash val="solid"/>
                      <a:round/>
                      <a:headEnd type="none" w="med" len="med"/>
                      <a:tailEnd type="none" w="med" len="med"/>
                    </a:lnT>
                    <a:solidFill>
                      <a:schemeClr val="tx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w="28575">
                            <a:solidFill>
                              <a:prstClr val="white"/>
                            </a:solidFill>
                          </a:ln>
                          <a:solidFill>
                            <a:srgbClr val="00B050"/>
                          </a:solidFill>
                          <a:effectLst/>
                          <a:uLnTx/>
                          <a:uFillTx/>
                          <a:latin typeface="+mn-lt"/>
                          <a:ea typeface="+mn-ea"/>
                          <a:cs typeface="+mn-cs"/>
                        </a:rPr>
                        <a:t>✓</a:t>
                      </a:r>
                      <a:endParaRPr kumimoji="0" lang="en-US" sz="6600" b="1" i="0" u="none" strike="noStrike" kern="1200" cap="none" spc="0" normalizeH="0" baseline="0" noProof="0" dirty="0">
                        <a:ln w="28575">
                          <a:solidFill>
                            <a:prstClr val="white"/>
                          </a:solidFill>
                        </a:ln>
                        <a:solidFill>
                          <a:srgbClr val="00B050"/>
                        </a:solidFill>
                        <a:effectLst/>
                        <a:uLnTx/>
                        <a:uFillTx/>
                        <a:latin typeface="+mn-lt"/>
                        <a:ea typeface="+mn-ea"/>
                        <a:cs typeface="+mn-cs"/>
                      </a:endParaRPr>
                    </a:p>
                  </a:txBody>
                  <a:tcPr>
                    <a:lnT w="28575" cap="flat" cmpd="sng" algn="ctr">
                      <a:solidFill>
                        <a:schemeClr val="tx1"/>
                      </a:solidFill>
                      <a:prstDash val="solid"/>
                      <a:round/>
                      <a:headEnd type="none" w="med" len="med"/>
                      <a:tailEnd type="none" w="med" len="med"/>
                    </a:lnT>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w="28575">
                            <a:solidFill>
                              <a:prstClr val="white"/>
                            </a:solidFill>
                          </a:ln>
                          <a:solidFill>
                            <a:srgbClr val="00B050"/>
                          </a:solidFill>
                          <a:effectLst/>
                          <a:uLnTx/>
                          <a:uFillTx/>
                          <a:latin typeface="+mn-lt"/>
                          <a:ea typeface="+mn-ea"/>
                          <a:cs typeface="+mn-cs"/>
                        </a:rPr>
                        <a:t>✓</a:t>
                      </a:r>
                      <a:endParaRPr kumimoji="0" lang="en-US" sz="1800" b="0" i="0" u="none" strike="noStrike" kern="1200" cap="none" spc="0" normalizeH="0" baseline="0" noProof="0" dirty="0">
                        <a:ln>
                          <a:noFill/>
                        </a:ln>
                        <a:solidFill>
                          <a:prstClr val="black"/>
                        </a:solidFill>
                        <a:effectLst/>
                        <a:uLnTx/>
                        <a:uFillTx/>
                        <a:latin typeface="+mn-lt"/>
                        <a:ea typeface="+mn-ea"/>
                        <a:cs typeface="+mn-cs"/>
                      </a:endParaRPr>
                    </a:p>
                  </a:txBody>
                  <a:tcPr>
                    <a:lnT w="28575" cap="flat" cmpd="sng" algn="ctr">
                      <a:solidFill>
                        <a:schemeClr val="tx1"/>
                      </a:solidFill>
                      <a:prstDash val="solid"/>
                      <a:round/>
                      <a:headEnd type="none" w="med" len="med"/>
                      <a:tailEnd type="none" w="med" len="med"/>
                    </a:lnT>
                    <a:noFill/>
                  </a:tcPr>
                </a:tc>
                <a:tc>
                  <a:txBody>
                    <a:bodyPr/>
                    <a:lstStyle/>
                    <a:p>
                      <a:endParaRPr lang="en-US" dirty="0"/>
                    </a:p>
                  </a:txBody>
                  <a:tcPr>
                    <a:lnT w="28575" cap="flat" cmpd="sng" algn="ctr">
                      <a:solidFill>
                        <a:schemeClr val="tx1"/>
                      </a:solidFill>
                      <a:prstDash val="solid"/>
                      <a:round/>
                      <a:headEnd type="none" w="med" len="med"/>
                      <a:tailEnd type="none" w="med" len="med"/>
                    </a:lnT>
                    <a:noFill/>
                  </a:tcPr>
                </a:tc>
                <a:tc>
                  <a:txBody>
                    <a:bodyPr/>
                    <a:lstStyle/>
                    <a:p>
                      <a:endParaRPr lang="en-US" dirty="0"/>
                    </a:p>
                  </a:txBody>
                  <a:tcPr>
                    <a:lnT w="28575"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272910511"/>
                  </a:ext>
                </a:extLst>
              </a:tr>
              <a:tr h="907426">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b="1" dirty="0">
                          <a:solidFill>
                            <a:schemeClr val="bg1"/>
                          </a:solidFill>
                        </a:rPr>
                        <a:t>Third Variables (Selection Bias)</a:t>
                      </a:r>
                    </a:p>
                  </a:txBody>
                  <a:tcPr anchor="ctr">
                    <a:solidFill>
                      <a:schemeClr val="tx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w="28575">
                            <a:solidFill>
                              <a:prstClr val="white"/>
                            </a:solidFill>
                          </a:ln>
                          <a:solidFill>
                            <a:srgbClr val="00B050"/>
                          </a:solidFill>
                          <a:effectLst/>
                          <a:uLnTx/>
                          <a:uFillTx/>
                          <a:latin typeface="+mn-lt"/>
                          <a:ea typeface="+mn-ea"/>
                          <a:cs typeface="+mn-cs"/>
                        </a:rPr>
                        <a:t>✓</a:t>
                      </a:r>
                      <a:endParaRPr lang="en-US" dirty="0"/>
                    </a:p>
                  </a:txBody>
                  <a:tcP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w="28575">
                            <a:solidFill>
                              <a:prstClr val="white"/>
                            </a:solidFill>
                          </a:ln>
                          <a:solidFill>
                            <a:srgbClr val="00B050"/>
                          </a:solidFill>
                          <a:effectLst/>
                          <a:uLnTx/>
                          <a:uFillTx/>
                          <a:latin typeface="+mn-lt"/>
                          <a:ea typeface="+mn-ea"/>
                          <a:cs typeface="+mn-cs"/>
                        </a:rPr>
                        <a:t>✓</a:t>
                      </a:r>
                      <a:endParaRPr lang="en-US" dirty="0"/>
                    </a:p>
                  </a:txBody>
                  <a:tcP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a:ln w="28575">
                            <a:solidFill>
                              <a:prstClr val="white"/>
                            </a:solidFill>
                          </a:ln>
                          <a:solidFill>
                            <a:srgbClr val="00B050"/>
                          </a:solidFill>
                          <a:effectLst/>
                          <a:uLnTx/>
                          <a:uFillTx/>
                          <a:latin typeface="Calibri" panose="020F0502020204030204"/>
                          <a:ea typeface="+mn-ea"/>
                          <a:cs typeface="+mn-cs"/>
                        </a:rPr>
                        <a: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noFill/>
                  </a:tcPr>
                </a:tc>
                <a:tc>
                  <a:txBody>
                    <a:bodyPr/>
                    <a:lstStyle/>
                    <a:p>
                      <a:endParaRPr lang="en-US"/>
                    </a:p>
                  </a:txBody>
                  <a:tcPr>
                    <a:noFill/>
                  </a:tcPr>
                </a:tc>
                <a:extLst>
                  <a:ext uri="{0D108BD9-81ED-4DB2-BD59-A6C34878D82A}">
                    <a16:rowId xmlns:a16="http://schemas.microsoft.com/office/drawing/2014/main" val="377405097"/>
                  </a:ext>
                </a:extLst>
              </a:tr>
              <a:tr h="907426">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b="1" dirty="0">
                          <a:solidFill>
                            <a:schemeClr val="bg1"/>
                          </a:solidFill>
                        </a:rPr>
                        <a:t>Arbitrary Covariate Inclusion</a:t>
                      </a:r>
                    </a:p>
                  </a:txBody>
                  <a:tcPr anchor="ctr">
                    <a:solidFill>
                      <a:schemeClr val="tx1"/>
                    </a:solidFill>
                  </a:tcPr>
                </a:tc>
                <a:tc>
                  <a:txBody>
                    <a:bodyPr/>
                    <a:lstStyle/>
                    <a:p>
                      <a:endParaRPr lang="en-US" dirty="0"/>
                    </a:p>
                  </a:txBody>
                  <a:tcP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a:ln w="28575">
                            <a:solidFill>
                              <a:prstClr val="white"/>
                            </a:solidFill>
                          </a:ln>
                          <a:solidFill>
                            <a:srgbClr val="00B050"/>
                          </a:solidFill>
                          <a:effectLst/>
                          <a:uLnTx/>
                          <a:uFillTx/>
                          <a:latin typeface="Calibri" panose="020F0502020204030204"/>
                          <a:ea typeface="+mn-ea"/>
                          <a:cs typeface="+mn-cs"/>
                        </a:rPr>
                        <a: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a:ln w="28575">
                            <a:solidFill>
                              <a:prstClr val="white"/>
                            </a:solidFill>
                          </a:ln>
                          <a:solidFill>
                            <a:srgbClr val="00B050"/>
                          </a:solidFill>
                          <a:effectLst/>
                          <a:uLnTx/>
                          <a:uFillTx/>
                          <a:latin typeface="Calibri" panose="020F0502020204030204"/>
                          <a:ea typeface="+mn-ea"/>
                          <a:cs typeface="+mn-cs"/>
                        </a:rPr>
                        <a: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noFill/>
                  </a:tcPr>
                </a:tc>
                <a:tc>
                  <a:txBody>
                    <a:bodyPr/>
                    <a:lstStyle/>
                    <a:p>
                      <a:endParaRPr lang="en-US"/>
                    </a:p>
                  </a:txBody>
                  <a:tcPr>
                    <a:noFill/>
                  </a:tcPr>
                </a:tc>
                <a:extLst>
                  <a:ext uri="{0D108BD9-81ED-4DB2-BD59-A6C34878D82A}">
                    <a16:rowId xmlns:a16="http://schemas.microsoft.com/office/drawing/2014/main" val="443820271"/>
                  </a:ext>
                </a:extLst>
              </a:tr>
              <a:tr h="907426">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b="1" dirty="0">
                          <a:solidFill>
                            <a:schemeClr val="bg1"/>
                          </a:solidFill>
                        </a:rPr>
                        <a:t>Unclear Boundary Conditions</a:t>
                      </a:r>
                    </a:p>
                  </a:txBody>
                  <a:tcPr anchor="ctr">
                    <a:solidFill>
                      <a:schemeClr val="tx1"/>
                    </a:solidFill>
                  </a:tcPr>
                </a:tc>
                <a:tc>
                  <a:txBody>
                    <a:bodyPr/>
                    <a:lstStyle/>
                    <a:p>
                      <a:endParaRPr lang="en-US"/>
                    </a:p>
                  </a:txBody>
                  <a:tcP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w="28575">
                            <a:solidFill>
                              <a:prstClr val="white"/>
                            </a:solidFill>
                          </a:ln>
                          <a:solidFill>
                            <a:srgbClr val="00B050"/>
                          </a:solidFill>
                          <a:effectLst/>
                          <a:uLnTx/>
                          <a:uFillTx/>
                          <a:latin typeface="Calibri" panose="020F0502020204030204"/>
                          <a:ea typeface="+mn-ea"/>
                          <a:cs typeface="+mn-cs"/>
                        </a:rPr>
                        <a: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w="28575">
                            <a:solidFill>
                              <a:prstClr val="white"/>
                            </a:solidFill>
                          </a:ln>
                          <a:solidFill>
                            <a:srgbClr val="00B050"/>
                          </a:solidFill>
                          <a:effectLst/>
                          <a:uLnTx/>
                          <a:uFillTx/>
                          <a:latin typeface="Calibri" panose="020F0502020204030204"/>
                          <a:ea typeface="+mn-ea"/>
                          <a:cs typeface="+mn-cs"/>
                        </a:rPr>
                        <a: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a:ln w="28575">
                            <a:solidFill>
                              <a:prstClr val="white"/>
                            </a:solidFill>
                          </a:ln>
                          <a:solidFill>
                            <a:srgbClr val="00B050"/>
                          </a:solidFill>
                          <a:effectLst/>
                          <a:uLnTx/>
                          <a:uFillTx/>
                          <a:latin typeface="Calibri" panose="020F0502020204030204"/>
                          <a:ea typeface="+mn-ea"/>
                          <a:cs typeface="+mn-cs"/>
                        </a:rPr>
                        <a: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noFill/>
                  </a:tcPr>
                </a:tc>
                <a:extLst>
                  <a:ext uri="{0D108BD9-81ED-4DB2-BD59-A6C34878D82A}">
                    <a16:rowId xmlns:a16="http://schemas.microsoft.com/office/drawing/2014/main" val="1690609515"/>
                  </a:ext>
                </a:extLst>
              </a:tr>
              <a:tr h="525731">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b="1" dirty="0">
                          <a:solidFill>
                            <a:schemeClr val="bg1"/>
                          </a:solidFill>
                        </a:rPr>
                        <a:t>Single Studies</a:t>
                      </a:r>
                    </a:p>
                  </a:txBody>
                  <a:tcPr anchor="ctr">
                    <a:solidFill>
                      <a:schemeClr val="tx1"/>
                    </a:solidFill>
                  </a:tcPr>
                </a:tc>
                <a:tc>
                  <a:txBody>
                    <a:bodyPr/>
                    <a:lstStyle/>
                    <a:p>
                      <a:endParaRPr lang="en-US" dirty="0"/>
                    </a:p>
                  </a:txBody>
                  <a:tcPr>
                    <a:lnB w="28575" cap="flat" cmpd="sng" algn="ctr">
                      <a:solidFill>
                        <a:schemeClr val="tx1"/>
                      </a:solidFill>
                      <a:prstDash val="solid"/>
                      <a:round/>
                      <a:headEnd type="none" w="med" len="med"/>
                      <a:tailEnd type="none" w="med" len="med"/>
                    </a:lnB>
                    <a:noFill/>
                  </a:tcPr>
                </a:tc>
                <a:tc>
                  <a:txBody>
                    <a:bodyPr/>
                    <a:lstStyle/>
                    <a:p>
                      <a:endParaRPr lang="en-US" dirty="0"/>
                    </a:p>
                  </a:txBody>
                  <a:tcPr>
                    <a:lnB w="28575" cap="flat" cmpd="sng" algn="ctr">
                      <a:solidFill>
                        <a:schemeClr val="tx1"/>
                      </a:solidFill>
                      <a:prstDash val="solid"/>
                      <a:round/>
                      <a:headEnd type="none" w="med" len="med"/>
                      <a:tailEnd type="none" w="med" len="med"/>
                    </a:lnB>
                    <a:noFill/>
                  </a:tcPr>
                </a:tc>
                <a:tc>
                  <a:txBody>
                    <a:bodyPr/>
                    <a:lstStyle/>
                    <a:p>
                      <a:endParaRPr lang="en-US" dirty="0"/>
                    </a:p>
                  </a:txBody>
                  <a:tcPr>
                    <a:lnB w="28575"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w="28575">
                            <a:solidFill>
                              <a:prstClr val="white"/>
                            </a:solidFill>
                          </a:ln>
                          <a:solidFill>
                            <a:srgbClr val="00B050"/>
                          </a:solidFill>
                          <a:effectLst/>
                          <a:uLnTx/>
                          <a:uFillTx/>
                          <a:latin typeface="Calibri" panose="020F0502020204030204"/>
                          <a:ea typeface="+mn-ea"/>
                          <a:cs typeface="+mn-cs"/>
                        </a:rPr>
                        <a: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06746412"/>
                  </a:ext>
                </a:extLst>
              </a:tr>
            </a:tbl>
          </a:graphicData>
        </a:graphic>
      </p:graphicFrame>
      <p:sp>
        <p:nvSpPr>
          <p:cNvPr id="13" name="Rectangle 12">
            <a:extLst>
              <a:ext uri="{FF2B5EF4-FFF2-40B4-BE49-F238E27FC236}">
                <a16:creationId xmlns:a16="http://schemas.microsoft.com/office/drawing/2014/main" id="{80817181-BD1F-FB42-9278-1E49C9D79984}"/>
              </a:ext>
            </a:extLst>
          </p:cNvPr>
          <p:cNvSpPr/>
          <p:nvPr/>
        </p:nvSpPr>
        <p:spPr>
          <a:xfrm>
            <a:off x="3073940" y="1809345"/>
            <a:ext cx="8164750" cy="44219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661038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AA69080-CC4D-FB42-84D0-31FC79586359}"/>
              </a:ext>
            </a:extLst>
          </p:cNvPr>
          <p:cNvSpPr/>
          <p:nvPr/>
        </p:nvSpPr>
        <p:spPr>
          <a:xfrm>
            <a:off x="0" y="4981"/>
            <a:ext cx="12192000" cy="65621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t>Limitations of Personality Prediction</a:t>
            </a:r>
          </a:p>
        </p:txBody>
      </p:sp>
      <p:graphicFrame>
        <p:nvGraphicFramePr>
          <p:cNvPr id="5" name="Table 4">
            <a:extLst>
              <a:ext uri="{FF2B5EF4-FFF2-40B4-BE49-F238E27FC236}">
                <a16:creationId xmlns:a16="http://schemas.microsoft.com/office/drawing/2014/main" id="{347AF7D4-BE96-1C4D-B996-F3AA09A80E2D}"/>
              </a:ext>
            </a:extLst>
          </p:cNvPr>
          <p:cNvGraphicFramePr>
            <a:graphicFrameLocks noGrp="1"/>
          </p:cNvGraphicFramePr>
          <p:nvPr>
            <p:extLst>
              <p:ext uri="{D42A27DB-BD31-4B8C-83A1-F6EECF244321}">
                <p14:modId xmlns:p14="http://schemas.microsoft.com/office/powerpoint/2010/main" val="1513564758"/>
              </p:ext>
            </p:extLst>
          </p:nvPr>
        </p:nvGraphicFramePr>
        <p:xfrm>
          <a:off x="953310" y="1077609"/>
          <a:ext cx="10285380" cy="5153704"/>
        </p:xfrm>
        <a:graphic>
          <a:graphicData uri="http://schemas.openxmlformats.org/drawingml/2006/table">
            <a:tbl>
              <a:tblPr firstRow="1" bandRow="1">
                <a:tableStyleId>{5C22544A-7EE6-4342-B048-85BDC9FD1C3A}</a:tableStyleId>
              </a:tblPr>
              <a:tblGrid>
                <a:gridCol w="2057076">
                  <a:extLst>
                    <a:ext uri="{9D8B030D-6E8A-4147-A177-3AD203B41FA5}">
                      <a16:colId xmlns:a16="http://schemas.microsoft.com/office/drawing/2014/main" val="1839928452"/>
                    </a:ext>
                  </a:extLst>
                </a:gridCol>
                <a:gridCol w="2057076">
                  <a:extLst>
                    <a:ext uri="{9D8B030D-6E8A-4147-A177-3AD203B41FA5}">
                      <a16:colId xmlns:a16="http://schemas.microsoft.com/office/drawing/2014/main" val="4107351000"/>
                    </a:ext>
                  </a:extLst>
                </a:gridCol>
                <a:gridCol w="2057076">
                  <a:extLst>
                    <a:ext uri="{9D8B030D-6E8A-4147-A177-3AD203B41FA5}">
                      <a16:colId xmlns:a16="http://schemas.microsoft.com/office/drawing/2014/main" val="1207813708"/>
                    </a:ext>
                  </a:extLst>
                </a:gridCol>
                <a:gridCol w="2057076">
                  <a:extLst>
                    <a:ext uri="{9D8B030D-6E8A-4147-A177-3AD203B41FA5}">
                      <a16:colId xmlns:a16="http://schemas.microsoft.com/office/drawing/2014/main" val="2934080959"/>
                    </a:ext>
                  </a:extLst>
                </a:gridCol>
                <a:gridCol w="2057076">
                  <a:extLst>
                    <a:ext uri="{9D8B030D-6E8A-4147-A177-3AD203B41FA5}">
                      <a16:colId xmlns:a16="http://schemas.microsoft.com/office/drawing/2014/main" val="2223104335"/>
                    </a:ext>
                  </a:extLst>
                </a:gridCol>
              </a:tblGrid>
              <a:tr h="52573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1" dirty="0">
                          <a:solidFill>
                            <a:schemeClr val="tx1"/>
                          </a:solidFill>
                        </a:rPr>
                        <a:t>Problem</a:t>
                      </a:r>
                    </a:p>
                  </a:txBody>
                  <a:tcPr anchor="ct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r>
                        <a:rPr lang="en-US" sz="2000" dirty="0">
                          <a:solidFill>
                            <a:schemeClr val="tx1"/>
                          </a:solidFill>
                        </a:rPr>
                        <a:t>Longitudinal Design</a:t>
                      </a:r>
                    </a:p>
                  </a:txBody>
                  <a:tcPr anchor="ct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r>
                        <a:rPr lang="en-US" sz="2000" dirty="0">
                          <a:solidFill>
                            <a:schemeClr val="tx1"/>
                          </a:solidFill>
                        </a:rPr>
                        <a:t>Propensity Score Matching</a:t>
                      </a:r>
                    </a:p>
                  </a:txBody>
                  <a:tcPr anchor="ct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r>
                        <a:rPr lang="en-US" sz="2000" dirty="0">
                          <a:solidFill>
                            <a:schemeClr val="tx1"/>
                          </a:solidFill>
                        </a:rPr>
                        <a:t>Specification Curve Analysis</a:t>
                      </a:r>
                    </a:p>
                  </a:txBody>
                  <a:tcPr anchor="ct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r>
                        <a:rPr lang="en-US" sz="2000" dirty="0">
                          <a:solidFill>
                            <a:schemeClr val="tx1"/>
                          </a:solidFill>
                        </a:rPr>
                        <a:t>Mega-Analysis</a:t>
                      </a:r>
                    </a:p>
                  </a:txBody>
                  <a:tcPr anchor="ct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09909946"/>
                  </a:ext>
                </a:extLst>
              </a:tr>
              <a:tr h="907426">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800" b="1" dirty="0">
                          <a:solidFill>
                            <a:schemeClr val="bg1"/>
                          </a:solidFill>
                        </a:rPr>
                        <a:t>Cross-Sectional (Reverse Causality)</a:t>
                      </a:r>
                    </a:p>
                  </a:txBody>
                  <a:tcPr anchor="ctr">
                    <a:lnT w="28575" cap="flat" cmpd="sng" algn="ctr">
                      <a:solidFill>
                        <a:schemeClr val="tx1"/>
                      </a:solidFill>
                      <a:prstDash val="solid"/>
                      <a:round/>
                      <a:headEnd type="none" w="med" len="med"/>
                      <a:tailEnd type="none" w="med" len="med"/>
                    </a:lnT>
                    <a:solidFill>
                      <a:schemeClr val="tx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w="28575">
                            <a:solidFill>
                              <a:srgbClr val="1C9845"/>
                            </a:solidFill>
                          </a:ln>
                          <a:solidFill>
                            <a:srgbClr val="00B050"/>
                          </a:solidFill>
                          <a:effectLst/>
                          <a:uLnTx/>
                          <a:uFillTx/>
                          <a:latin typeface="+mn-lt"/>
                          <a:ea typeface="+mn-ea"/>
                          <a:cs typeface="+mn-cs"/>
                        </a:rPr>
                        <a:t>✓</a:t>
                      </a:r>
                      <a:endParaRPr kumimoji="0" lang="en-US" sz="6600" b="1" i="0" u="none" strike="noStrike" kern="1200" cap="none" spc="0" normalizeH="0" baseline="0" noProof="0" dirty="0">
                        <a:ln w="28575">
                          <a:solidFill>
                            <a:srgbClr val="1C9845"/>
                          </a:solidFill>
                        </a:ln>
                        <a:solidFill>
                          <a:srgbClr val="00B050"/>
                        </a:solidFill>
                        <a:effectLst/>
                        <a:uLnTx/>
                        <a:uFillTx/>
                        <a:latin typeface="+mn-lt"/>
                        <a:ea typeface="+mn-ea"/>
                        <a:cs typeface="+mn-cs"/>
                      </a:endParaRPr>
                    </a:p>
                  </a:txBody>
                  <a:tcPr>
                    <a:lnT w="28575" cap="flat" cmpd="sng" algn="ctr">
                      <a:solidFill>
                        <a:schemeClr val="tx1"/>
                      </a:solidFill>
                      <a:prstDash val="solid"/>
                      <a:round/>
                      <a:headEnd type="none" w="med" len="med"/>
                      <a:tailEnd type="none" w="med" len="med"/>
                    </a:lnT>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w="28575">
                            <a:solidFill>
                              <a:srgbClr val="1C9845"/>
                            </a:solidFill>
                          </a:ln>
                          <a:solidFill>
                            <a:srgbClr val="00B050"/>
                          </a:solidFill>
                          <a:effectLst/>
                          <a:uLnTx/>
                          <a:uFillTx/>
                          <a:latin typeface="+mn-lt"/>
                          <a:ea typeface="+mn-ea"/>
                          <a:cs typeface="+mn-cs"/>
                        </a:rPr>
                        <a:t>✓</a:t>
                      </a:r>
                      <a:endParaRPr kumimoji="0" lang="en-US" sz="1800" b="0" i="0" u="none" strike="noStrike" kern="1200" cap="none" spc="0" normalizeH="0" baseline="0" noProof="0" dirty="0">
                        <a:ln>
                          <a:solidFill>
                            <a:srgbClr val="1C9845"/>
                          </a:solidFill>
                        </a:ln>
                        <a:solidFill>
                          <a:prstClr val="black"/>
                        </a:solidFill>
                        <a:effectLst/>
                        <a:uLnTx/>
                        <a:uFillTx/>
                        <a:latin typeface="+mn-lt"/>
                        <a:ea typeface="+mn-ea"/>
                        <a:cs typeface="+mn-cs"/>
                      </a:endParaRPr>
                    </a:p>
                  </a:txBody>
                  <a:tcPr>
                    <a:lnT w="28575" cap="flat" cmpd="sng" algn="ctr">
                      <a:solidFill>
                        <a:schemeClr val="tx1"/>
                      </a:solidFill>
                      <a:prstDash val="solid"/>
                      <a:round/>
                      <a:headEnd type="none" w="med" len="med"/>
                      <a:tailEnd type="none" w="med" len="med"/>
                    </a:lnT>
                    <a:noFill/>
                  </a:tcPr>
                </a:tc>
                <a:tc>
                  <a:txBody>
                    <a:bodyPr/>
                    <a:lstStyle/>
                    <a:p>
                      <a:endParaRPr lang="en-US" dirty="0">
                        <a:ln>
                          <a:solidFill>
                            <a:srgbClr val="1C9845"/>
                          </a:solidFill>
                        </a:ln>
                      </a:endParaRPr>
                    </a:p>
                  </a:txBody>
                  <a:tcPr>
                    <a:lnT w="28575" cap="flat" cmpd="sng" algn="ctr">
                      <a:solidFill>
                        <a:schemeClr val="tx1"/>
                      </a:solidFill>
                      <a:prstDash val="solid"/>
                      <a:round/>
                      <a:headEnd type="none" w="med" len="med"/>
                      <a:tailEnd type="none" w="med" len="med"/>
                    </a:lnT>
                    <a:noFill/>
                  </a:tcPr>
                </a:tc>
                <a:tc>
                  <a:txBody>
                    <a:bodyPr/>
                    <a:lstStyle/>
                    <a:p>
                      <a:endParaRPr lang="en-US" dirty="0">
                        <a:ln>
                          <a:solidFill>
                            <a:srgbClr val="1C9845"/>
                          </a:solidFill>
                        </a:ln>
                      </a:endParaRPr>
                    </a:p>
                  </a:txBody>
                  <a:tcPr>
                    <a:lnT w="28575"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272910511"/>
                  </a:ext>
                </a:extLst>
              </a:tr>
              <a:tr h="907426">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b="1" dirty="0">
                          <a:solidFill>
                            <a:schemeClr val="bg1"/>
                          </a:solidFill>
                        </a:rPr>
                        <a:t>Third Variables (Selection Bias)</a:t>
                      </a:r>
                    </a:p>
                  </a:txBody>
                  <a:tcPr anchor="ctr">
                    <a:solidFill>
                      <a:schemeClr val="tx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w="28575">
                            <a:solidFill>
                              <a:srgbClr val="1C9845"/>
                            </a:solidFill>
                          </a:ln>
                          <a:solidFill>
                            <a:srgbClr val="00B050"/>
                          </a:solidFill>
                          <a:effectLst/>
                          <a:uLnTx/>
                          <a:uFillTx/>
                          <a:latin typeface="+mn-lt"/>
                          <a:ea typeface="+mn-ea"/>
                          <a:cs typeface="+mn-cs"/>
                        </a:rPr>
                        <a:t>✓</a:t>
                      </a:r>
                      <a:endParaRPr lang="en-US" dirty="0">
                        <a:ln>
                          <a:solidFill>
                            <a:srgbClr val="1C9845"/>
                          </a:solidFill>
                        </a:ln>
                      </a:endParaRPr>
                    </a:p>
                  </a:txBody>
                  <a:tcP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w="28575">
                            <a:solidFill>
                              <a:srgbClr val="1C9845"/>
                            </a:solidFill>
                          </a:ln>
                          <a:solidFill>
                            <a:srgbClr val="00B050"/>
                          </a:solidFill>
                          <a:effectLst/>
                          <a:uLnTx/>
                          <a:uFillTx/>
                          <a:latin typeface="+mn-lt"/>
                          <a:ea typeface="+mn-ea"/>
                          <a:cs typeface="+mn-cs"/>
                        </a:rPr>
                        <a:t>✓</a:t>
                      </a:r>
                      <a:endParaRPr lang="en-US" dirty="0">
                        <a:ln>
                          <a:solidFill>
                            <a:srgbClr val="1C9845"/>
                          </a:solidFill>
                        </a:ln>
                      </a:endParaRPr>
                    </a:p>
                  </a:txBody>
                  <a:tcP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a:ln w="28575">
                            <a:solidFill>
                              <a:srgbClr val="1C9845"/>
                            </a:solidFill>
                          </a:ln>
                          <a:solidFill>
                            <a:srgbClr val="00B050"/>
                          </a:solidFill>
                          <a:effectLst/>
                          <a:uLnTx/>
                          <a:uFillTx/>
                          <a:latin typeface="Calibri" panose="020F0502020204030204"/>
                          <a:ea typeface="+mn-ea"/>
                          <a:cs typeface="+mn-cs"/>
                        </a:rPr>
                        <a:t>✓</a:t>
                      </a:r>
                      <a:endParaRPr kumimoji="0" lang="en-US" sz="1800" b="0" i="0" u="none" strike="noStrike" kern="1200" cap="none" spc="0" normalizeH="0" baseline="0" noProof="0" dirty="0">
                        <a:ln>
                          <a:solidFill>
                            <a:srgbClr val="1C9845"/>
                          </a:solidFill>
                        </a:ln>
                        <a:solidFill>
                          <a:prstClr val="black"/>
                        </a:solidFill>
                        <a:effectLst/>
                        <a:uLnTx/>
                        <a:uFillTx/>
                        <a:latin typeface="Calibri" panose="020F0502020204030204"/>
                        <a:ea typeface="+mn-ea"/>
                        <a:cs typeface="+mn-cs"/>
                      </a:endParaRPr>
                    </a:p>
                  </a:txBody>
                  <a:tcPr>
                    <a:noFill/>
                  </a:tcPr>
                </a:tc>
                <a:tc>
                  <a:txBody>
                    <a:bodyPr/>
                    <a:lstStyle/>
                    <a:p>
                      <a:endParaRPr lang="en-US">
                        <a:ln>
                          <a:solidFill>
                            <a:srgbClr val="1C9845"/>
                          </a:solidFill>
                        </a:ln>
                      </a:endParaRPr>
                    </a:p>
                  </a:txBody>
                  <a:tcPr>
                    <a:noFill/>
                  </a:tcPr>
                </a:tc>
                <a:extLst>
                  <a:ext uri="{0D108BD9-81ED-4DB2-BD59-A6C34878D82A}">
                    <a16:rowId xmlns:a16="http://schemas.microsoft.com/office/drawing/2014/main" val="377405097"/>
                  </a:ext>
                </a:extLst>
              </a:tr>
              <a:tr h="907426">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b="1" dirty="0">
                          <a:solidFill>
                            <a:schemeClr val="bg1"/>
                          </a:solidFill>
                        </a:rPr>
                        <a:t>Arbitrary Covariate Inclusion</a:t>
                      </a:r>
                    </a:p>
                  </a:txBody>
                  <a:tcPr anchor="ctr">
                    <a:solidFill>
                      <a:schemeClr val="tx1"/>
                    </a:solidFill>
                  </a:tcPr>
                </a:tc>
                <a:tc>
                  <a:txBody>
                    <a:bodyPr/>
                    <a:lstStyle/>
                    <a:p>
                      <a:endParaRPr lang="en-US" dirty="0">
                        <a:ln>
                          <a:solidFill>
                            <a:srgbClr val="1C9845"/>
                          </a:solidFill>
                        </a:ln>
                      </a:endParaRPr>
                    </a:p>
                  </a:txBody>
                  <a:tcP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a:ln w="28575">
                            <a:solidFill>
                              <a:srgbClr val="1C9845"/>
                            </a:solidFill>
                          </a:ln>
                          <a:solidFill>
                            <a:srgbClr val="00B050"/>
                          </a:solidFill>
                          <a:effectLst/>
                          <a:uLnTx/>
                          <a:uFillTx/>
                          <a:latin typeface="Calibri" panose="020F0502020204030204"/>
                          <a:ea typeface="+mn-ea"/>
                          <a:cs typeface="+mn-cs"/>
                        </a:rPr>
                        <a:t>✓</a:t>
                      </a:r>
                      <a:endParaRPr kumimoji="0" lang="en-US" sz="1800" b="0" i="0" u="none" strike="noStrike" kern="1200" cap="none" spc="0" normalizeH="0" baseline="0" noProof="0" dirty="0">
                        <a:ln>
                          <a:solidFill>
                            <a:srgbClr val="1C9845"/>
                          </a:solidFill>
                        </a:ln>
                        <a:solidFill>
                          <a:prstClr val="black"/>
                        </a:solidFill>
                        <a:effectLst/>
                        <a:uLnTx/>
                        <a:uFillTx/>
                        <a:latin typeface="Calibri" panose="020F0502020204030204"/>
                        <a:ea typeface="+mn-ea"/>
                        <a:cs typeface="+mn-cs"/>
                      </a:endParaRPr>
                    </a:p>
                  </a:txBody>
                  <a:tcP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w="28575">
                            <a:solidFill>
                              <a:srgbClr val="1C9845"/>
                            </a:solidFill>
                          </a:ln>
                          <a:solidFill>
                            <a:srgbClr val="00B050"/>
                          </a:solidFill>
                          <a:effectLst/>
                          <a:uLnTx/>
                          <a:uFillTx/>
                          <a:latin typeface="Calibri" panose="020F0502020204030204"/>
                          <a:ea typeface="+mn-ea"/>
                          <a:cs typeface="+mn-cs"/>
                        </a:rPr>
                        <a:t>✓</a:t>
                      </a:r>
                      <a:endParaRPr kumimoji="0" lang="en-US" sz="1800" b="0" i="0" u="none" strike="noStrike" kern="1200" cap="none" spc="0" normalizeH="0" baseline="0" noProof="0" dirty="0">
                        <a:ln>
                          <a:solidFill>
                            <a:srgbClr val="1C9845"/>
                          </a:solidFill>
                        </a:ln>
                        <a:solidFill>
                          <a:prstClr val="black"/>
                        </a:solidFill>
                        <a:effectLst/>
                        <a:uLnTx/>
                        <a:uFillTx/>
                        <a:latin typeface="Calibri" panose="020F0502020204030204"/>
                        <a:ea typeface="+mn-ea"/>
                        <a:cs typeface="+mn-cs"/>
                      </a:endParaRPr>
                    </a:p>
                  </a:txBody>
                  <a:tcPr>
                    <a:noFill/>
                  </a:tcPr>
                </a:tc>
                <a:tc>
                  <a:txBody>
                    <a:bodyPr/>
                    <a:lstStyle/>
                    <a:p>
                      <a:endParaRPr lang="en-US" dirty="0">
                        <a:ln>
                          <a:solidFill>
                            <a:srgbClr val="1C9845"/>
                          </a:solidFill>
                        </a:ln>
                      </a:endParaRPr>
                    </a:p>
                  </a:txBody>
                  <a:tcPr>
                    <a:noFill/>
                  </a:tcPr>
                </a:tc>
                <a:extLst>
                  <a:ext uri="{0D108BD9-81ED-4DB2-BD59-A6C34878D82A}">
                    <a16:rowId xmlns:a16="http://schemas.microsoft.com/office/drawing/2014/main" val="443820271"/>
                  </a:ext>
                </a:extLst>
              </a:tr>
              <a:tr h="907426">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b="1" dirty="0">
                          <a:solidFill>
                            <a:schemeClr val="bg1"/>
                          </a:solidFill>
                        </a:rPr>
                        <a:t>Unclear Boundary Conditions</a:t>
                      </a:r>
                    </a:p>
                  </a:txBody>
                  <a:tcPr anchor="ctr">
                    <a:solidFill>
                      <a:schemeClr val="tx1"/>
                    </a:solidFill>
                  </a:tcPr>
                </a:tc>
                <a:tc>
                  <a:txBody>
                    <a:bodyPr/>
                    <a:lstStyle/>
                    <a:p>
                      <a:endParaRPr lang="en-US">
                        <a:ln>
                          <a:solidFill>
                            <a:srgbClr val="1C9845"/>
                          </a:solidFill>
                        </a:ln>
                      </a:endParaRPr>
                    </a:p>
                  </a:txBody>
                  <a:tcP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w="28575">
                            <a:solidFill>
                              <a:srgbClr val="1C9845"/>
                            </a:solidFill>
                          </a:ln>
                          <a:solidFill>
                            <a:srgbClr val="00B050"/>
                          </a:solidFill>
                          <a:effectLst/>
                          <a:uLnTx/>
                          <a:uFillTx/>
                          <a:latin typeface="Calibri" panose="020F0502020204030204"/>
                          <a:ea typeface="+mn-ea"/>
                          <a:cs typeface="+mn-cs"/>
                        </a:rPr>
                        <a:t>✓</a:t>
                      </a:r>
                      <a:endParaRPr kumimoji="0" lang="en-US" sz="1800" b="0" i="0" u="none" strike="noStrike" kern="1200" cap="none" spc="0" normalizeH="0" baseline="0" noProof="0" dirty="0">
                        <a:ln>
                          <a:solidFill>
                            <a:srgbClr val="1C9845"/>
                          </a:solidFill>
                        </a:ln>
                        <a:solidFill>
                          <a:prstClr val="black"/>
                        </a:solidFill>
                        <a:effectLst/>
                        <a:uLnTx/>
                        <a:uFillTx/>
                        <a:latin typeface="Calibri" panose="020F0502020204030204"/>
                        <a:ea typeface="+mn-ea"/>
                        <a:cs typeface="+mn-cs"/>
                      </a:endParaRPr>
                    </a:p>
                  </a:txBody>
                  <a:tcP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w="28575">
                            <a:solidFill>
                              <a:srgbClr val="1C9845"/>
                            </a:solidFill>
                          </a:ln>
                          <a:solidFill>
                            <a:srgbClr val="00B050"/>
                          </a:solidFill>
                          <a:effectLst/>
                          <a:uLnTx/>
                          <a:uFillTx/>
                          <a:latin typeface="Calibri" panose="020F0502020204030204"/>
                          <a:ea typeface="+mn-ea"/>
                          <a:cs typeface="+mn-cs"/>
                        </a:rPr>
                        <a:t>✓</a:t>
                      </a:r>
                      <a:endParaRPr kumimoji="0" lang="en-US" sz="1800" b="0" i="0" u="none" strike="noStrike" kern="1200" cap="none" spc="0" normalizeH="0" baseline="0" noProof="0" dirty="0">
                        <a:ln>
                          <a:solidFill>
                            <a:srgbClr val="1C9845"/>
                          </a:solidFill>
                        </a:ln>
                        <a:solidFill>
                          <a:prstClr val="black"/>
                        </a:solidFill>
                        <a:effectLst/>
                        <a:uLnTx/>
                        <a:uFillTx/>
                        <a:latin typeface="Calibri" panose="020F0502020204030204"/>
                        <a:ea typeface="+mn-ea"/>
                        <a:cs typeface="+mn-cs"/>
                      </a:endParaRPr>
                    </a:p>
                  </a:txBody>
                  <a:tcP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w="28575">
                            <a:solidFill>
                              <a:srgbClr val="1C9845"/>
                            </a:solidFill>
                          </a:ln>
                          <a:solidFill>
                            <a:srgbClr val="00B050"/>
                          </a:solidFill>
                          <a:effectLst/>
                          <a:uLnTx/>
                          <a:uFillTx/>
                          <a:latin typeface="Calibri" panose="020F0502020204030204"/>
                          <a:ea typeface="+mn-ea"/>
                          <a:cs typeface="+mn-cs"/>
                        </a:rPr>
                        <a:t>✓</a:t>
                      </a:r>
                      <a:endParaRPr kumimoji="0" lang="en-US" sz="1800" b="0" i="0" u="none" strike="noStrike" kern="1200" cap="none" spc="0" normalizeH="0" baseline="0" noProof="0" dirty="0">
                        <a:ln>
                          <a:solidFill>
                            <a:srgbClr val="1C9845"/>
                          </a:solidFill>
                        </a:ln>
                        <a:solidFill>
                          <a:prstClr val="black"/>
                        </a:solidFill>
                        <a:effectLst/>
                        <a:uLnTx/>
                        <a:uFillTx/>
                        <a:latin typeface="Calibri" panose="020F0502020204030204"/>
                        <a:ea typeface="+mn-ea"/>
                        <a:cs typeface="+mn-cs"/>
                      </a:endParaRPr>
                    </a:p>
                  </a:txBody>
                  <a:tcPr>
                    <a:noFill/>
                  </a:tcPr>
                </a:tc>
                <a:extLst>
                  <a:ext uri="{0D108BD9-81ED-4DB2-BD59-A6C34878D82A}">
                    <a16:rowId xmlns:a16="http://schemas.microsoft.com/office/drawing/2014/main" val="1690609515"/>
                  </a:ext>
                </a:extLst>
              </a:tr>
              <a:tr h="525731">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b="1" dirty="0">
                          <a:solidFill>
                            <a:schemeClr val="bg1"/>
                          </a:solidFill>
                        </a:rPr>
                        <a:t>Single Studies</a:t>
                      </a:r>
                    </a:p>
                  </a:txBody>
                  <a:tcPr anchor="ctr">
                    <a:solidFill>
                      <a:schemeClr val="tx1"/>
                    </a:solidFill>
                  </a:tcPr>
                </a:tc>
                <a:tc>
                  <a:txBody>
                    <a:bodyPr/>
                    <a:lstStyle/>
                    <a:p>
                      <a:endParaRPr lang="en-US" dirty="0">
                        <a:ln>
                          <a:solidFill>
                            <a:srgbClr val="1C9845"/>
                          </a:solidFill>
                        </a:ln>
                      </a:endParaRPr>
                    </a:p>
                  </a:txBody>
                  <a:tcPr>
                    <a:lnB w="28575" cap="flat" cmpd="sng" algn="ctr">
                      <a:solidFill>
                        <a:schemeClr val="tx1"/>
                      </a:solidFill>
                      <a:prstDash val="solid"/>
                      <a:round/>
                      <a:headEnd type="none" w="med" len="med"/>
                      <a:tailEnd type="none" w="med" len="med"/>
                    </a:lnB>
                    <a:noFill/>
                  </a:tcPr>
                </a:tc>
                <a:tc>
                  <a:txBody>
                    <a:bodyPr/>
                    <a:lstStyle/>
                    <a:p>
                      <a:endParaRPr lang="en-US" dirty="0">
                        <a:ln>
                          <a:solidFill>
                            <a:srgbClr val="1C9845"/>
                          </a:solidFill>
                        </a:ln>
                      </a:endParaRPr>
                    </a:p>
                  </a:txBody>
                  <a:tcPr>
                    <a:lnB w="28575" cap="flat" cmpd="sng" algn="ctr">
                      <a:solidFill>
                        <a:schemeClr val="tx1"/>
                      </a:solidFill>
                      <a:prstDash val="solid"/>
                      <a:round/>
                      <a:headEnd type="none" w="med" len="med"/>
                      <a:tailEnd type="none" w="med" len="med"/>
                    </a:lnB>
                    <a:noFill/>
                  </a:tcPr>
                </a:tc>
                <a:tc>
                  <a:txBody>
                    <a:bodyPr/>
                    <a:lstStyle/>
                    <a:p>
                      <a:endParaRPr lang="en-US" dirty="0">
                        <a:ln>
                          <a:solidFill>
                            <a:srgbClr val="1C9845"/>
                          </a:solidFill>
                        </a:ln>
                      </a:endParaRPr>
                    </a:p>
                  </a:txBody>
                  <a:tcPr>
                    <a:lnB w="28575"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w="28575">
                            <a:solidFill>
                              <a:srgbClr val="1C9845"/>
                            </a:solidFill>
                          </a:ln>
                          <a:solidFill>
                            <a:srgbClr val="00B050"/>
                          </a:solidFill>
                          <a:effectLst/>
                          <a:uLnTx/>
                          <a:uFillTx/>
                          <a:latin typeface="Calibri" panose="020F0502020204030204"/>
                          <a:ea typeface="+mn-ea"/>
                          <a:cs typeface="+mn-cs"/>
                        </a:rPr>
                        <a:t>✓</a:t>
                      </a:r>
                      <a:endParaRPr kumimoji="0" lang="en-US" sz="1800" b="0" i="0" u="none" strike="noStrike" kern="1200" cap="none" spc="0" normalizeH="0" baseline="0" noProof="0" dirty="0">
                        <a:ln>
                          <a:solidFill>
                            <a:srgbClr val="1C9845"/>
                          </a:solidFill>
                        </a:ln>
                        <a:solidFill>
                          <a:prstClr val="black"/>
                        </a:solidFill>
                        <a:effectLst/>
                        <a:uLnTx/>
                        <a:uFillTx/>
                        <a:latin typeface="Calibri" panose="020F0502020204030204"/>
                        <a:ea typeface="+mn-ea"/>
                        <a:cs typeface="+mn-cs"/>
                      </a:endParaRPr>
                    </a:p>
                  </a:txBody>
                  <a:tcPr>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06746412"/>
                  </a:ext>
                </a:extLst>
              </a:tr>
            </a:tbl>
          </a:graphicData>
        </a:graphic>
      </p:graphicFrame>
    </p:spTree>
    <p:extLst>
      <p:ext uri="{BB962C8B-B14F-4D97-AF65-F5344CB8AC3E}">
        <p14:creationId xmlns:p14="http://schemas.microsoft.com/office/powerpoint/2010/main" val="28141495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7BF5C52-AAFD-1040-BF2A-11A9EFABC801}"/>
              </a:ext>
            </a:extLst>
          </p:cNvPr>
          <p:cNvSpPr/>
          <p:nvPr/>
        </p:nvSpPr>
        <p:spPr>
          <a:xfrm>
            <a:off x="901700" y="1150144"/>
            <a:ext cx="10388600" cy="45577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b="1" dirty="0">
                <a:solidFill>
                  <a:schemeClr val="tx1"/>
                </a:solidFill>
              </a:rPr>
              <a:t>How robust are personality-outcome associations…</a:t>
            </a:r>
          </a:p>
          <a:p>
            <a:pPr marL="1035050" indent="-501650">
              <a:buFont typeface="+mj-lt"/>
              <a:buAutoNum type="arabicPeriod"/>
            </a:pPr>
            <a:r>
              <a:rPr lang="en-US" sz="2800" dirty="0">
                <a:solidFill>
                  <a:schemeClr val="tx1"/>
                </a:solidFill>
              </a:rPr>
              <a:t>Longitudinally?</a:t>
            </a:r>
          </a:p>
          <a:p>
            <a:pPr marL="1035050" indent="-501650">
              <a:buFont typeface="+mj-lt"/>
              <a:buAutoNum type="arabicPeriod"/>
            </a:pPr>
            <a:r>
              <a:rPr lang="en-US" sz="2800" dirty="0">
                <a:solidFill>
                  <a:schemeClr val="tx1"/>
                </a:solidFill>
              </a:rPr>
              <a:t>Across studies?</a:t>
            </a:r>
          </a:p>
          <a:p>
            <a:pPr marL="1035050" indent="-501650">
              <a:buFont typeface="+mj-lt"/>
              <a:buAutoNum type="arabicPeriod"/>
            </a:pPr>
            <a:r>
              <a:rPr lang="en-US" sz="2800" dirty="0">
                <a:solidFill>
                  <a:schemeClr val="tx1"/>
                </a:solidFill>
              </a:rPr>
              <a:t>Controlling for selection bias?</a:t>
            </a:r>
          </a:p>
          <a:p>
            <a:pPr marL="1035050" indent="-501650">
              <a:buFont typeface="+mj-lt"/>
              <a:buAutoNum type="arabicPeriod"/>
            </a:pPr>
            <a:r>
              <a:rPr lang="en-US" sz="2800" dirty="0">
                <a:solidFill>
                  <a:schemeClr val="tx1"/>
                </a:solidFill>
              </a:rPr>
              <a:t>Across moderators?</a:t>
            </a:r>
          </a:p>
          <a:p>
            <a:pPr marL="1035050" indent="-501650">
              <a:buFont typeface="+mj-lt"/>
              <a:buAutoNum type="arabicPeriod"/>
            </a:pPr>
            <a:r>
              <a:rPr lang="en-US" sz="2800" dirty="0">
                <a:solidFill>
                  <a:schemeClr val="tx1"/>
                </a:solidFill>
              </a:rPr>
              <a:t>Across covariates?</a:t>
            </a:r>
          </a:p>
        </p:txBody>
      </p:sp>
      <p:sp>
        <p:nvSpPr>
          <p:cNvPr id="7" name="Rectangle 6">
            <a:extLst>
              <a:ext uri="{FF2B5EF4-FFF2-40B4-BE49-F238E27FC236}">
                <a16:creationId xmlns:a16="http://schemas.microsoft.com/office/drawing/2014/main" id="{92BD3456-6E6E-A847-841D-CC803EAB198C}"/>
              </a:ext>
            </a:extLst>
          </p:cNvPr>
          <p:cNvSpPr/>
          <p:nvPr/>
        </p:nvSpPr>
        <p:spPr>
          <a:xfrm>
            <a:off x="0" y="4981"/>
            <a:ext cx="12192000" cy="65621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t>The Current Study</a:t>
            </a:r>
          </a:p>
        </p:txBody>
      </p:sp>
      <p:sp>
        <p:nvSpPr>
          <p:cNvPr id="8" name="Rectangle 7">
            <a:extLst>
              <a:ext uri="{FF2B5EF4-FFF2-40B4-BE49-F238E27FC236}">
                <a16:creationId xmlns:a16="http://schemas.microsoft.com/office/drawing/2014/main" id="{BD83D118-EC84-024F-8E04-BB56B4193681}"/>
              </a:ext>
            </a:extLst>
          </p:cNvPr>
          <p:cNvSpPr/>
          <p:nvPr/>
        </p:nvSpPr>
        <p:spPr>
          <a:xfrm>
            <a:off x="0" y="6201784"/>
            <a:ext cx="12192000" cy="65621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t>Preregistration: https://</a:t>
            </a:r>
            <a:r>
              <a:rPr lang="en-US" sz="3600" b="1" dirty="0" err="1"/>
              <a:t>osf.io</a:t>
            </a:r>
            <a:r>
              <a:rPr lang="en-US" sz="3600" b="1" dirty="0"/>
              <a:t>/</a:t>
            </a:r>
            <a:r>
              <a:rPr lang="en-US" sz="3600" b="1" dirty="0" err="1"/>
              <a:t>tcysh</a:t>
            </a:r>
            <a:r>
              <a:rPr lang="en-US" sz="3600" b="1" dirty="0"/>
              <a:t> </a:t>
            </a:r>
          </a:p>
        </p:txBody>
      </p:sp>
    </p:spTree>
    <p:extLst>
      <p:ext uri="{BB962C8B-B14F-4D97-AF65-F5344CB8AC3E}">
        <p14:creationId xmlns:p14="http://schemas.microsoft.com/office/powerpoint/2010/main" val="34840232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10FD7CFC-1145-1B41-9B2C-269DC62037D0}"/>
              </a:ext>
            </a:extLst>
          </p:cNvPr>
          <p:cNvGraphicFramePr>
            <a:graphicFrameLocks noGrp="1"/>
          </p:cNvGraphicFramePr>
          <p:nvPr>
            <p:extLst>
              <p:ext uri="{D42A27DB-BD31-4B8C-83A1-F6EECF244321}">
                <p14:modId xmlns:p14="http://schemas.microsoft.com/office/powerpoint/2010/main" val="615535524"/>
              </p:ext>
            </p:extLst>
          </p:nvPr>
        </p:nvGraphicFramePr>
        <p:xfrm>
          <a:off x="0" y="-1"/>
          <a:ext cx="12192000" cy="6766565"/>
        </p:xfrm>
        <a:graphic>
          <a:graphicData uri="http://schemas.openxmlformats.org/drawingml/2006/table">
            <a:tbl>
              <a:tblPr firstRow="1" bandRow="1">
                <a:tableStyleId>{5C22544A-7EE6-4342-B048-85BDC9FD1C3A}</a:tableStyleId>
              </a:tblPr>
              <a:tblGrid>
                <a:gridCol w="3048000">
                  <a:extLst>
                    <a:ext uri="{9D8B030D-6E8A-4147-A177-3AD203B41FA5}">
                      <a16:colId xmlns:a16="http://schemas.microsoft.com/office/drawing/2014/main" val="4169745972"/>
                    </a:ext>
                  </a:extLst>
                </a:gridCol>
                <a:gridCol w="3048000">
                  <a:extLst>
                    <a:ext uri="{9D8B030D-6E8A-4147-A177-3AD203B41FA5}">
                      <a16:colId xmlns:a16="http://schemas.microsoft.com/office/drawing/2014/main" val="230426186"/>
                    </a:ext>
                  </a:extLst>
                </a:gridCol>
                <a:gridCol w="3048000">
                  <a:extLst>
                    <a:ext uri="{9D8B030D-6E8A-4147-A177-3AD203B41FA5}">
                      <a16:colId xmlns:a16="http://schemas.microsoft.com/office/drawing/2014/main" val="3818501457"/>
                    </a:ext>
                  </a:extLst>
                </a:gridCol>
                <a:gridCol w="3048000">
                  <a:extLst>
                    <a:ext uri="{9D8B030D-6E8A-4147-A177-3AD203B41FA5}">
                      <a16:colId xmlns:a16="http://schemas.microsoft.com/office/drawing/2014/main" val="3950771620"/>
                    </a:ext>
                  </a:extLst>
                </a:gridCol>
              </a:tblGrid>
              <a:tr h="578047">
                <a:tc>
                  <a:txBody>
                    <a:bodyPr/>
                    <a:lstStyle/>
                    <a:p>
                      <a:pPr algn="ctr"/>
                      <a:r>
                        <a:rPr lang="en-US" sz="2800" dirty="0"/>
                        <a:t>14 Predictors</a:t>
                      </a:r>
                    </a:p>
                  </a:txBody>
                  <a:tcPr anchor="ctr">
                    <a:solidFill>
                      <a:srgbClr val="7030A0"/>
                    </a:solidFill>
                  </a:tcPr>
                </a:tc>
                <a:tc>
                  <a:txBody>
                    <a:bodyPr/>
                    <a:lstStyle/>
                    <a:p>
                      <a:pPr algn="ctr"/>
                      <a:r>
                        <a:rPr lang="en-US" sz="2800" dirty="0"/>
                        <a:t>14 Outcomes</a:t>
                      </a:r>
                    </a:p>
                  </a:txBody>
                  <a:tcPr anchor="ctr">
                    <a:solidFill>
                      <a:srgbClr val="2F2EF9"/>
                    </a:solidFill>
                  </a:tcPr>
                </a:tc>
                <a:tc>
                  <a:txBody>
                    <a:bodyPr/>
                    <a:lstStyle/>
                    <a:p>
                      <a:pPr algn="ctr"/>
                      <a:r>
                        <a:rPr lang="en-US" sz="2800" dirty="0"/>
                        <a:t>8 Moderators</a:t>
                      </a:r>
                    </a:p>
                  </a:txBody>
                  <a:tcPr anchor="ctr">
                    <a:solidFill>
                      <a:srgbClr val="C00000"/>
                    </a:solidFill>
                  </a:tcPr>
                </a:tc>
                <a:tc>
                  <a:txBody>
                    <a:bodyPr/>
                    <a:lstStyle/>
                    <a:p>
                      <a:pPr algn="ctr"/>
                      <a:r>
                        <a:rPr lang="en-US" sz="2800" dirty="0"/>
                        <a:t>10 Studies</a:t>
                      </a:r>
                    </a:p>
                  </a:txBody>
                  <a:tcPr anchor="ctr">
                    <a:solidFill>
                      <a:schemeClr val="tx1"/>
                    </a:solidFill>
                  </a:tcPr>
                </a:tc>
                <a:extLst>
                  <a:ext uri="{0D108BD9-81ED-4DB2-BD59-A6C34878D82A}">
                    <a16:rowId xmlns:a16="http://schemas.microsoft.com/office/drawing/2014/main" val="3467875394"/>
                  </a:ext>
                </a:extLst>
              </a:tr>
              <a:tr h="442037">
                <a:tc>
                  <a:txBody>
                    <a:bodyPr/>
                    <a:lstStyle/>
                    <a:p>
                      <a:pPr marL="182880" indent="0" algn="l" fontAlgn="b">
                        <a:tabLst/>
                      </a:pPr>
                      <a:r>
                        <a:rPr lang="en-US" sz="2000" b="1" u="none" strike="noStrike" dirty="0">
                          <a:solidFill>
                            <a:schemeClr val="tx1"/>
                          </a:solidFill>
                          <a:effectLst/>
                        </a:rPr>
                        <a:t>Extraversion</a:t>
                      </a:r>
                      <a:endParaRPr lang="en-US" sz="2000" b="1" i="0" u="none" strike="noStrike" dirty="0">
                        <a:solidFill>
                          <a:schemeClr val="tx1"/>
                        </a:solidFill>
                        <a:effectLst/>
                        <a:latin typeface="Calibri" panose="020F0502020204030204" pitchFamily="34" charset="0"/>
                      </a:endParaRPr>
                    </a:p>
                  </a:txBody>
                  <a:tcPr marL="0" marR="0" marT="0" marB="0" anchor="ctr">
                    <a:noFill/>
                  </a:tcPr>
                </a:tc>
                <a:tc>
                  <a:txBody>
                    <a:bodyPr/>
                    <a:lstStyle/>
                    <a:p>
                      <a:pPr marL="182880" algn="l" fontAlgn="b"/>
                      <a:r>
                        <a:rPr lang="en-US" sz="2000" b="1" u="none" strike="noStrike" dirty="0">
                          <a:solidFill>
                            <a:schemeClr val="tx1"/>
                          </a:solidFill>
                          <a:effectLst/>
                        </a:rPr>
                        <a:t>Mortality</a:t>
                      </a:r>
                      <a:endParaRPr lang="en-US" sz="2000" b="1" i="0" u="none" strike="noStrike" dirty="0">
                        <a:solidFill>
                          <a:schemeClr val="tx1"/>
                        </a:solidFill>
                        <a:effectLst/>
                        <a:latin typeface="Calibri" panose="020F0502020204030204" pitchFamily="34" charset="0"/>
                      </a:endParaRPr>
                    </a:p>
                  </a:txBody>
                  <a:tcPr marL="0" marR="0" marT="0" marB="0" anchor="ctr">
                    <a:noFill/>
                  </a:tcPr>
                </a:tc>
                <a:tc>
                  <a:txBody>
                    <a:bodyPr/>
                    <a:lstStyle/>
                    <a:p>
                      <a:pPr marL="182880" algn="l" fontAlgn="b"/>
                      <a:r>
                        <a:rPr lang="en-US" sz="2000" b="1" u="none" strike="noStrike" dirty="0">
                          <a:solidFill>
                            <a:schemeClr val="tx1"/>
                          </a:solidFill>
                          <a:effectLst/>
                        </a:rPr>
                        <a:t>Age</a:t>
                      </a:r>
                      <a:endParaRPr lang="en-US" sz="2000" b="1" i="0" u="none" strike="noStrike" dirty="0">
                        <a:solidFill>
                          <a:schemeClr val="tx1"/>
                        </a:solidFill>
                        <a:effectLst/>
                        <a:latin typeface="Calibri" panose="020F0502020204030204" pitchFamily="34" charset="0"/>
                      </a:endParaRPr>
                    </a:p>
                  </a:txBody>
                  <a:tcPr marL="0" marR="0" marT="0" marB="0" anchor="ctr">
                    <a:noFill/>
                  </a:tcPr>
                </a:tc>
                <a:tc>
                  <a:txBody>
                    <a:bodyPr/>
                    <a:lstStyle/>
                    <a:p>
                      <a:pPr algn="ctr"/>
                      <a:r>
                        <a:rPr lang="en-US" sz="2000" b="1" dirty="0"/>
                        <a:t>Add Health</a:t>
                      </a:r>
                    </a:p>
                  </a:txBody>
                  <a:tcPr anchor="ctr">
                    <a:noFill/>
                  </a:tcPr>
                </a:tc>
                <a:extLst>
                  <a:ext uri="{0D108BD9-81ED-4DB2-BD59-A6C34878D82A}">
                    <a16:rowId xmlns:a16="http://schemas.microsoft.com/office/drawing/2014/main" val="290922877"/>
                  </a:ext>
                </a:extLst>
              </a:tr>
              <a:tr h="442037">
                <a:tc>
                  <a:txBody>
                    <a:bodyPr/>
                    <a:lstStyle/>
                    <a:p>
                      <a:pPr marL="182880" algn="l" fontAlgn="b"/>
                      <a:r>
                        <a:rPr lang="en-US" sz="2000" b="1" u="none" strike="noStrike" dirty="0">
                          <a:solidFill>
                            <a:schemeClr val="tx1"/>
                          </a:solidFill>
                          <a:effectLst/>
                        </a:rPr>
                        <a:t>Agreeableness</a:t>
                      </a:r>
                      <a:endParaRPr lang="en-US" sz="2000" b="1" i="0" u="none" strike="noStrike" dirty="0">
                        <a:solidFill>
                          <a:schemeClr val="tx1"/>
                        </a:solidFill>
                        <a:effectLst/>
                        <a:latin typeface="Calibri" panose="020F0502020204030204" pitchFamily="34" charset="0"/>
                      </a:endParaRPr>
                    </a:p>
                  </a:txBody>
                  <a:tcPr marL="0" marR="0" marT="0" marB="0" anchor="ctr">
                    <a:noFill/>
                  </a:tcPr>
                </a:tc>
                <a:tc>
                  <a:txBody>
                    <a:bodyPr/>
                    <a:lstStyle/>
                    <a:p>
                      <a:pPr marL="182880" algn="l" fontAlgn="b"/>
                      <a:r>
                        <a:rPr lang="en-US" sz="2000" b="1" u="none" strike="noStrike" dirty="0">
                          <a:solidFill>
                            <a:schemeClr val="tx1"/>
                          </a:solidFill>
                          <a:effectLst/>
                        </a:rPr>
                        <a:t>Major Health Event</a:t>
                      </a:r>
                      <a:endParaRPr lang="en-US" sz="2000" b="1" i="0" u="none" strike="noStrike" dirty="0">
                        <a:solidFill>
                          <a:schemeClr val="tx1"/>
                        </a:solidFill>
                        <a:effectLst/>
                        <a:latin typeface="Calibri" panose="020F0502020204030204" pitchFamily="34" charset="0"/>
                      </a:endParaRPr>
                    </a:p>
                  </a:txBody>
                  <a:tcPr marL="0" marR="0" marT="0" marB="0" anchor="ctr">
                    <a:noFill/>
                  </a:tcPr>
                </a:tc>
                <a:tc>
                  <a:txBody>
                    <a:bodyPr/>
                    <a:lstStyle/>
                    <a:p>
                      <a:pPr marL="182880" algn="l" fontAlgn="b"/>
                      <a:r>
                        <a:rPr lang="en-US" sz="2000" b="1" u="none" strike="noStrike" dirty="0">
                          <a:solidFill>
                            <a:schemeClr val="tx1"/>
                          </a:solidFill>
                          <a:effectLst/>
                        </a:rPr>
                        <a:t>Gender</a:t>
                      </a:r>
                      <a:endParaRPr lang="en-US" sz="2000" b="1" i="0" u="none" strike="noStrike" dirty="0">
                        <a:solidFill>
                          <a:schemeClr val="tx1"/>
                        </a:solidFill>
                        <a:effectLst/>
                        <a:latin typeface="Calibri" panose="020F0502020204030204" pitchFamily="34" charset="0"/>
                      </a:endParaRPr>
                    </a:p>
                  </a:txBody>
                  <a:tcPr marL="0" marR="0" marT="0" marB="0" anchor="ctr">
                    <a:noFill/>
                  </a:tcPr>
                </a:tc>
                <a:tc>
                  <a:txBody>
                    <a:bodyPr/>
                    <a:lstStyle/>
                    <a:p>
                      <a:pPr algn="ctr"/>
                      <a:r>
                        <a:rPr lang="en-US" sz="2000" b="1" dirty="0"/>
                        <a:t>BHPS (and US)</a:t>
                      </a:r>
                    </a:p>
                  </a:txBody>
                  <a:tcPr anchor="ctr">
                    <a:noFill/>
                  </a:tcPr>
                </a:tc>
                <a:extLst>
                  <a:ext uri="{0D108BD9-81ED-4DB2-BD59-A6C34878D82A}">
                    <a16:rowId xmlns:a16="http://schemas.microsoft.com/office/drawing/2014/main" val="3606123739"/>
                  </a:ext>
                </a:extLst>
              </a:tr>
              <a:tr h="442037">
                <a:tc>
                  <a:txBody>
                    <a:bodyPr/>
                    <a:lstStyle/>
                    <a:p>
                      <a:pPr marL="182880" algn="l" fontAlgn="b"/>
                      <a:r>
                        <a:rPr lang="en-US" sz="2000" b="1" u="none" strike="noStrike" dirty="0">
                          <a:solidFill>
                            <a:schemeClr val="tx1"/>
                          </a:solidFill>
                          <a:effectLst/>
                        </a:rPr>
                        <a:t>Conscientiousness</a:t>
                      </a:r>
                      <a:endParaRPr lang="en-US" sz="2000" b="1" i="0" u="none" strike="noStrike" dirty="0">
                        <a:solidFill>
                          <a:schemeClr val="tx1"/>
                        </a:solidFill>
                        <a:effectLst/>
                        <a:latin typeface="Calibri" panose="020F0502020204030204" pitchFamily="34" charset="0"/>
                      </a:endParaRPr>
                    </a:p>
                  </a:txBody>
                  <a:tcPr marL="0" marR="0" marT="0" marB="0" anchor="ctr">
                    <a:lnB w="12700" cmpd="sng">
                      <a:noFill/>
                    </a:lnB>
                    <a:noFill/>
                  </a:tcPr>
                </a:tc>
                <a:tc>
                  <a:txBody>
                    <a:bodyPr/>
                    <a:lstStyle/>
                    <a:p>
                      <a:pPr marL="182880" algn="l" fontAlgn="b"/>
                      <a:r>
                        <a:rPr lang="en-US" sz="2000" b="1" u="none" strike="noStrike" dirty="0">
                          <a:solidFill>
                            <a:schemeClr val="tx1"/>
                          </a:solidFill>
                          <a:effectLst/>
                        </a:rPr>
                        <a:t>Mental Health Event</a:t>
                      </a:r>
                      <a:endParaRPr lang="en-US" sz="2000" b="1" i="0" u="none" strike="noStrike" dirty="0">
                        <a:solidFill>
                          <a:schemeClr val="tx1"/>
                        </a:solidFill>
                        <a:effectLst/>
                        <a:latin typeface="Calibri" panose="020F0502020204030204" pitchFamily="34" charset="0"/>
                      </a:endParaRPr>
                    </a:p>
                  </a:txBody>
                  <a:tcPr marL="0" marR="0" marT="0" marB="0" anchor="ctr">
                    <a:lnB w="12700" cmpd="sng">
                      <a:noFill/>
                    </a:lnB>
                    <a:noFill/>
                  </a:tcPr>
                </a:tc>
                <a:tc>
                  <a:txBody>
                    <a:bodyPr/>
                    <a:lstStyle/>
                    <a:p>
                      <a:pPr marL="182880" algn="l" fontAlgn="b"/>
                      <a:r>
                        <a:rPr lang="en-US" sz="2000" b="1" i="0" u="none" strike="noStrike" dirty="0">
                          <a:solidFill>
                            <a:schemeClr val="tx1"/>
                          </a:solidFill>
                          <a:effectLst/>
                          <a:latin typeface="Calibri" panose="020F0502020204030204" pitchFamily="34" charset="0"/>
                        </a:rPr>
                        <a:t>Race</a:t>
                      </a:r>
                    </a:p>
                  </a:txBody>
                  <a:tcPr marL="0" marR="0" marT="0" marB="0" anchor="ctr">
                    <a:noFill/>
                  </a:tcPr>
                </a:tc>
                <a:tc>
                  <a:txBody>
                    <a:bodyPr/>
                    <a:lstStyle/>
                    <a:p>
                      <a:pPr algn="ctr"/>
                      <a:r>
                        <a:rPr lang="en-US" sz="2000" b="1" dirty="0"/>
                        <a:t>GSOEP</a:t>
                      </a:r>
                    </a:p>
                  </a:txBody>
                  <a:tcPr anchor="ctr">
                    <a:noFill/>
                  </a:tcPr>
                </a:tc>
                <a:extLst>
                  <a:ext uri="{0D108BD9-81ED-4DB2-BD59-A6C34878D82A}">
                    <a16:rowId xmlns:a16="http://schemas.microsoft.com/office/drawing/2014/main" val="293086692"/>
                  </a:ext>
                </a:extLst>
              </a:tr>
              <a:tr h="442037">
                <a:tc>
                  <a:txBody>
                    <a:bodyPr/>
                    <a:lstStyle/>
                    <a:p>
                      <a:pPr marL="182880" algn="l" fontAlgn="b"/>
                      <a:r>
                        <a:rPr lang="en-US" sz="2000" b="1" u="none" strike="noStrike" dirty="0">
                          <a:solidFill>
                            <a:schemeClr val="tx1"/>
                          </a:solidFill>
                          <a:effectLst/>
                        </a:rPr>
                        <a:t>Neuroticism</a:t>
                      </a:r>
                      <a:endParaRPr lang="en-US" sz="2000" b="1" i="0" u="none" strike="noStrike" dirty="0">
                        <a:solidFill>
                          <a:schemeClr val="tx1"/>
                        </a:solidFill>
                        <a:effectLst/>
                        <a:latin typeface="Calibri" panose="020F0502020204030204"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182880" marR="0" lvl="0" indent="0" algn="l" defTabSz="914400" rtl="0" eaLnBrk="1" fontAlgn="b" latinLnBrk="0" hangingPunct="1">
                        <a:lnSpc>
                          <a:spcPct val="100000"/>
                        </a:lnSpc>
                        <a:spcBef>
                          <a:spcPts val="0"/>
                        </a:spcBef>
                        <a:spcAft>
                          <a:spcPts val="0"/>
                        </a:spcAft>
                        <a:buClrTx/>
                        <a:buSzTx/>
                        <a:buFontTx/>
                        <a:buNone/>
                        <a:tabLst/>
                        <a:defRPr/>
                      </a:pPr>
                      <a:r>
                        <a:rPr lang="en-US" sz="2000" b="1" u="none" strike="noStrike" dirty="0">
                          <a:solidFill>
                            <a:schemeClr val="tx1"/>
                          </a:solidFill>
                          <a:effectLst/>
                        </a:rPr>
                        <a:t>Childbirth</a:t>
                      </a:r>
                      <a:endParaRPr lang="en-US" sz="2000" b="1" i="0" u="none" strike="noStrike" dirty="0">
                        <a:solidFill>
                          <a:schemeClr val="tx1"/>
                        </a:solidFill>
                        <a:effectLst/>
                        <a:latin typeface="Calibri" panose="020F0502020204030204" pitchFamily="34" charset="0"/>
                      </a:endParaRPr>
                    </a:p>
                  </a:txBody>
                  <a:tcPr marL="0" marR="0" marT="0" marB="0" anchor="ctr">
                    <a:lnL w="12700" cmpd="sng">
                      <a:noFill/>
                    </a:lnL>
                    <a:lnR w="12700" cmpd="sng">
                      <a:noFill/>
                    </a:lnR>
                    <a:lnT w="12700" cmpd="sng">
                      <a:noFill/>
                    </a:lnT>
                    <a:lnB w="12700" cap="flat" cmpd="sng" algn="ctr">
                      <a:solidFill>
                        <a:srgbClr val="2F2EF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82880" algn="l" fontAlgn="b"/>
                      <a:r>
                        <a:rPr lang="en-US" sz="2000" b="1" u="none" strike="noStrike" dirty="0">
                          <a:solidFill>
                            <a:schemeClr val="tx1"/>
                          </a:solidFill>
                          <a:effectLst/>
                        </a:rPr>
                        <a:t>Parental Education (SES)</a:t>
                      </a:r>
                      <a:endParaRPr lang="en-US" sz="2000" b="1" i="0" u="none" strike="noStrike" dirty="0">
                        <a:solidFill>
                          <a:schemeClr val="tx1"/>
                        </a:solidFill>
                        <a:effectLst/>
                        <a:latin typeface="Calibri" panose="020F0502020204030204" pitchFamily="34" charset="0"/>
                      </a:endParaRPr>
                    </a:p>
                  </a:txBody>
                  <a:tcPr marL="0" marR="0" marT="0" marB="0" anchor="ctr">
                    <a:lnL w="12700" cmpd="sng">
                      <a:noFill/>
                    </a:lnL>
                    <a:noFill/>
                  </a:tcPr>
                </a:tc>
                <a:tc>
                  <a:txBody>
                    <a:bodyPr/>
                    <a:lstStyle/>
                    <a:p>
                      <a:pPr algn="ctr"/>
                      <a:r>
                        <a:rPr lang="en-US" sz="2000" b="1" dirty="0"/>
                        <a:t>HILDA</a:t>
                      </a:r>
                    </a:p>
                  </a:txBody>
                  <a:tcPr anchor="ctr">
                    <a:noFill/>
                  </a:tcPr>
                </a:tc>
                <a:extLst>
                  <a:ext uri="{0D108BD9-81ED-4DB2-BD59-A6C34878D82A}">
                    <a16:rowId xmlns:a16="http://schemas.microsoft.com/office/drawing/2014/main" val="1642029614"/>
                  </a:ext>
                </a:extLst>
              </a:tr>
              <a:tr h="442037">
                <a:tc>
                  <a:txBody>
                    <a:bodyPr/>
                    <a:lstStyle/>
                    <a:p>
                      <a:pPr marL="182880" algn="l" fontAlgn="b"/>
                      <a:r>
                        <a:rPr lang="en-US" sz="2000" b="1" u="none" strike="noStrike" dirty="0">
                          <a:solidFill>
                            <a:schemeClr val="tx1"/>
                          </a:solidFill>
                          <a:effectLst/>
                        </a:rPr>
                        <a:t>Openness to Experience</a:t>
                      </a:r>
                      <a:endParaRPr lang="en-US" sz="2000" b="1" i="0" u="none" strike="noStrike" dirty="0">
                        <a:solidFill>
                          <a:schemeClr val="tx1"/>
                        </a:solidFill>
                        <a:effectLst/>
                        <a:latin typeface="Calibri" panose="020F0502020204030204" pitchFamily="34" charset="0"/>
                      </a:endParaRPr>
                    </a:p>
                  </a:txBody>
                  <a:tcPr marL="0" marR="0" marT="0" marB="0"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82880" algn="l" fontAlgn="b"/>
                      <a:r>
                        <a:rPr lang="en-US" sz="2000" b="1" i="0" u="none" strike="noStrike" dirty="0">
                          <a:solidFill>
                            <a:schemeClr val="tx1"/>
                          </a:solidFill>
                          <a:effectLst/>
                          <a:latin typeface="Calibri" panose="020F0502020204030204" pitchFamily="34" charset="0"/>
                        </a:rPr>
                        <a:t>Move in with a Partner</a:t>
                      </a:r>
                    </a:p>
                  </a:txBody>
                  <a:tcPr marL="0" marR="0" marT="0" marB="0" anchor="ctr">
                    <a:lnL w="12700" cmpd="sng">
                      <a:noFill/>
                    </a:lnL>
                    <a:lnT w="12700" cap="flat" cmpd="sng" algn="ctr">
                      <a:solidFill>
                        <a:srgbClr val="2F2EF9"/>
                      </a:solidFill>
                      <a:prstDash val="solid"/>
                      <a:round/>
                      <a:headEnd type="none" w="med" len="med"/>
                      <a:tailEnd type="none" w="med" len="med"/>
                    </a:lnT>
                    <a:noFill/>
                  </a:tcPr>
                </a:tc>
                <a:tc>
                  <a:txBody>
                    <a:bodyPr/>
                    <a:lstStyle/>
                    <a:p>
                      <a:pPr marL="182880" algn="l" fontAlgn="b"/>
                      <a:r>
                        <a:rPr lang="en-US" sz="2000" b="1" u="none" strike="noStrike" dirty="0">
                          <a:solidFill>
                            <a:schemeClr val="tx1"/>
                          </a:solidFill>
                          <a:effectLst/>
                        </a:rPr>
                        <a:t>Par. Occ. Prestige (SES)</a:t>
                      </a:r>
                      <a:endParaRPr lang="en-US" sz="2000" b="1" i="0" u="none" strike="noStrike" dirty="0">
                        <a:solidFill>
                          <a:schemeClr val="tx1"/>
                        </a:solidFill>
                        <a:effectLst/>
                        <a:latin typeface="Calibri" panose="020F0502020204030204" pitchFamily="34" charset="0"/>
                      </a:endParaRPr>
                    </a:p>
                  </a:txBody>
                  <a:tcPr marL="0" marR="0" marT="0" marB="0" anchor="ctr">
                    <a:noFill/>
                  </a:tcPr>
                </a:tc>
                <a:tc>
                  <a:txBody>
                    <a:bodyPr/>
                    <a:lstStyle/>
                    <a:p>
                      <a:pPr algn="ctr"/>
                      <a:r>
                        <a:rPr lang="en-US" sz="2000" b="1" dirty="0"/>
                        <a:t>HRS</a:t>
                      </a:r>
                    </a:p>
                  </a:txBody>
                  <a:tcPr anchor="ctr">
                    <a:noFill/>
                  </a:tcPr>
                </a:tc>
                <a:extLst>
                  <a:ext uri="{0D108BD9-81ED-4DB2-BD59-A6C34878D82A}">
                    <a16:rowId xmlns:a16="http://schemas.microsoft.com/office/drawing/2014/main" val="1862853455"/>
                  </a:ext>
                </a:extLst>
              </a:tr>
              <a:tr h="442037">
                <a:tc>
                  <a:txBody>
                    <a:bodyPr/>
                    <a:lstStyle/>
                    <a:p>
                      <a:pPr marL="182880" algn="l" fontAlgn="b"/>
                      <a:r>
                        <a:rPr lang="en-US" sz="2000" b="1" u="none" strike="noStrike" dirty="0">
                          <a:solidFill>
                            <a:schemeClr val="tx1"/>
                          </a:solidFill>
                          <a:effectLst/>
                        </a:rPr>
                        <a:t>Self-Esteem</a:t>
                      </a:r>
                      <a:endParaRPr lang="en-US" sz="2000" b="1" i="0" u="none" strike="noStrike" dirty="0">
                        <a:solidFill>
                          <a:schemeClr val="tx1"/>
                        </a:solidFill>
                        <a:effectLst/>
                        <a:latin typeface="Calibri" panose="020F0502020204030204" pitchFamily="34" charset="0"/>
                      </a:endParaRPr>
                    </a:p>
                  </a:txBody>
                  <a:tcPr marL="0" marR="0" marT="0" marB="0" anchor="ctr">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182880" algn="l" fontAlgn="b"/>
                      <a:r>
                        <a:rPr lang="en-US" sz="2000" b="1" u="none" strike="noStrike" dirty="0">
                          <a:solidFill>
                            <a:schemeClr val="tx1"/>
                          </a:solidFill>
                          <a:effectLst/>
                        </a:rPr>
                        <a:t>Marriage</a:t>
                      </a:r>
                      <a:endParaRPr lang="en-US" sz="2000" b="1" i="0" u="none" strike="noStrike" dirty="0">
                        <a:solidFill>
                          <a:schemeClr val="tx1"/>
                        </a:solidFill>
                        <a:effectLst/>
                        <a:latin typeface="Calibri" panose="020F0502020204030204" pitchFamily="34" charset="0"/>
                      </a:endParaRPr>
                    </a:p>
                  </a:txBody>
                  <a:tcPr marL="0" marR="0" marT="0" marB="0" anchor="ctr">
                    <a:lnL w="12700" cmpd="sng">
                      <a:noFill/>
                    </a:lnL>
                    <a:noFill/>
                  </a:tcPr>
                </a:tc>
                <a:tc>
                  <a:txBody>
                    <a:bodyPr/>
                    <a:lstStyle/>
                    <a:p>
                      <a:pPr marL="182880" algn="l" fontAlgn="b"/>
                      <a:r>
                        <a:rPr lang="en-US" sz="2000" b="1" u="none" strike="noStrike" dirty="0">
                          <a:solidFill>
                            <a:schemeClr val="tx1"/>
                          </a:solidFill>
                          <a:effectLst/>
                        </a:rPr>
                        <a:t>Gross Wages (SES)</a:t>
                      </a:r>
                      <a:endParaRPr lang="en-US" sz="2000" b="1" i="0" u="none" strike="noStrike" dirty="0">
                        <a:solidFill>
                          <a:schemeClr val="tx1"/>
                        </a:solidFill>
                        <a:effectLst/>
                        <a:latin typeface="Calibri" panose="020F0502020204030204" pitchFamily="34" charset="0"/>
                      </a:endParaRPr>
                    </a:p>
                  </a:txBody>
                  <a:tcPr marL="0" marR="0" marT="0" marB="0" anchor="ctr">
                    <a:noFill/>
                  </a:tcPr>
                </a:tc>
                <a:tc>
                  <a:txBody>
                    <a:bodyPr/>
                    <a:lstStyle/>
                    <a:p>
                      <a:pPr algn="ctr"/>
                      <a:r>
                        <a:rPr lang="en-US" sz="2000" b="1" dirty="0"/>
                        <a:t>LISS</a:t>
                      </a:r>
                    </a:p>
                  </a:txBody>
                  <a:tcPr anchor="ctr">
                    <a:noFill/>
                  </a:tcPr>
                </a:tc>
                <a:extLst>
                  <a:ext uri="{0D108BD9-81ED-4DB2-BD59-A6C34878D82A}">
                    <a16:rowId xmlns:a16="http://schemas.microsoft.com/office/drawing/2014/main" val="50528420"/>
                  </a:ext>
                </a:extLst>
              </a:tr>
              <a:tr h="442037">
                <a:tc>
                  <a:txBody>
                    <a:bodyPr/>
                    <a:lstStyle/>
                    <a:p>
                      <a:pPr marL="182880" algn="l" fontAlgn="b"/>
                      <a:r>
                        <a:rPr lang="en-US" sz="2000" b="1" u="none" strike="noStrike" dirty="0">
                          <a:solidFill>
                            <a:schemeClr val="tx1"/>
                          </a:solidFill>
                          <a:effectLst/>
                        </a:rPr>
                        <a:t>Optimism / Pessimism</a:t>
                      </a:r>
                      <a:endParaRPr lang="en-US" sz="2000" b="1" i="0" u="none" strike="noStrike" dirty="0">
                        <a:solidFill>
                          <a:schemeClr val="tx1"/>
                        </a:solidFill>
                        <a:effectLst/>
                        <a:latin typeface="Calibri" panose="020F0502020204030204" pitchFamily="34" charset="0"/>
                      </a:endParaRPr>
                    </a:p>
                  </a:txBody>
                  <a:tcPr marL="0" marR="0" marT="0" marB="0"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82880" algn="l" fontAlgn="b"/>
                      <a:r>
                        <a:rPr lang="en-US" sz="2000" b="1" u="none" strike="noStrike" dirty="0">
                          <a:solidFill>
                            <a:schemeClr val="tx1"/>
                          </a:solidFill>
                          <a:effectLst/>
                        </a:rPr>
                        <a:t>Divorce</a:t>
                      </a:r>
                      <a:endParaRPr lang="en-US" sz="2000" b="1" i="0" u="none" strike="noStrike" dirty="0">
                        <a:solidFill>
                          <a:schemeClr val="tx1"/>
                        </a:solidFill>
                        <a:effectLst/>
                        <a:latin typeface="Calibri" panose="020F0502020204030204" pitchFamily="34" charset="0"/>
                      </a:endParaRPr>
                    </a:p>
                  </a:txBody>
                  <a:tcPr marL="0" marR="0" marT="0" marB="0" anchor="ctr">
                    <a:lnL w="12700" cmpd="sng">
                      <a:noFill/>
                    </a:lnL>
                    <a:noFill/>
                  </a:tcPr>
                </a:tc>
                <a:tc>
                  <a:txBody>
                    <a:bodyPr/>
                    <a:lstStyle/>
                    <a:p>
                      <a:pPr marL="182880" algn="l" fontAlgn="b"/>
                      <a:r>
                        <a:rPr lang="en-US" sz="2000" b="1" u="none" strike="noStrike" dirty="0">
                          <a:solidFill>
                            <a:srgbClr val="C00000"/>
                          </a:solidFill>
                          <a:effectLst/>
                        </a:rPr>
                        <a:t>Reliability</a:t>
                      </a:r>
                      <a:endParaRPr lang="en-US" sz="2000" b="1" i="0" u="none" strike="noStrike" dirty="0">
                        <a:solidFill>
                          <a:srgbClr val="C00000"/>
                        </a:solidFill>
                        <a:effectLst/>
                        <a:latin typeface="Calibri" panose="020F0502020204030204" pitchFamily="34" charset="0"/>
                      </a:endParaRPr>
                    </a:p>
                  </a:txBody>
                  <a:tcPr marL="0" marR="0" marT="0" marB="0" anchor="ctr">
                    <a:noFill/>
                  </a:tcPr>
                </a:tc>
                <a:tc>
                  <a:txBody>
                    <a:bodyPr/>
                    <a:lstStyle/>
                    <a:p>
                      <a:pPr algn="ctr"/>
                      <a:r>
                        <a:rPr lang="en-US" sz="2000" b="1" dirty="0"/>
                        <a:t>MIDUS</a:t>
                      </a:r>
                    </a:p>
                  </a:txBody>
                  <a:tcPr anchor="ctr">
                    <a:noFill/>
                  </a:tcPr>
                </a:tc>
                <a:extLst>
                  <a:ext uri="{0D108BD9-81ED-4DB2-BD59-A6C34878D82A}">
                    <a16:rowId xmlns:a16="http://schemas.microsoft.com/office/drawing/2014/main" val="3106133184"/>
                  </a:ext>
                </a:extLst>
              </a:tr>
              <a:tr h="442037">
                <a:tc>
                  <a:txBody>
                    <a:bodyPr/>
                    <a:lstStyle/>
                    <a:p>
                      <a:pPr marL="182880" algn="l" fontAlgn="b"/>
                      <a:r>
                        <a:rPr lang="en-US" sz="2000" b="1" u="none" strike="noStrike" dirty="0">
                          <a:solidFill>
                            <a:schemeClr val="tx1"/>
                          </a:solidFill>
                          <a:effectLst/>
                        </a:rPr>
                        <a:t>Satisfaction with Life</a:t>
                      </a:r>
                      <a:endParaRPr lang="en-US" sz="2000" b="1" i="0" u="none" strike="noStrike" dirty="0">
                        <a:solidFill>
                          <a:schemeClr val="tx1"/>
                        </a:solidFill>
                        <a:effectLst/>
                        <a:latin typeface="Calibri" panose="020F0502020204030204" pitchFamily="34" charset="0"/>
                      </a:endParaRPr>
                    </a:p>
                  </a:txBody>
                  <a:tcPr marL="0" marR="0" marT="0" marB="0" anchor="ctr">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182880" algn="l" fontAlgn="b"/>
                      <a:r>
                        <a:rPr lang="en-US" sz="2000" b="1" u="none" strike="noStrike" dirty="0">
                          <a:solidFill>
                            <a:schemeClr val="tx1"/>
                          </a:solidFill>
                          <a:effectLst/>
                        </a:rPr>
                        <a:t>Child Moves Out</a:t>
                      </a:r>
                      <a:endParaRPr lang="en-US" sz="2000" b="1" i="0" u="none" strike="noStrike" dirty="0">
                        <a:solidFill>
                          <a:schemeClr val="tx1"/>
                        </a:solidFill>
                        <a:effectLst/>
                        <a:latin typeface="Calibri" panose="020F0502020204030204" pitchFamily="34" charset="0"/>
                      </a:endParaRPr>
                    </a:p>
                  </a:txBody>
                  <a:tcPr marL="0" marR="0" marT="0" marB="0" anchor="ctr">
                    <a:lnL w="12700" cmpd="sng">
                      <a:noFill/>
                    </a:lnL>
                    <a:lnB w="12700" cap="flat" cmpd="sng" algn="ctr">
                      <a:solidFill>
                        <a:srgbClr val="2F2EF9"/>
                      </a:solidFill>
                      <a:prstDash val="solid"/>
                      <a:round/>
                      <a:headEnd type="none" w="med" len="med"/>
                      <a:tailEnd type="none" w="med" len="med"/>
                    </a:lnB>
                    <a:noFill/>
                  </a:tcPr>
                </a:tc>
                <a:tc>
                  <a:txBody>
                    <a:bodyPr/>
                    <a:lstStyle/>
                    <a:p>
                      <a:pPr marL="182880" algn="l" fontAlgn="b"/>
                      <a:r>
                        <a:rPr lang="en-US" sz="2000" b="1" i="0" u="none" strike="noStrike" dirty="0">
                          <a:solidFill>
                            <a:srgbClr val="C00000"/>
                          </a:solidFill>
                          <a:effectLst/>
                          <a:latin typeface="Calibri" panose="020F0502020204030204" pitchFamily="34" charset="0"/>
                        </a:rPr>
                        <a:t>Prediction Interval</a:t>
                      </a:r>
                    </a:p>
                  </a:txBody>
                  <a:tcPr marL="0" marR="0" marT="0" marB="0" anchor="ctr">
                    <a:noFill/>
                  </a:tcPr>
                </a:tc>
                <a:tc>
                  <a:txBody>
                    <a:bodyPr/>
                    <a:lstStyle/>
                    <a:p>
                      <a:pPr algn="ctr"/>
                      <a:r>
                        <a:rPr lang="en-US" sz="2000" b="1" dirty="0"/>
                        <a:t>NLSY</a:t>
                      </a:r>
                    </a:p>
                  </a:txBody>
                  <a:tcPr anchor="ctr">
                    <a:noFill/>
                  </a:tcPr>
                </a:tc>
                <a:extLst>
                  <a:ext uri="{0D108BD9-81ED-4DB2-BD59-A6C34878D82A}">
                    <a16:rowId xmlns:a16="http://schemas.microsoft.com/office/drawing/2014/main" val="1249437394"/>
                  </a:ext>
                </a:extLst>
              </a:tr>
              <a:tr h="442037">
                <a:tc>
                  <a:txBody>
                    <a:bodyPr/>
                    <a:lstStyle/>
                    <a:p>
                      <a:pPr marL="182880" algn="l" fontAlgn="b"/>
                      <a:r>
                        <a:rPr lang="en-US" sz="2000" b="1" u="none" strike="noStrike" dirty="0">
                          <a:solidFill>
                            <a:schemeClr val="tx1"/>
                          </a:solidFill>
                          <a:effectLst/>
                        </a:rPr>
                        <a:t>Positive Affect</a:t>
                      </a:r>
                      <a:endParaRPr lang="en-US" sz="2000" b="1" i="0" u="none" strike="noStrike" dirty="0">
                        <a:solidFill>
                          <a:schemeClr val="tx1"/>
                        </a:solidFill>
                        <a:effectLst/>
                        <a:latin typeface="Calibri" panose="020F0502020204030204"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182880" algn="l" fontAlgn="b"/>
                      <a:r>
                        <a:rPr lang="en-US" sz="2000" b="1" i="0" u="none" strike="noStrike" dirty="0">
                          <a:solidFill>
                            <a:schemeClr val="tx1"/>
                          </a:solidFill>
                          <a:effectLst/>
                          <a:latin typeface="Calibri" panose="020F0502020204030204" pitchFamily="34" charset="0"/>
                        </a:rPr>
                        <a:t>Higher Education</a:t>
                      </a:r>
                    </a:p>
                  </a:txBody>
                  <a:tcPr marL="0" marR="0" marT="0" marB="0" anchor="ctr">
                    <a:lnL w="12700" cmpd="sng">
                      <a:noFill/>
                    </a:lnL>
                    <a:lnT w="12700" cap="flat" cmpd="sng" algn="ctr">
                      <a:solidFill>
                        <a:srgbClr val="2F2EF9"/>
                      </a:solidFill>
                      <a:prstDash val="solid"/>
                      <a:round/>
                      <a:headEnd type="none" w="med" len="med"/>
                      <a:tailEnd type="none" w="med" len="med"/>
                    </a:lnT>
                    <a:noFill/>
                  </a:tcPr>
                </a:tc>
                <a:tc>
                  <a:txBody>
                    <a:bodyPr/>
                    <a:lstStyle/>
                    <a:p>
                      <a:endParaRPr lang="en-US"/>
                    </a:p>
                  </a:txBody>
                  <a:tcPr marL="0" marR="0" marT="0" marB="0" anchor="ctr">
                    <a:noFill/>
                  </a:tcPr>
                </a:tc>
                <a:tc>
                  <a:txBody>
                    <a:bodyPr/>
                    <a:lstStyle/>
                    <a:p>
                      <a:pPr algn="ctr"/>
                      <a:r>
                        <a:rPr lang="en-US" sz="2000" b="1" dirty="0"/>
                        <a:t>SHP</a:t>
                      </a:r>
                    </a:p>
                  </a:txBody>
                  <a:tcPr anchor="ctr">
                    <a:noFill/>
                  </a:tcPr>
                </a:tc>
                <a:extLst>
                  <a:ext uri="{0D108BD9-81ED-4DB2-BD59-A6C34878D82A}">
                    <a16:rowId xmlns:a16="http://schemas.microsoft.com/office/drawing/2014/main" val="116497207"/>
                  </a:ext>
                </a:extLst>
              </a:tr>
              <a:tr h="442037">
                <a:tc>
                  <a:txBody>
                    <a:bodyPr/>
                    <a:lstStyle/>
                    <a:p>
                      <a:pPr marL="182880" algn="l" fontAlgn="b"/>
                      <a:r>
                        <a:rPr lang="en-US" sz="2000" b="1" u="none" strike="noStrike" dirty="0">
                          <a:solidFill>
                            <a:schemeClr val="tx1"/>
                          </a:solidFill>
                          <a:effectLst/>
                        </a:rPr>
                        <a:t>Negative Affect</a:t>
                      </a:r>
                      <a:endParaRPr lang="en-US" sz="2000" b="1" i="0" u="none" strike="noStrike" dirty="0">
                        <a:solidFill>
                          <a:schemeClr val="tx1"/>
                        </a:solidFill>
                        <a:effectLst/>
                        <a:latin typeface="Calibri" panose="020F0502020204030204" pitchFamily="34" charset="0"/>
                      </a:endParaRPr>
                    </a:p>
                  </a:txBody>
                  <a:tcPr marL="0" marR="0" marT="0" marB="0"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82880" algn="l" fontAlgn="b"/>
                      <a:r>
                        <a:rPr lang="en-US" sz="2000" b="1" u="none" strike="noStrike" dirty="0">
                          <a:solidFill>
                            <a:schemeClr val="tx1"/>
                          </a:solidFill>
                          <a:effectLst/>
                        </a:rPr>
                        <a:t>First Job</a:t>
                      </a:r>
                      <a:endParaRPr lang="en-US" sz="2000" b="1" i="0" u="none" strike="noStrike" dirty="0">
                        <a:solidFill>
                          <a:schemeClr val="tx1"/>
                        </a:solidFill>
                        <a:effectLst/>
                        <a:latin typeface="Calibri" panose="020F0502020204030204" pitchFamily="34" charset="0"/>
                      </a:endParaRPr>
                    </a:p>
                  </a:txBody>
                  <a:tcPr marL="0" marR="0" marT="0" marB="0" anchor="ctr">
                    <a:lnL w="12700" cmpd="sng">
                      <a:noFill/>
                    </a:lnL>
                    <a:noFill/>
                  </a:tcPr>
                </a:tc>
                <a:tc>
                  <a:txBody>
                    <a:bodyPr/>
                    <a:lstStyle/>
                    <a:p>
                      <a:pPr algn="ctr"/>
                      <a:r>
                        <a:rPr lang="en-US" sz="2800" b="1" dirty="0">
                          <a:solidFill>
                            <a:schemeClr val="bg1"/>
                          </a:solidFill>
                        </a:rPr>
                        <a:t>2 Methods</a:t>
                      </a:r>
                    </a:p>
                  </a:txBody>
                  <a:tcPr marL="0" marR="0" marT="0" marB="0" anchor="ctr">
                    <a:solidFill>
                      <a:srgbClr val="1C9845"/>
                    </a:solidFill>
                  </a:tcPr>
                </a:tc>
                <a:tc>
                  <a:txBody>
                    <a:bodyPr/>
                    <a:lstStyle/>
                    <a:p>
                      <a:pPr algn="ctr"/>
                      <a:r>
                        <a:rPr lang="en-US" sz="2000" b="1" dirty="0"/>
                        <a:t>WLS (G&amp;S)</a:t>
                      </a:r>
                    </a:p>
                  </a:txBody>
                  <a:tcPr anchor="ctr">
                    <a:noFill/>
                  </a:tcPr>
                </a:tc>
                <a:extLst>
                  <a:ext uri="{0D108BD9-81ED-4DB2-BD59-A6C34878D82A}">
                    <a16:rowId xmlns:a16="http://schemas.microsoft.com/office/drawing/2014/main" val="493075177"/>
                  </a:ext>
                </a:extLst>
              </a:tr>
              <a:tr h="442037">
                <a:tc>
                  <a:txBody>
                    <a:bodyPr/>
                    <a:lstStyle/>
                    <a:p>
                      <a:pPr marL="182880" algn="l" fontAlgn="b"/>
                      <a:r>
                        <a:rPr lang="en-US" sz="2000" b="1" u="none" strike="noStrike" dirty="0">
                          <a:solidFill>
                            <a:schemeClr val="tx1"/>
                          </a:solidFill>
                          <a:effectLst/>
                        </a:rPr>
                        <a:t>Locus of Control</a:t>
                      </a:r>
                      <a:endParaRPr lang="en-US" sz="2000" b="1" i="0" u="none" strike="noStrike" dirty="0">
                        <a:solidFill>
                          <a:schemeClr val="tx1"/>
                        </a:solidFill>
                        <a:effectLst/>
                        <a:latin typeface="Calibri" panose="020F0502020204030204" pitchFamily="34" charset="0"/>
                      </a:endParaRPr>
                    </a:p>
                  </a:txBody>
                  <a:tcPr marL="0" marR="0" marT="0" marB="0" anchor="ctr">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182880" algn="l" fontAlgn="b"/>
                      <a:r>
                        <a:rPr lang="en-US" sz="2000" b="1" u="none" strike="noStrike" dirty="0">
                          <a:solidFill>
                            <a:schemeClr val="tx1"/>
                          </a:solidFill>
                          <a:effectLst/>
                        </a:rPr>
                        <a:t>Unemployment</a:t>
                      </a:r>
                      <a:endParaRPr lang="en-US" sz="2000" b="1" i="0" u="none" strike="noStrike" dirty="0">
                        <a:solidFill>
                          <a:schemeClr val="tx1"/>
                        </a:solidFill>
                        <a:effectLst/>
                        <a:latin typeface="Calibri" panose="020F0502020204030204" pitchFamily="34" charset="0"/>
                      </a:endParaRPr>
                    </a:p>
                  </a:txBody>
                  <a:tcPr marL="0" marR="0" marT="0" marB="0" anchor="ctr">
                    <a:lnL w="12700" cmpd="sng">
                      <a:noFill/>
                    </a:lnL>
                    <a:noFill/>
                  </a:tcPr>
                </a:tc>
                <a:tc>
                  <a:txBody>
                    <a:bodyPr/>
                    <a:lstStyle/>
                    <a:p>
                      <a:pPr algn="ctr"/>
                      <a:r>
                        <a:rPr lang="en-US" sz="2000" b="1" dirty="0"/>
                        <a:t>Propensity Score Matching</a:t>
                      </a:r>
                    </a:p>
                  </a:txBody>
                  <a:tcPr marL="0" marR="0" marT="0" marB="0" anchor="ctr">
                    <a:noFill/>
                  </a:tcPr>
                </a:tc>
                <a:tc>
                  <a:txBody>
                    <a:bodyPr/>
                    <a:lstStyle/>
                    <a:p>
                      <a:pPr algn="ctr"/>
                      <a:endParaRPr lang="en-US" sz="2000" dirty="0"/>
                    </a:p>
                  </a:txBody>
                  <a:tcPr anchor="ctr">
                    <a:noFill/>
                  </a:tcPr>
                </a:tc>
                <a:extLst>
                  <a:ext uri="{0D108BD9-81ED-4DB2-BD59-A6C34878D82A}">
                    <a16:rowId xmlns:a16="http://schemas.microsoft.com/office/drawing/2014/main" val="1748409480"/>
                  </a:ext>
                </a:extLst>
              </a:tr>
              <a:tr h="442037">
                <a:tc>
                  <a:txBody>
                    <a:bodyPr/>
                    <a:lstStyle/>
                    <a:p>
                      <a:pPr marL="182880" algn="l" fontAlgn="b"/>
                      <a:r>
                        <a:rPr lang="en-US" sz="2000" b="1" u="none" strike="noStrike" dirty="0">
                          <a:solidFill>
                            <a:schemeClr val="tx1"/>
                          </a:solidFill>
                          <a:effectLst/>
                        </a:rPr>
                        <a:t>Social Support</a:t>
                      </a:r>
                      <a:endParaRPr lang="en-US" sz="2000" b="1" i="0" u="none" strike="noStrike" dirty="0">
                        <a:solidFill>
                          <a:schemeClr val="tx1"/>
                        </a:solidFill>
                        <a:effectLst/>
                        <a:latin typeface="Calibri" panose="020F0502020204030204"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182880" algn="l" fontAlgn="b"/>
                      <a:r>
                        <a:rPr lang="en-US" sz="2000" b="1" u="none" strike="noStrike" dirty="0">
                          <a:solidFill>
                            <a:schemeClr val="tx1"/>
                          </a:solidFill>
                          <a:effectLst/>
                        </a:rPr>
                        <a:t>Retirement</a:t>
                      </a:r>
                      <a:endParaRPr lang="en-US" sz="2000" b="1" i="0" u="none" strike="noStrike" dirty="0">
                        <a:solidFill>
                          <a:schemeClr val="tx1"/>
                        </a:solidFill>
                        <a:effectLst/>
                        <a:latin typeface="Calibri" panose="020F0502020204030204" pitchFamily="34" charset="0"/>
                      </a:endParaRPr>
                    </a:p>
                  </a:txBody>
                  <a:tcPr marL="0" marR="0" marT="0" marB="0" anchor="ctr">
                    <a:lnL w="12700" cmpd="sng">
                      <a:noFill/>
                    </a:lnL>
                    <a:lnB w="12700" cap="flat" cmpd="sng" algn="ctr">
                      <a:solidFill>
                        <a:srgbClr val="2F2EF9"/>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1" dirty="0"/>
                        <a:t>Specification Curve Analysis</a:t>
                      </a:r>
                    </a:p>
                  </a:txBody>
                  <a:tcPr marL="0" marR="0" marT="0" marB="0" anchor="ctr">
                    <a:noFill/>
                  </a:tcPr>
                </a:tc>
                <a:tc>
                  <a:txBody>
                    <a:bodyPr/>
                    <a:lstStyle/>
                    <a:p>
                      <a:pPr algn="ctr"/>
                      <a:endParaRPr lang="en-US" sz="2000" dirty="0"/>
                    </a:p>
                  </a:txBody>
                  <a:tcPr anchor="ctr">
                    <a:noFill/>
                  </a:tcPr>
                </a:tc>
                <a:extLst>
                  <a:ext uri="{0D108BD9-81ED-4DB2-BD59-A6C34878D82A}">
                    <a16:rowId xmlns:a16="http://schemas.microsoft.com/office/drawing/2014/main" val="1628178946"/>
                  </a:ext>
                </a:extLst>
              </a:tr>
              <a:tr h="442037">
                <a:tc>
                  <a:txBody>
                    <a:bodyPr/>
                    <a:lstStyle/>
                    <a:p>
                      <a:pPr marL="182880" algn="l" fontAlgn="b"/>
                      <a:r>
                        <a:rPr lang="en-US" sz="2000" b="1" u="none" strike="noStrike" dirty="0">
                          <a:solidFill>
                            <a:schemeClr val="tx1"/>
                          </a:solidFill>
                          <a:effectLst/>
                        </a:rPr>
                        <a:t>IQ</a:t>
                      </a:r>
                      <a:endParaRPr lang="en-US" sz="2000" b="1" i="0" u="none" strike="noStrike" dirty="0">
                        <a:solidFill>
                          <a:schemeClr val="tx1"/>
                        </a:solidFill>
                        <a:effectLst/>
                        <a:latin typeface="Calibri" panose="020F0502020204030204"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182880" algn="l" fontAlgn="b"/>
                      <a:r>
                        <a:rPr lang="en-US" sz="2000" b="1" u="none" strike="noStrike" dirty="0">
                          <a:solidFill>
                            <a:schemeClr val="tx1"/>
                          </a:solidFill>
                          <a:effectLst/>
                        </a:rPr>
                        <a:t>Volunteering</a:t>
                      </a:r>
                      <a:endParaRPr lang="en-US" sz="2000" b="1" i="0" u="none" strike="noStrike" dirty="0">
                        <a:solidFill>
                          <a:schemeClr val="tx1"/>
                        </a:solidFill>
                        <a:effectLst/>
                        <a:latin typeface="Calibri" panose="020F0502020204030204" pitchFamily="34" charset="0"/>
                      </a:endParaRPr>
                    </a:p>
                  </a:txBody>
                  <a:tcPr marL="0" marR="0" marT="0" marB="0" anchor="ctr">
                    <a:lnL w="12700" cmpd="sng">
                      <a:noFill/>
                    </a:lnL>
                    <a:lnT w="12700" cap="flat" cmpd="sng" algn="ctr">
                      <a:solidFill>
                        <a:srgbClr val="2F2EF9"/>
                      </a:solidFill>
                      <a:prstDash val="solid"/>
                      <a:round/>
                      <a:headEnd type="none" w="med" len="med"/>
                      <a:tailEnd type="none" w="med" len="med"/>
                    </a:lnT>
                    <a:noFill/>
                  </a:tcPr>
                </a:tc>
                <a:tc>
                  <a:txBody>
                    <a:bodyPr/>
                    <a:lstStyle/>
                    <a:p>
                      <a:endParaRPr lang="en-US" dirty="0"/>
                    </a:p>
                  </a:txBody>
                  <a:tcPr marL="0" marR="0" marT="0" marB="0" anchor="ctr">
                    <a:noFill/>
                  </a:tcPr>
                </a:tc>
                <a:tc>
                  <a:txBody>
                    <a:bodyPr/>
                    <a:lstStyle/>
                    <a:p>
                      <a:pPr algn="ctr"/>
                      <a:endParaRPr lang="en-US" sz="2000" dirty="0"/>
                    </a:p>
                  </a:txBody>
                  <a:tcPr anchor="ctr">
                    <a:noFill/>
                  </a:tcPr>
                </a:tc>
                <a:extLst>
                  <a:ext uri="{0D108BD9-81ED-4DB2-BD59-A6C34878D82A}">
                    <a16:rowId xmlns:a16="http://schemas.microsoft.com/office/drawing/2014/main" val="3852334015"/>
                  </a:ext>
                </a:extLst>
              </a:tr>
              <a:tr h="442037">
                <a:tc>
                  <a:txBody>
                    <a:bodyPr/>
                    <a:lstStyle/>
                    <a:p>
                      <a:pPr marL="182880" algn="l" fontAlgn="b"/>
                      <a:r>
                        <a:rPr lang="en-US" sz="2000" b="1" u="none" strike="noStrike" dirty="0">
                          <a:solidFill>
                            <a:schemeClr val="tx1"/>
                          </a:solidFill>
                          <a:effectLst/>
                        </a:rPr>
                        <a:t>Depression</a:t>
                      </a:r>
                      <a:endParaRPr lang="en-US" sz="2000" b="1" i="0" u="none" strike="noStrike" dirty="0">
                        <a:solidFill>
                          <a:schemeClr val="tx1"/>
                        </a:solidFill>
                        <a:effectLst/>
                        <a:latin typeface="Calibri" panose="020F0502020204030204" pitchFamily="34" charset="0"/>
                      </a:endParaRPr>
                    </a:p>
                  </a:txBody>
                  <a:tcPr marL="0" marR="0" marT="0" marB="0" anchor="ctr">
                    <a:lnT w="12700" cmpd="sng">
                      <a:noFill/>
                    </a:lnT>
                    <a:noFill/>
                  </a:tcPr>
                </a:tc>
                <a:tc>
                  <a:txBody>
                    <a:bodyPr/>
                    <a:lstStyle/>
                    <a:p>
                      <a:pPr marL="182880" algn="l" fontAlgn="b"/>
                      <a:r>
                        <a:rPr lang="en-US" sz="2000" b="1" u="none" strike="noStrike" dirty="0">
                          <a:solidFill>
                            <a:schemeClr val="tx1"/>
                          </a:solidFill>
                          <a:effectLst/>
                        </a:rPr>
                        <a:t>Criminal Behavior</a:t>
                      </a:r>
                      <a:endParaRPr lang="en-US" sz="2000" b="1" i="0" u="none" strike="noStrike" dirty="0">
                        <a:solidFill>
                          <a:schemeClr val="tx1"/>
                        </a:solidFill>
                        <a:effectLst/>
                        <a:latin typeface="Calibri" panose="020F0502020204030204" pitchFamily="34" charset="0"/>
                      </a:endParaRPr>
                    </a:p>
                  </a:txBody>
                  <a:tcPr marL="0" marR="0" marT="0" marB="0" anchor="ctr">
                    <a:noFill/>
                  </a:tcPr>
                </a:tc>
                <a:tc>
                  <a:txBody>
                    <a:bodyPr/>
                    <a:lstStyle/>
                    <a:p>
                      <a:endParaRPr lang="en-US" dirty="0"/>
                    </a:p>
                  </a:txBody>
                  <a:tcPr marL="0" marR="0" marT="0" marB="0" anchor="ctr">
                    <a:noFill/>
                  </a:tcPr>
                </a:tc>
                <a:tc>
                  <a:txBody>
                    <a:bodyPr/>
                    <a:lstStyle/>
                    <a:p>
                      <a:pPr algn="ctr"/>
                      <a:endParaRPr lang="en-US" sz="2000" dirty="0"/>
                    </a:p>
                  </a:txBody>
                  <a:tcPr anchor="ctr">
                    <a:noFill/>
                  </a:tcPr>
                </a:tc>
                <a:extLst>
                  <a:ext uri="{0D108BD9-81ED-4DB2-BD59-A6C34878D82A}">
                    <a16:rowId xmlns:a16="http://schemas.microsoft.com/office/drawing/2014/main" val="1967688584"/>
                  </a:ext>
                </a:extLst>
              </a:tr>
            </a:tbl>
          </a:graphicData>
        </a:graphic>
      </p:graphicFrame>
      <p:sp>
        <p:nvSpPr>
          <p:cNvPr id="5" name="TextBox 4">
            <a:extLst>
              <a:ext uri="{FF2B5EF4-FFF2-40B4-BE49-F238E27FC236}">
                <a16:creationId xmlns:a16="http://schemas.microsoft.com/office/drawing/2014/main" id="{7E585185-C4DB-7445-9398-B059B6370AF8}"/>
              </a:ext>
            </a:extLst>
          </p:cNvPr>
          <p:cNvSpPr txBox="1"/>
          <p:nvPr/>
        </p:nvSpPr>
        <p:spPr>
          <a:xfrm>
            <a:off x="3759200" y="-4165600"/>
            <a:ext cx="184731" cy="369332"/>
          </a:xfrm>
          <a:prstGeom prst="rect">
            <a:avLst/>
          </a:prstGeom>
          <a:noFill/>
        </p:spPr>
        <p:txBody>
          <a:bodyPr wrap="none" rtlCol="0">
            <a:spAutoFit/>
          </a:bodyPr>
          <a:lstStyle/>
          <a:p>
            <a:endParaRPr lang="en-US" dirty="0"/>
          </a:p>
        </p:txBody>
      </p:sp>
      <p:sp>
        <p:nvSpPr>
          <p:cNvPr id="7" name="Rectangle 6">
            <a:extLst>
              <a:ext uri="{FF2B5EF4-FFF2-40B4-BE49-F238E27FC236}">
                <a16:creationId xmlns:a16="http://schemas.microsoft.com/office/drawing/2014/main" id="{0DF9A8D7-4404-F147-91A3-334CA64B7A2C}"/>
              </a:ext>
            </a:extLst>
          </p:cNvPr>
          <p:cNvSpPr/>
          <p:nvPr/>
        </p:nvSpPr>
        <p:spPr>
          <a:xfrm rot="16200000">
            <a:off x="2099734" y="1337733"/>
            <a:ext cx="1693334" cy="3894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2F2EF9"/>
                </a:solidFill>
              </a:rPr>
              <a:t>Health</a:t>
            </a:r>
          </a:p>
        </p:txBody>
      </p:sp>
      <p:sp>
        <p:nvSpPr>
          <p:cNvPr id="8" name="Rectangle 7">
            <a:extLst>
              <a:ext uri="{FF2B5EF4-FFF2-40B4-BE49-F238E27FC236}">
                <a16:creationId xmlns:a16="http://schemas.microsoft.com/office/drawing/2014/main" id="{8939B228-4FF1-B546-9F39-592512248A78}"/>
              </a:ext>
            </a:extLst>
          </p:cNvPr>
          <p:cNvSpPr/>
          <p:nvPr/>
        </p:nvSpPr>
        <p:spPr>
          <a:xfrm rot="16200000">
            <a:off x="2099734" y="3022600"/>
            <a:ext cx="1693334" cy="3894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2F2EF9"/>
                </a:solidFill>
              </a:rPr>
              <a:t>Social</a:t>
            </a:r>
          </a:p>
        </p:txBody>
      </p:sp>
      <p:sp>
        <p:nvSpPr>
          <p:cNvPr id="9" name="Rectangle 8">
            <a:extLst>
              <a:ext uri="{FF2B5EF4-FFF2-40B4-BE49-F238E27FC236}">
                <a16:creationId xmlns:a16="http://schemas.microsoft.com/office/drawing/2014/main" id="{F0189521-A2A5-4B4F-BFF3-B260994B528F}"/>
              </a:ext>
            </a:extLst>
          </p:cNvPr>
          <p:cNvSpPr/>
          <p:nvPr/>
        </p:nvSpPr>
        <p:spPr>
          <a:xfrm rot="16200000">
            <a:off x="2116668" y="4809070"/>
            <a:ext cx="1693334" cy="3894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2F2EF9"/>
                </a:solidFill>
              </a:rPr>
              <a:t>Work/Edu</a:t>
            </a:r>
          </a:p>
        </p:txBody>
      </p:sp>
      <p:sp>
        <p:nvSpPr>
          <p:cNvPr id="10" name="Rectangle 9">
            <a:extLst>
              <a:ext uri="{FF2B5EF4-FFF2-40B4-BE49-F238E27FC236}">
                <a16:creationId xmlns:a16="http://schemas.microsoft.com/office/drawing/2014/main" id="{29219B17-DE89-5848-B4F4-1EBC195C7834}"/>
              </a:ext>
            </a:extLst>
          </p:cNvPr>
          <p:cNvSpPr/>
          <p:nvPr/>
        </p:nvSpPr>
        <p:spPr>
          <a:xfrm rot="16200000">
            <a:off x="2099736" y="6221311"/>
            <a:ext cx="1693334" cy="3894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2F2EF9"/>
                </a:solidFill>
              </a:rPr>
              <a:t>Civic</a:t>
            </a:r>
          </a:p>
        </p:txBody>
      </p:sp>
      <p:sp>
        <p:nvSpPr>
          <p:cNvPr id="2" name="Rectangle 1">
            <a:extLst>
              <a:ext uri="{FF2B5EF4-FFF2-40B4-BE49-F238E27FC236}">
                <a16:creationId xmlns:a16="http://schemas.microsoft.com/office/drawing/2014/main" id="{4F12D420-C9F0-614B-A806-71570701B412}"/>
              </a:ext>
            </a:extLst>
          </p:cNvPr>
          <p:cNvSpPr/>
          <p:nvPr/>
        </p:nvSpPr>
        <p:spPr>
          <a:xfrm>
            <a:off x="-190501" y="585263"/>
            <a:ext cx="2959101" cy="64549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7CAB3B8-7915-7F47-AFFB-AF35B3B9A3AB}"/>
              </a:ext>
            </a:extLst>
          </p:cNvPr>
          <p:cNvSpPr/>
          <p:nvPr/>
        </p:nvSpPr>
        <p:spPr>
          <a:xfrm>
            <a:off x="2846914" y="559709"/>
            <a:ext cx="3249086" cy="64549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D69B750-B028-AB4E-ACCC-4A6786042F7C}"/>
              </a:ext>
            </a:extLst>
          </p:cNvPr>
          <p:cNvSpPr/>
          <p:nvPr/>
        </p:nvSpPr>
        <p:spPr>
          <a:xfrm>
            <a:off x="6096000" y="683747"/>
            <a:ext cx="2959101" cy="34733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0036F07-B448-334D-A2FA-1631D76687D8}"/>
              </a:ext>
            </a:extLst>
          </p:cNvPr>
          <p:cNvSpPr/>
          <p:nvPr/>
        </p:nvSpPr>
        <p:spPr>
          <a:xfrm>
            <a:off x="9222314" y="551519"/>
            <a:ext cx="2959101" cy="64549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35799F8-0A36-8841-9D04-DFD2FF07A345}"/>
              </a:ext>
            </a:extLst>
          </p:cNvPr>
          <p:cNvSpPr/>
          <p:nvPr/>
        </p:nvSpPr>
        <p:spPr>
          <a:xfrm>
            <a:off x="6096000" y="5091887"/>
            <a:ext cx="3115729" cy="16933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945218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10FD7CFC-1145-1B41-9B2C-269DC62037D0}"/>
              </a:ext>
            </a:extLst>
          </p:cNvPr>
          <p:cNvGraphicFramePr>
            <a:graphicFrameLocks noGrp="1"/>
          </p:cNvGraphicFramePr>
          <p:nvPr>
            <p:extLst>
              <p:ext uri="{D42A27DB-BD31-4B8C-83A1-F6EECF244321}">
                <p14:modId xmlns:p14="http://schemas.microsoft.com/office/powerpoint/2010/main" val="3242966774"/>
              </p:ext>
            </p:extLst>
          </p:nvPr>
        </p:nvGraphicFramePr>
        <p:xfrm>
          <a:off x="0" y="-1"/>
          <a:ext cx="12192000" cy="6766565"/>
        </p:xfrm>
        <a:graphic>
          <a:graphicData uri="http://schemas.openxmlformats.org/drawingml/2006/table">
            <a:tbl>
              <a:tblPr firstRow="1" bandRow="1">
                <a:tableStyleId>{5C22544A-7EE6-4342-B048-85BDC9FD1C3A}</a:tableStyleId>
              </a:tblPr>
              <a:tblGrid>
                <a:gridCol w="3048000">
                  <a:extLst>
                    <a:ext uri="{9D8B030D-6E8A-4147-A177-3AD203B41FA5}">
                      <a16:colId xmlns:a16="http://schemas.microsoft.com/office/drawing/2014/main" val="4169745972"/>
                    </a:ext>
                  </a:extLst>
                </a:gridCol>
                <a:gridCol w="3048000">
                  <a:extLst>
                    <a:ext uri="{9D8B030D-6E8A-4147-A177-3AD203B41FA5}">
                      <a16:colId xmlns:a16="http://schemas.microsoft.com/office/drawing/2014/main" val="230426186"/>
                    </a:ext>
                  </a:extLst>
                </a:gridCol>
                <a:gridCol w="3048000">
                  <a:extLst>
                    <a:ext uri="{9D8B030D-6E8A-4147-A177-3AD203B41FA5}">
                      <a16:colId xmlns:a16="http://schemas.microsoft.com/office/drawing/2014/main" val="3818501457"/>
                    </a:ext>
                  </a:extLst>
                </a:gridCol>
                <a:gridCol w="3048000">
                  <a:extLst>
                    <a:ext uri="{9D8B030D-6E8A-4147-A177-3AD203B41FA5}">
                      <a16:colId xmlns:a16="http://schemas.microsoft.com/office/drawing/2014/main" val="3950771620"/>
                    </a:ext>
                  </a:extLst>
                </a:gridCol>
              </a:tblGrid>
              <a:tr h="578047">
                <a:tc>
                  <a:txBody>
                    <a:bodyPr/>
                    <a:lstStyle/>
                    <a:p>
                      <a:pPr algn="ctr"/>
                      <a:r>
                        <a:rPr lang="en-US" sz="2800" dirty="0"/>
                        <a:t>14 Predictors</a:t>
                      </a:r>
                    </a:p>
                  </a:txBody>
                  <a:tcPr anchor="ctr">
                    <a:solidFill>
                      <a:srgbClr val="7030A0"/>
                    </a:solidFill>
                  </a:tcPr>
                </a:tc>
                <a:tc>
                  <a:txBody>
                    <a:bodyPr/>
                    <a:lstStyle/>
                    <a:p>
                      <a:pPr algn="ctr"/>
                      <a:r>
                        <a:rPr lang="en-US" sz="2800" dirty="0"/>
                        <a:t>14 Outcomes</a:t>
                      </a:r>
                    </a:p>
                  </a:txBody>
                  <a:tcPr anchor="ctr">
                    <a:solidFill>
                      <a:srgbClr val="2F2EF9"/>
                    </a:solidFill>
                  </a:tcPr>
                </a:tc>
                <a:tc>
                  <a:txBody>
                    <a:bodyPr/>
                    <a:lstStyle/>
                    <a:p>
                      <a:pPr algn="ctr"/>
                      <a:r>
                        <a:rPr lang="en-US" sz="2800" dirty="0"/>
                        <a:t>8 Moderators</a:t>
                      </a:r>
                    </a:p>
                  </a:txBody>
                  <a:tcPr anchor="ctr">
                    <a:solidFill>
                      <a:srgbClr val="C00000"/>
                    </a:solidFill>
                  </a:tcPr>
                </a:tc>
                <a:tc>
                  <a:txBody>
                    <a:bodyPr/>
                    <a:lstStyle/>
                    <a:p>
                      <a:pPr algn="ctr"/>
                      <a:r>
                        <a:rPr lang="en-US" sz="2800" dirty="0"/>
                        <a:t>10 Studies</a:t>
                      </a:r>
                    </a:p>
                  </a:txBody>
                  <a:tcPr anchor="ctr">
                    <a:solidFill>
                      <a:schemeClr val="tx1"/>
                    </a:solidFill>
                  </a:tcPr>
                </a:tc>
                <a:extLst>
                  <a:ext uri="{0D108BD9-81ED-4DB2-BD59-A6C34878D82A}">
                    <a16:rowId xmlns:a16="http://schemas.microsoft.com/office/drawing/2014/main" val="3467875394"/>
                  </a:ext>
                </a:extLst>
              </a:tr>
              <a:tr h="442037">
                <a:tc>
                  <a:txBody>
                    <a:bodyPr/>
                    <a:lstStyle/>
                    <a:p>
                      <a:pPr marL="182880" indent="0" algn="l" fontAlgn="b">
                        <a:tabLst/>
                      </a:pPr>
                      <a:r>
                        <a:rPr lang="en-US" sz="2000" b="1" u="none" strike="noStrike" dirty="0">
                          <a:solidFill>
                            <a:schemeClr val="tx1"/>
                          </a:solidFill>
                          <a:effectLst/>
                        </a:rPr>
                        <a:t>Extraversion</a:t>
                      </a:r>
                      <a:endParaRPr lang="en-US" sz="2000" b="1" i="0" u="none" strike="noStrike" dirty="0">
                        <a:solidFill>
                          <a:schemeClr val="tx1"/>
                        </a:solidFill>
                        <a:effectLst/>
                        <a:latin typeface="Calibri" panose="020F0502020204030204" pitchFamily="34" charset="0"/>
                      </a:endParaRPr>
                    </a:p>
                  </a:txBody>
                  <a:tcPr marL="0" marR="0" marT="0" marB="0" anchor="ctr">
                    <a:noFill/>
                  </a:tcPr>
                </a:tc>
                <a:tc>
                  <a:txBody>
                    <a:bodyPr/>
                    <a:lstStyle/>
                    <a:p>
                      <a:pPr marL="182880" algn="l" fontAlgn="b"/>
                      <a:r>
                        <a:rPr lang="en-US" sz="2000" b="1" u="none" strike="noStrike" dirty="0">
                          <a:solidFill>
                            <a:schemeClr val="tx1"/>
                          </a:solidFill>
                          <a:effectLst/>
                        </a:rPr>
                        <a:t>Mortality</a:t>
                      </a:r>
                      <a:endParaRPr lang="en-US" sz="2000" b="1" i="0" u="none" strike="noStrike" dirty="0">
                        <a:solidFill>
                          <a:schemeClr val="tx1"/>
                        </a:solidFill>
                        <a:effectLst/>
                        <a:latin typeface="Calibri" panose="020F0502020204030204" pitchFamily="34" charset="0"/>
                      </a:endParaRPr>
                    </a:p>
                  </a:txBody>
                  <a:tcPr marL="0" marR="0" marT="0" marB="0" anchor="ctr">
                    <a:noFill/>
                  </a:tcPr>
                </a:tc>
                <a:tc>
                  <a:txBody>
                    <a:bodyPr/>
                    <a:lstStyle/>
                    <a:p>
                      <a:pPr marL="182880" algn="l" fontAlgn="b"/>
                      <a:r>
                        <a:rPr lang="en-US" sz="2000" b="1" u="none" strike="noStrike" dirty="0">
                          <a:solidFill>
                            <a:schemeClr val="tx1"/>
                          </a:solidFill>
                          <a:effectLst/>
                        </a:rPr>
                        <a:t>Age</a:t>
                      </a:r>
                      <a:endParaRPr lang="en-US" sz="2000" b="1" i="0" u="none" strike="noStrike" dirty="0">
                        <a:solidFill>
                          <a:schemeClr val="tx1"/>
                        </a:solidFill>
                        <a:effectLst/>
                        <a:latin typeface="Calibri" panose="020F0502020204030204" pitchFamily="34" charset="0"/>
                      </a:endParaRPr>
                    </a:p>
                  </a:txBody>
                  <a:tcPr marL="0" marR="0" marT="0" marB="0" anchor="ctr">
                    <a:noFill/>
                  </a:tcPr>
                </a:tc>
                <a:tc>
                  <a:txBody>
                    <a:bodyPr/>
                    <a:lstStyle/>
                    <a:p>
                      <a:pPr algn="ctr"/>
                      <a:r>
                        <a:rPr lang="en-US" sz="2000" b="1" dirty="0"/>
                        <a:t>Add Health</a:t>
                      </a:r>
                    </a:p>
                  </a:txBody>
                  <a:tcPr anchor="ctr">
                    <a:noFill/>
                  </a:tcPr>
                </a:tc>
                <a:extLst>
                  <a:ext uri="{0D108BD9-81ED-4DB2-BD59-A6C34878D82A}">
                    <a16:rowId xmlns:a16="http://schemas.microsoft.com/office/drawing/2014/main" val="290922877"/>
                  </a:ext>
                </a:extLst>
              </a:tr>
              <a:tr h="442037">
                <a:tc>
                  <a:txBody>
                    <a:bodyPr/>
                    <a:lstStyle/>
                    <a:p>
                      <a:pPr marL="182880" algn="l" fontAlgn="b"/>
                      <a:r>
                        <a:rPr lang="en-US" sz="2000" b="1" u="none" strike="noStrike" dirty="0">
                          <a:solidFill>
                            <a:schemeClr val="tx1"/>
                          </a:solidFill>
                          <a:effectLst/>
                        </a:rPr>
                        <a:t>Agreeableness</a:t>
                      </a:r>
                      <a:endParaRPr lang="en-US" sz="2000" b="1" i="0" u="none" strike="noStrike" dirty="0">
                        <a:solidFill>
                          <a:schemeClr val="tx1"/>
                        </a:solidFill>
                        <a:effectLst/>
                        <a:latin typeface="Calibri" panose="020F0502020204030204" pitchFamily="34" charset="0"/>
                      </a:endParaRPr>
                    </a:p>
                  </a:txBody>
                  <a:tcPr marL="0" marR="0" marT="0" marB="0" anchor="ctr">
                    <a:noFill/>
                  </a:tcPr>
                </a:tc>
                <a:tc>
                  <a:txBody>
                    <a:bodyPr/>
                    <a:lstStyle/>
                    <a:p>
                      <a:pPr marL="182880" algn="l" fontAlgn="b"/>
                      <a:r>
                        <a:rPr lang="en-US" sz="2000" b="1" u="none" strike="noStrike" dirty="0">
                          <a:solidFill>
                            <a:schemeClr val="tx1"/>
                          </a:solidFill>
                          <a:effectLst/>
                        </a:rPr>
                        <a:t>Major Health Event</a:t>
                      </a:r>
                      <a:endParaRPr lang="en-US" sz="2000" b="1" i="0" u="none" strike="noStrike" dirty="0">
                        <a:solidFill>
                          <a:schemeClr val="tx1"/>
                        </a:solidFill>
                        <a:effectLst/>
                        <a:latin typeface="Calibri" panose="020F0502020204030204" pitchFamily="34" charset="0"/>
                      </a:endParaRPr>
                    </a:p>
                  </a:txBody>
                  <a:tcPr marL="0" marR="0" marT="0" marB="0" anchor="ctr">
                    <a:noFill/>
                  </a:tcPr>
                </a:tc>
                <a:tc>
                  <a:txBody>
                    <a:bodyPr/>
                    <a:lstStyle/>
                    <a:p>
                      <a:pPr marL="182880" algn="l" fontAlgn="b"/>
                      <a:r>
                        <a:rPr lang="en-US" sz="2000" b="1" u="none" strike="noStrike" dirty="0">
                          <a:solidFill>
                            <a:schemeClr val="tx1"/>
                          </a:solidFill>
                          <a:effectLst/>
                        </a:rPr>
                        <a:t>Gender</a:t>
                      </a:r>
                      <a:endParaRPr lang="en-US" sz="2000" b="1" i="0" u="none" strike="noStrike" dirty="0">
                        <a:solidFill>
                          <a:schemeClr val="tx1"/>
                        </a:solidFill>
                        <a:effectLst/>
                        <a:latin typeface="Calibri" panose="020F0502020204030204" pitchFamily="34" charset="0"/>
                      </a:endParaRPr>
                    </a:p>
                  </a:txBody>
                  <a:tcPr marL="0" marR="0" marT="0" marB="0" anchor="ctr">
                    <a:noFill/>
                  </a:tcPr>
                </a:tc>
                <a:tc>
                  <a:txBody>
                    <a:bodyPr/>
                    <a:lstStyle/>
                    <a:p>
                      <a:pPr algn="ctr"/>
                      <a:r>
                        <a:rPr lang="en-US" sz="2000" b="1" dirty="0"/>
                        <a:t>BHPS (and US)</a:t>
                      </a:r>
                    </a:p>
                  </a:txBody>
                  <a:tcPr anchor="ctr">
                    <a:noFill/>
                  </a:tcPr>
                </a:tc>
                <a:extLst>
                  <a:ext uri="{0D108BD9-81ED-4DB2-BD59-A6C34878D82A}">
                    <a16:rowId xmlns:a16="http://schemas.microsoft.com/office/drawing/2014/main" val="3606123739"/>
                  </a:ext>
                </a:extLst>
              </a:tr>
              <a:tr h="442037">
                <a:tc>
                  <a:txBody>
                    <a:bodyPr/>
                    <a:lstStyle/>
                    <a:p>
                      <a:pPr marL="182880" algn="l" fontAlgn="b"/>
                      <a:r>
                        <a:rPr lang="en-US" sz="2000" b="1" u="none" strike="noStrike" dirty="0">
                          <a:solidFill>
                            <a:schemeClr val="tx1"/>
                          </a:solidFill>
                          <a:effectLst/>
                        </a:rPr>
                        <a:t>Conscientiousness</a:t>
                      </a:r>
                      <a:endParaRPr lang="en-US" sz="2000" b="1" i="0" u="none" strike="noStrike" dirty="0">
                        <a:solidFill>
                          <a:schemeClr val="tx1"/>
                        </a:solidFill>
                        <a:effectLst/>
                        <a:latin typeface="Calibri" panose="020F0502020204030204" pitchFamily="34" charset="0"/>
                      </a:endParaRPr>
                    </a:p>
                  </a:txBody>
                  <a:tcPr marL="0" marR="0" marT="0" marB="0" anchor="ctr">
                    <a:lnB w="12700" cmpd="sng">
                      <a:noFill/>
                    </a:lnB>
                    <a:noFill/>
                  </a:tcPr>
                </a:tc>
                <a:tc>
                  <a:txBody>
                    <a:bodyPr/>
                    <a:lstStyle/>
                    <a:p>
                      <a:pPr marL="182880" algn="l" fontAlgn="b"/>
                      <a:r>
                        <a:rPr lang="en-US" sz="2000" b="1" u="none" strike="noStrike" dirty="0">
                          <a:solidFill>
                            <a:schemeClr val="tx1"/>
                          </a:solidFill>
                          <a:effectLst/>
                        </a:rPr>
                        <a:t>Mental Health Event</a:t>
                      </a:r>
                      <a:endParaRPr lang="en-US" sz="2000" b="1" i="0" u="none" strike="noStrike" dirty="0">
                        <a:solidFill>
                          <a:schemeClr val="tx1"/>
                        </a:solidFill>
                        <a:effectLst/>
                        <a:latin typeface="Calibri" panose="020F0502020204030204" pitchFamily="34" charset="0"/>
                      </a:endParaRPr>
                    </a:p>
                  </a:txBody>
                  <a:tcPr marL="0" marR="0" marT="0" marB="0" anchor="ctr">
                    <a:lnB w="12700" cmpd="sng">
                      <a:noFill/>
                    </a:lnB>
                    <a:noFill/>
                  </a:tcPr>
                </a:tc>
                <a:tc>
                  <a:txBody>
                    <a:bodyPr/>
                    <a:lstStyle/>
                    <a:p>
                      <a:pPr marL="182880" algn="l" fontAlgn="b"/>
                      <a:r>
                        <a:rPr lang="en-US" sz="2000" b="1" i="0" u="none" strike="noStrike" dirty="0">
                          <a:solidFill>
                            <a:schemeClr val="tx1"/>
                          </a:solidFill>
                          <a:effectLst/>
                          <a:latin typeface="Calibri" panose="020F0502020204030204" pitchFamily="34" charset="0"/>
                        </a:rPr>
                        <a:t>Race</a:t>
                      </a:r>
                    </a:p>
                  </a:txBody>
                  <a:tcPr marL="0" marR="0" marT="0" marB="0" anchor="ctr">
                    <a:noFill/>
                  </a:tcPr>
                </a:tc>
                <a:tc>
                  <a:txBody>
                    <a:bodyPr/>
                    <a:lstStyle/>
                    <a:p>
                      <a:pPr algn="ctr"/>
                      <a:r>
                        <a:rPr lang="en-US" sz="2000" b="1" dirty="0"/>
                        <a:t>GSOEP</a:t>
                      </a:r>
                    </a:p>
                  </a:txBody>
                  <a:tcPr anchor="ctr">
                    <a:noFill/>
                  </a:tcPr>
                </a:tc>
                <a:extLst>
                  <a:ext uri="{0D108BD9-81ED-4DB2-BD59-A6C34878D82A}">
                    <a16:rowId xmlns:a16="http://schemas.microsoft.com/office/drawing/2014/main" val="293086692"/>
                  </a:ext>
                </a:extLst>
              </a:tr>
              <a:tr h="442037">
                <a:tc>
                  <a:txBody>
                    <a:bodyPr/>
                    <a:lstStyle/>
                    <a:p>
                      <a:pPr marL="182880" algn="l" fontAlgn="b"/>
                      <a:r>
                        <a:rPr lang="en-US" sz="2000" b="1" u="none" strike="noStrike" dirty="0">
                          <a:solidFill>
                            <a:schemeClr val="tx1"/>
                          </a:solidFill>
                          <a:effectLst/>
                        </a:rPr>
                        <a:t>Neuroticism</a:t>
                      </a:r>
                      <a:endParaRPr lang="en-US" sz="2000" b="1" i="0" u="none" strike="noStrike" dirty="0">
                        <a:solidFill>
                          <a:schemeClr val="tx1"/>
                        </a:solidFill>
                        <a:effectLst/>
                        <a:latin typeface="Calibri" panose="020F0502020204030204"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182880" marR="0" lvl="0" indent="0" algn="l" defTabSz="914400" rtl="0" eaLnBrk="1" fontAlgn="b" latinLnBrk="0" hangingPunct="1">
                        <a:lnSpc>
                          <a:spcPct val="100000"/>
                        </a:lnSpc>
                        <a:spcBef>
                          <a:spcPts val="0"/>
                        </a:spcBef>
                        <a:spcAft>
                          <a:spcPts val="0"/>
                        </a:spcAft>
                        <a:buClrTx/>
                        <a:buSzTx/>
                        <a:buFontTx/>
                        <a:buNone/>
                        <a:tabLst/>
                        <a:defRPr/>
                      </a:pPr>
                      <a:r>
                        <a:rPr lang="en-US" sz="2000" b="1" u="none" strike="noStrike" dirty="0">
                          <a:solidFill>
                            <a:schemeClr val="tx1"/>
                          </a:solidFill>
                          <a:effectLst/>
                        </a:rPr>
                        <a:t>Childbirth</a:t>
                      </a:r>
                      <a:endParaRPr lang="en-US" sz="2000" b="1" i="0" u="none" strike="noStrike" dirty="0">
                        <a:solidFill>
                          <a:schemeClr val="tx1"/>
                        </a:solidFill>
                        <a:effectLst/>
                        <a:latin typeface="Calibri" panose="020F0502020204030204" pitchFamily="34" charset="0"/>
                      </a:endParaRPr>
                    </a:p>
                  </a:txBody>
                  <a:tcPr marL="0" marR="0" marT="0" marB="0" anchor="ctr">
                    <a:lnL w="12700" cmpd="sng">
                      <a:noFill/>
                    </a:lnL>
                    <a:lnR w="12700" cmpd="sng">
                      <a:noFill/>
                    </a:lnR>
                    <a:lnT w="12700" cmpd="sng">
                      <a:noFill/>
                    </a:lnT>
                    <a:lnB w="12700" cap="flat" cmpd="sng" algn="ctr">
                      <a:solidFill>
                        <a:srgbClr val="2F2EF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82880" algn="l" fontAlgn="b"/>
                      <a:r>
                        <a:rPr lang="en-US" sz="2000" b="1" u="none" strike="noStrike" dirty="0">
                          <a:solidFill>
                            <a:schemeClr val="tx1"/>
                          </a:solidFill>
                          <a:effectLst/>
                        </a:rPr>
                        <a:t>Parental Education (SES)</a:t>
                      </a:r>
                      <a:endParaRPr lang="en-US" sz="2000" b="1" i="0" u="none" strike="noStrike" dirty="0">
                        <a:solidFill>
                          <a:schemeClr val="tx1"/>
                        </a:solidFill>
                        <a:effectLst/>
                        <a:latin typeface="Calibri" panose="020F0502020204030204" pitchFamily="34" charset="0"/>
                      </a:endParaRPr>
                    </a:p>
                  </a:txBody>
                  <a:tcPr marL="0" marR="0" marT="0" marB="0" anchor="ctr">
                    <a:lnL w="12700" cmpd="sng">
                      <a:noFill/>
                    </a:lnL>
                    <a:noFill/>
                  </a:tcPr>
                </a:tc>
                <a:tc>
                  <a:txBody>
                    <a:bodyPr/>
                    <a:lstStyle/>
                    <a:p>
                      <a:pPr algn="ctr"/>
                      <a:r>
                        <a:rPr lang="en-US" sz="2000" b="1" dirty="0"/>
                        <a:t>HILDA</a:t>
                      </a:r>
                    </a:p>
                  </a:txBody>
                  <a:tcPr anchor="ctr">
                    <a:noFill/>
                  </a:tcPr>
                </a:tc>
                <a:extLst>
                  <a:ext uri="{0D108BD9-81ED-4DB2-BD59-A6C34878D82A}">
                    <a16:rowId xmlns:a16="http://schemas.microsoft.com/office/drawing/2014/main" val="1642029614"/>
                  </a:ext>
                </a:extLst>
              </a:tr>
              <a:tr h="442037">
                <a:tc>
                  <a:txBody>
                    <a:bodyPr/>
                    <a:lstStyle/>
                    <a:p>
                      <a:pPr marL="182880" algn="l" fontAlgn="b"/>
                      <a:r>
                        <a:rPr lang="en-US" sz="2000" b="1" u="none" strike="noStrike" dirty="0">
                          <a:solidFill>
                            <a:schemeClr val="tx1"/>
                          </a:solidFill>
                          <a:effectLst/>
                        </a:rPr>
                        <a:t>Openness to Experience</a:t>
                      </a:r>
                      <a:endParaRPr lang="en-US" sz="2000" b="1" i="0" u="none" strike="noStrike" dirty="0">
                        <a:solidFill>
                          <a:schemeClr val="tx1"/>
                        </a:solidFill>
                        <a:effectLst/>
                        <a:latin typeface="Calibri" panose="020F0502020204030204" pitchFamily="34" charset="0"/>
                      </a:endParaRPr>
                    </a:p>
                  </a:txBody>
                  <a:tcPr marL="0" marR="0" marT="0" marB="0"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82880" algn="l" fontAlgn="b"/>
                      <a:r>
                        <a:rPr lang="en-US" sz="2000" b="1" i="0" u="none" strike="noStrike" dirty="0">
                          <a:solidFill>
                            <a:schemeClr val="tx1"/>
                          </a:solidFill>
                          <a:effectLst/>
                          <a:latin typeface="Calibri" panose="020F0502020204030204" pitchFamily="34" charset="0"/>
                        </a:rPr>
                        <a:t>Move in with a Partner</a:t>
                      </a:r>
                    </a:p>
                  </a:txBody>
                  <a:tcPr marL="0" marR="0" marT="0" marB="0" anchor="ctr">
                    <a:lnL w="12700" cmpd="sng">
                      <a:noFill/>
                    </a:lnL>
                    <a:lnT w="12700" cap="flat" cmpd="sng" algn="ctr">
                      <a:solidFill>
                        <a:srgbClr val="2F2EF9"/>
                      </a:solidFill>
                      <a:prstDash val="solid"/>
                      <a:round/>
                      <a:headEnd type="none" w="med" len="med"/>
                      <a:tailEnd type="none" w="med" len="med"/>
                    </a:lnT>
                    <a:noFill/>
                  </a:tcPr>
                </a:tc>
                <a:tc>
                  <a:txBody>
                    <a:bodyPr/>
                    <a:lstStyle/>
                    <a:p>
                      <a:pPr marL="182880" algn="l" fontAlgn="b"/>
                      <a:r>
                        <a:rPr lang="en-US" sz="2000" b="1" u="none" strike="noStrike" dirty="0">
                          <a:solidFill>
                            <a:schemeClr val="tx1"/>
                          </a:solidFill>
                          <a:effectLst/>
                        </a:rPr>
                        <a:t>Par. Occ. Prestige (SES)</a:t>
                      </a:r>
                      <a:endParaRPr lang="en-US" sz="2000" b="1" i="0" u="none" strike="noStrike" dirty="0">
                        <a:solidFill>
                          <a:schemeClr val="tx1"/>
                        </a:solidFill>
                        <a:effectLst/>
                        <a:latin typeface="Calibri" panose="020F0502020204030204" pitchFamily="34" charset="0"/>
                      </a:endParaRPr>
                    </a:p>
                  </a:txBody>
                  <a:tcPr marL="0" marR="0" marT="0" marB="0" anchor="ctr">
                    <a:noFill/>
                  </a:tcPr>
                </a:tc>
                <a:tc>
                  <a:txBody>
                    <a:bodyPr/>
                    <a:lstStyle/>
                    <a:p>
                      <a:pPr algn="ctr"/>
                      <a:r>
                        <a:rPr lang="en-US" sz="2000" b="1" dirty="0"/>
                        <a:t>HRS</a:t>
                      </a:r>
                    </a:p>
                  </a:txBody>
                  <a:tcPr anchor="ctr">
                    <a:noFill/>
                  </a:tcPr>
                </a:tc>
                <a:extLst>
                  <a:ext uri="{0D108BD9-81ED-4DB2-BD59-A6C34878D82A}">
                    <a16:rowId xmlns:a16="http://schemas.microsoft.com/office/drawing/2014/main" val="1862853455"/>
                  </a:ext>
                </a:extLst>
              </a:tr>
              <a:tr h="442037">
                <a:tc>
                  <a:txBody>
                    <a:bodyPr/>
                    <a:lstStyle/>
                    <a:p>
                      <a:pPr marL="182880" algn="l" fontAlgn="b"/>
                      <a:r>
                        <a:rPr lang="en-US" sz="2000" b="1" u="none" strike="noStrike" dirty="0">
                          <a:solidFill>
                            <a:schemeClr val="tx1"/>
                          </a:solidFill>
                          <a:effectLst/>
                        </a:rPr>
                        <a:t>Self-Esteem</a:t>
                      </a:r>
                      <a:endParaRPr lang="en-US" sz="2000" b="1" i="0" u="none" strike="noStrike" dirty="0">
                        <a:solidFill>
                          <a:schemeClr val="tx1"/>
                        </a:solidFill>
                        <a:effectLst/>
                        <a:latin typeface="Calibri" panose="020F0502020204030204" pitchFamily="34" charset="0"/>
                      </a:endParaRPr>
                    </a:p>
                  </a:txBody>
                  <a:tcPr marL="0" marR="0" marT="0" marB="0" anchor="ctr">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182880" algn="l" fontAlgn="b"/>
                      <a:r>
                        <a:rPr lang="en-US" sz="2000" b="1" u="none" strike="noStrike" dirty="0">
                          <a:solidFill>
                            <a:schemeClr val="tx1"/>
                          </a:solidFill>
                          <a:effectLst/>
                        </a:rPr>
                        <a:t>Marriage</a:t>
                      </a:r>
                      <a:endParaRPr lang="en-US" sz="2000" b="1" i="0" u="none" strike="noStrike" dirty="0">
                        <a:solidFill>
                          <a:schemeClr val="tx1"/>
                        </a:solidFill>
                        <a:effectLst/>
                        <a:latin typeface="Calibri" panose="020F0502020204030204" pitchFamily="34" charset="0"/>
                      </a:endParaRPr>
                    </a:p>
                  </a:txBody>
                  <a:tcPr marL="0" marR="0" marT="0" marB="0" anchor="ctr">
                    <a:lnL w="12700" cmpd="sng">
                      <a:noFill/>
                    </a:lnL>
                    <a:noFill/>
                  </a:tcPr>
                </a:tc>
                <a:tc>
                  <a:txBody>
                    <a:bodyPr/>
                    <a:lstStyle/>
                    <a:p>
                      <a:pPr marL="182880" algn="l" fontAlgn="b"/>
                      <a:r>
                        <a:rPr lang="en-US" sz="2000" b="1" u="none" strike="noStrike" dirty="0">
                          <a:solidFill>
                            <a:schemeClr val="tx1"/>
                          </a:solidFill>
                          <a:effectLst/>
                        </a:rPr>
                        <a:t>Gross Wages (SES)</a:t>
                      </a:r>
                      <a:endParaRPr lang="en-US" sz="2000" b="1" i="0" u="none" strike="noStrike" dirty="0">
                        <a:solidFill>
                          <a:schemeClr val="tx1"/>
                        </a:solidFill>
                        <a:effectLst/>
                        <a:latin typeface="Calibri" panose="020F0502020204030204" pitchFamily="34" charset="0"/>
                      </a:endParaRPr>
                    </a:p>
                  </a:txBody>
                  <a:tcPr marL="0" marR="0" marT="0" marB="0" anchor="ctr">
                    <a:noFill/>
                  </a:tcPr>
                </a:tc>
                <a:tc>
                  <a:txBody>
                    <a:bodyPr/>
                    <a:lstStyle/>
                    <a:p>
                      <a:pPr algn="ctr"/>
                      <a:r>
                        <a:rPr lang="en-US" sz="2000" b="1" dirty="0"/>
                        <a:t>LISS</a:t>
                      </a:r>
                    </a:p>
                  </a:txBody>
                  <a:tcPr anchor="ctr">
                    <a:noFill/>
                  </a:tcPr>
                </a:tc>
                <a:extLst>
                  <a:ext uri="{0D108BD9-81ED-4DB2-BD59-A6C34878D82A}">
                    <a16:rowId xmlns:a16="http://schemas.microsoft.com/office/drawing/2014/main" val="50528420"/>
                  </a:ext>
                </a:extLst>
              </a:tr>
              <a:tr h="442037">
                <a:tc>
                  <a:txBody>
                    <a:bodyPr/>
                    <a:lstStyle/>
                    <a:p>
                      <a:pPr marL="182880" algn="l" fontAlgn="b"/>
                      <a:r>
                        <a:rPr lang="en-US" sz="2000" b="1" u="none" strike="noStrike" dirty="0">
                          <a:solidFill>
                            <a:schemeClr val="tx1"/>
                          </a:solidFill>
                          <a:effectLst/>
                        </a:rPr>
                        <a:t>Optimism / Pessimism</a:t>
                      </a:r>
                      <a:endParaRPr lang="en-US" sz="2000" b="1" i="0" u="none" strike="noStrike" dirty="0">
                        <a:solidFill>
                          <a:schemeClr val="tx1"/>
                        </a:solidFill>
                        <a:effectLst/>
                        <a:latin typeface="Calibri" panose="020F0502020204030204" pitchFamily="34" charset="0"/>
                      </a:endParaRPr>
                    </a:p>
                  </a:txBody>
                  <a:tcPr marL="0" marR="0" marT="0" marB="0"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82880" algn="l" fontAlgn="b"/>
                      <a:r>
                        <a:rPr lang="en-US" sz="2000" b="1" u="none" strike="noStrike" dirty="0">
                          <a:solidFill>
                            <a:schemeClr val="tx1"/>
                          </a:solidFill>
                          <a:effectLst/>
                        </a:rPr>
                        <a:t>Divorce</a:t>
                      </a:r>
                      <a:endParaRPr lang="en-US" sz="2000" b="1" i="0" u="none" strike="noStrike" dirty="0">
                        <a:solidFill>
                          <a:schemeClr val="tx1"/>
                        </a:solidFill>
                        <a:effectLst/>
                        <a:latin typeface="Calibri" panose="020F0502020204030204" pitchFamily="34" charset="0"/>
                      </a:endParaRPr>
                    </a:p>
                  </a:txBody>
                  <a:tcPr marL="0" marR="0" marT="0" marB="0" anchor="ctr">
                    <a:lnL w="12700" cmpd="sng">
                      <a:noFill/>
                    </a:lnL>
                    <a:noFill/>
                  </a:tcPr>
                </a:tc>
                <a:tc>
                  <a:txBody>
                    <a:bodyPr/>
                    <a:lstStyle/>
                    <a:p>
                      <a:pPr marL="182880" algn="l" fontAlgn="b"/>
                      <a:r>
                        <a:rPr lang="en-US" sz="2000" b="1" u="none" strike="noStrike" dirty="0">
                          <a:solidFill>
                            <a:srgbClr val="C00000"/>
                          </a:solidFill>
                          <a:effectLst/>
                        </a:rPr>
                        <a:t>Reliability</a:t>
                      </a:r>
                      <a:endParaRPr lang="en-US" sz="2000" b="1" i="0" u="none" strike="noStrike" dirty="0">
                        <a:solidFill>
                          <a:srgbClr val="C00000"/>
                        </a:solidFill>
                        <a:effectLst/>
                        <a:latin typeface="Calibri" panose="020F0502020204030204" pitchFamily="34" charset="0"/>
                      </a:endParaRPr>
                    </a:p>
                  </a:txBody>
                  <a:tcPr marL="0" marR="0" marT="0" marB="0" anchor="ctr">
                    <a:noFill/>
                  </a:tcPr>
                </a:tc>
                <a:tc>
                  <a:txBody>
                    <a:bodyPr/>
                    <a:lstStyle/>
                    <a:p>
                      <a:pPr algn="ctr"/>
                      <a:r>
                        <a:rPr lang="en-US" sz="2000" b="1" dirty="0"/>
                        <a:t>MIDUS</a:t>
                      </a:r>
                    </a:p>
                  </a:txBody>
                  <a:tcPr anchor="ctr">
                    <a:noFill/>
                  </a:tcPr>
                </a:tc>
                <a:extLst>
                  <a:ext uri="{0D108BD9-81ED-4DB2-BD59-A6C34878D82A}">
                    <a16:rowId xmlns:a16="http://schemas.microsoft.com/office/drawing/2014/main" val="3106133184"/>
                  </a:ext>
                </a:extLst>
              </a:tr>
              <a:tr h="442037">
                <a:tc>
                  <a:txBody>
                    <a:bodyPr/>
                    <a:lstStyle/>
                    <a:p>
                      <a:pPr marL="182880" algn="l" fontAlgn="b"/>
                      <a:r>
                        <a:rPr lang="en-US" sz="2000" b="1" u="none" strike="noStrike" dirty="0">
                          <a:solidFill>
                            <a:schemeClr val="tx1"/>
                          </a:solidFill>
                          <a:effectLst/>
                        </a:rPr>
                        <a:t>Satisfaction with Life</a:t>
                      </a:r>
                      <a:endParaRPr lang="en-US" sz="2000" b="1" i="0" u="none" strike="noStrike" dirty="0">
                        <a:solidFill>
                          <a:schemeClr val="tx1"/>
                        </a:solidFill>
                        <a:effectLst/>
                        <a:latin typeface="Calibri" panose="020F0502020204030204" pitchFamily="34" charset="0"/>
                      </a:endParaRPr>
                    </a:p>
                  </a:txBody>
                  <a:tcPr marL="0" marR="0" marT="0" marB="0" anchor="ctr">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182880" algn="l" fontAlgn="b"/>
                      <a:r>
                        <a:rPr lang="en-US" sz="2000" b="1" u="none" strike="noStrike" dirty="0">
                          <a:solidFill>
                            <a:schemeClr val="tx1"/>
                          </a:solidFill>
                          <a:effectLst/>
                        </a:rPr>
                        <a:t>Child Moves Out</a:t>
                      </a:r>
                      <a:endParaRPr lang="en-US" sz="2000" b="1" i="0" u="none" strike="noStrike" dirty="0">
                        <a:solidFill>
                          <a:schemeClr val="tx1"/>
                        </a:solidFill>
                        <a:effectLst/>
                        <a:latin typeface="Calibri" panose="020F0502020204030204" pitchFamily="34" charset="0"/>
                      </a:endParaRPr>
                    </a:p>
                  </a:txBody>
                  <a:tcPr marL="0" marR="0" marT="0" marB="0" anchor="ctr">
                    <a:lnL w="12700" cmpd="sng">
                      <a:noFill/>
                    </a:lnL>
                    <a:lnB w="12700" cap="flat" cmpd="sng" algn="ctr">
                      <a:solidFill>
                        <a:srgbClr val="2F2EF9"/>
                      </a:solidFill>
                      <a:prstDash val="solid"/>
                      <a:round/>
                      <a:headEnd type="none" w="med" len="med"/>
                      <a:tailEnd type="none" w="med" len="med"/>
                    </a:lnB>
                    <a:noFill/>
                  </a:tcPr>
                </a:tc>
                <a:tc>
                  <a:txBody>
                    <a:bodyPr/>
                    <a:lstStyle/>
                    <a:p>
                      <a:pPr marL="182880" algn="l" fontAlgn="b"/>
                      <a:r>
                        <a:rPr lang="en-US" sz="2000" b="1" i="0" u="none" strike="noStrike" dirty="0">
                          <a:solidFill>
                            <a:srgbClr val="C00000"/>
                          </a:solidFill>
                          <a:effectLst/>
                          <a:latin typeface="Calibri" panose="020F0502020204030204" pitchFamily="34" charset="0"/>
                        </a:rPr>
                        <a:t>Prediction Interval</a:t>
                      </a:r>
                    </a:p>
                  </a:txBody>
                  <a:tcPr marL="0" marR="0" marT="0" marB="0" anchor="ctr">
                    <a:noFill/>
                  </a:tcPr>
                </a:tc>
                <a:tc>
                  <a:txBody>
                    <a:bodyPr/>
                    <a:lstStyle/>
                    <a:p>
                      <a:pPr algn="ctr"/>
                      <a:r>
                        <a:rPr lang="en-US" sz="2000" b="1" dirty="0"/>
                        <a:t>NLSY</a:t>
                      </a:r>
                    </a:p>
                  </a:txBody>
                  <a:tcPr anchor="ctr">
                    <a:noFill/>
                  </a:tcPr>
                </a:tc>
                <a:extLst>
                  <a:ext uri="{0D108BD9-81ED-4DB2-BD59-A6C34878D82A}">
                    <a16:rowId xmlns:a16="http://schemas.microsoft.com/office/drawing/2014/main" val="1249437394"/>
                  </a:ext>
                </a:extLst>
              </a:tr>
              <a:tr h="442037">
                <a:tc>
                  <a:txBody>
                    <a:bodyPr/>
                    <a:lstStyle/>
                    <a:p>
                      <a:pPr marL="182880" algn="l" fontAlgn="b"/>
                      <a:r>
                        <a:rPr lang="en-US" sz="2000" b="1" u="none" strike="noStrike" dirty="0">
                          <a:solidFill>
                            <a:schemeClr val="tx1"/>
                          </a:solidFill>
                          <a:effectLst/>
                        </a:rPr>
                        <a:t>Positive Affect</a:t>
                      </a:r>
                      <a:endParaRPr lang="en-US" sz="2000" b="1" i="0" u="none" strike="noStrike" dirty="0">
                        <a:solidFill>
                          <a:schemeClr val="tx1"/>
                        </a:solidFill>
                        <a:effectLst/>
                        <a:latin typeface="Calibri" panose="020F0502020204030204"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182880" algn="l" fontAlgn="b"/>
                      <a:r>
                        <a:rPr lang="en-US" sz="2000" b="1" i="0" u="none" strike="noStrike" dirty="0">
                          <a:solidFill>
                            <a:schemeClr val="tx1"/>
                          </a:solidFill>
                          <a:effectLst/>
                          <a:latin typeface="Calibri" panose="020F0502020204030204" pitchFamily="34" charset="0"/>
                        </a:rPr>
                        <a:t>Higher Education</a:t>
                      </a:r>
                    </a:p>
                  </a:txBody>
                  <a:tcPr marL="0" marR="0" marT="0" marB="0" anchor="ctr">
                    <a:lnL w="12700" cmpd="sng">
                      <a:noFill/>
                    </a:lnL>
                    <a:lnT w="12700" cap="flat" cmpd="sng" algn="ctr">
                      <a:solidFill>
                        <a:srgbClr val="2F2EF9"/>
                      </a:solidFill>
                      <a:prstDash val="solid"/>
                      <a:round/>
                      <a:headEnd type="none" w="med" len="med"/>
                      <a:tailEnd type="none" w="med" len="med"/>
                    </a:lnT>
                    <a:noFill/>
                  </a:tcPr>
                </a:tc>
                <a:tc>
                  <a:txBody>
                    <a:bodyPr/>
                    <a:lstStyle/>
                    <a:p>
                      <a:endParaRPr lang="en-US"/>
                    </a:p>
                  </a:txBody>
                  <a:tcPr marL="0" marR="0" marT="0" marB="0" anchor="ctr">
                    <a:noFill/>
                  </a:tcPr>
                </a:tc>
                <a:tc>
                  <a:txBody>
                    <a:bodyPr/>
                    <a:lstStyle/>
                    <a:p>
                      <a:pPr algn="ctr"/>
                      <a:r>
                        <a:rPr lang="en-US" sz="2000" b="1" dirty="0"/>
                        <a:t>SHP</a:t>
                      </a:r>
                    </a:p>
                  </a:txBody>
                  <a:tcPr anchor="ctr">
                    <a:noFill/>
                  </a:tcPr>
                </a:tc>
                <a:extLst>
                  <a:ext uri="{0D108BD9-81ED-4DB2-BD59-A6C34878D82A}">
                    <a16:rowId xmlns:a16="http://schemas.microsoft.com/office/drawing/2014/main" val="116497207"/>
                  </a:ext>
                </a:extLst>
              </a:tr>
              <a:tr h="442037">
                <a:tc>
                  <a:txBody>
                    <a:bodyPr/>
                    <a:lstStyle/>
                    <a:p>
                      <a:pPr marL="182880" algn="l" fontAlgn="b"/>
                      <a:r>
                        <a:rPr lang="en-US" sz="2000" b="1" u="none" strike="noStrike" dirty="0">
                          <a:solidFill>
                            <a:schemeClr val="tx1"/>
                          </a:solidFill>
                          <a:effectLst/>
                        </a:rPr>
                        <a:t>Negative Affect</a:t>
                      </a:r>
                      <a:endParaRPr lang="en-US" sz="2000" b="1" i="0" u="none" strike="noStrike" dirty="0">
                        <a:solidFill>
                          <a:schemeClr val="tx1"/>
                        </a:solidFill>
                        <a:effectLst/>
                        <a:latin typeface="Calibri" panose="020F0502020204030204" pitchFamily="34" charset="0"/>
                      </a:endParaRPr>
                    </a:p>
                  </a:txBody>
                  <a:tcPr marL="0" marR="0" marT="0" marB="0"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82880" algn="l" fontAlgn="b"/>
                      <a:r>
                        <a:rPr lang="en-US" sz="2000" b="1" u="none" strike="noStrike" dirty="0">
                          <a:solidFill>
                            <a:schemeClr val="tx1"/>
                          </a:solidFill>
                          <a:effectLst/>
                        </a:rPr>
                        <a:t>First Job</a:t>
                      </a:r>
                      <a:endParaRPr lang="en-US" sz="2000" b="1" i="0" u="none" strike="noStrike" dirty="0">
                        <a:solidFill>
                          <a:schemeClr val="tx1"/>
                        </a:solidFill>
                        <a:effectLst/>
                        <a:latin typeface="Calibri" panose="020F0502020204030204" pitchFamily="34" charset="0"/>
                      </a:endParaRPr>
                    </a:p>
                  </a:txBody>
                  <a:tcPr marL="0" marR="0" marT="0" marB="0" anchor="ctr">
                    <a:lnL w="12700" cmpd="sng">
                      <a:noFill/>
                    </a:lnL>
                    <a:noFill/>
                  </a:tcPr>
                </a:tc>
                <a:tc>
                  <a:txBody>
                    <a:bodyPr/>
                    <a:lstStyle/>
                    <a:p>
                      <a:pPr algn="ctr"/>
                      <a:r>
                        <a:rPr lang="en-US" sz="2800" b="1" dirty="0">
                          <a:solidFill>
                            <a:schemeClr val="bg1"/>
                          </a:solidFill>
                        </a:rPr>
                        <a:t>2 Methods</a:t>
                      </a:r>
                    </a:p>
                  </a:txBody>
                  <a:tcPr marL="0" marR="0" marT="0" marB="0" anchor="ctr">
                    <a:solidFill>
                      <a:srgbClr val="1C9845"/>
                    </a:solidFill>
                  </a:tcPr>
                </a:tc>
                <a:tc>
                  <a:txBody>
                    <a:bodyPr/>
                    <a:lstStyle/>
                    <a:p>
                      <a:pPr algn="ctr"/>
                      <a:r>
                        <a:rPr lang="en-US" sz="2000" b="1" dirty="0"/>
                        <a:t>WLS (G&amp;S)</a:t>
                      </a:r>
                    </a:p>
                  </a:txBody>
                  <a:tcPr anchor="ctr">
                    <a:noFill/>
                  </a:tcPr>
                </a:tc>
                <a:extLst>
                  <a:ext uri="{0D108BD9-81ED-4DB2-BD59-A6C34878D82A}">
                    <a16:rowId xmlns:a16="http://schemas.microsoft.com/office/drawing/2014/main" val="493075177"/>
                  </a:ext>
                </a:extLst>
              </a:tr>
              <a:tr h="442037">
                <a:tc>
                  <a:txBody>
                    <a:bodyPr/>
                    <a:lstStyle/>
                    <a:p>
                      <a:pPr marL="182880" algn="l" fontAlgn="b"/>
                      <a:r>
                        <a:rPr lang="en-US" sz="2000" b="1" u="none" strike="noStrike" dirty="0">
                          <a:solidFill>
                            <a:schemeClr val="tx1"/>
                          </a:solidFill>
                          <a:effectLst/>
                        </a:rPr>
                        <a:t>Locus of Control</a:t>
                      </a:r>
                      <a:endParaRPr lang="en-US" sz="2000" b="1" i="0" u="none" strike="noStrike" dirty="0">
                        <a:solidFill>
                          <a:schemeClr val="tx1"/>
                        </a:solidFill>
                        <a:effectLst/>
                        <a:latin typeface="Calibri" panose="020F0502020204030204" pitchFamily="34" charset="0"/>
                      </a:endParaRPr>
                    </a:p>
                  </a:txBody>
                  <a:tcPr marL="0" marR="0" marT="0" marB="0" anchor="ctr">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182880" algn="l" fontAlgn="b"/>
                      <a:r>
                        <a:rPr lang="en-US" sz="2000" b="1" u="none" strike="noStrike" dirty="0">
                          <a:solidFill>
                            <a:schemeClr val="tx1"/>
                          </a:solidFill>
                          <a:effectLst/>
                        </a:rPr>
                        <a:t>Unemployment</a:t>
                      </a:r>
                      <a:endParaRPr lang="en-US" sz="2000" b="1" i="0" u="none" strike="noStrike" dirty="0">
                        <a:solidFill>
                          <a:schemeClr val="tx1"/>
                        </a:solidFill>
                        <a:effectLst/>
                        <a:latin typeface="Calibri" panose="020F0502020204030204" pitchFamily="34" charset="0"/>
                      </a:endParaRPr>
                    </a:p>
                  </a:txBody>
                  <a:tcPr marL="0" marR="0" marT="0" marB="0" anchor="ctr">
                    <a:lnL w="12700" cmpd="sng">
                      <a:noFill/>
                    </a:lnL>
                    <a:noFill/>
                  </a:tcPr>
                </a:tc>
                <a:tc>
                  <a:txBody>
                    <a:bodyPr/>
                    <a:lstStyle/>
                    <a:p>
                      <a:pPr algn="ctr"/>
                      <a:r>
                        <a:rPr lang="en-US" sz="2000" b="1" dirty="0"/>
                        <a:t>Propensity Score Matching</a:t>
                      </a:r>
                    </a:p>
                  </a:txBody>
                  <a:tcPr marL="0" marR="0" marT="0" marB="0" anchor="ctr">
                    <a:noFill/>
                  </a:tcPr>
                </a:tc>
                <a:tc>
                  <a:txBody>
                    <a:bodyPr/>
                    <a:lstStyle/>
                    <a:p>
                      <a:pPr algn="ctr"/>
                      <a:endParaRPr lang="en-US" sz="2000" dirty="0"/>
                    </a:p>
                  </a:txBody>
                  <a:tcPr anchor="ctr">
                    <a:noFill/>
                  </a:tcPr>
                </a:tc>
                <a:extLst>
                  <a:ext uri="{0D108BD9-81ED-4DB2-BD59-A6C34878D82A}">
                    <a16:rowId xmlns:a16="http://schemas.microsoft.com/office/drawing/2014/main" val="1748409480"/>
                  </a:ext>
                </a:extLst>
              </a:tr>
              <a:tr h="442037">
                <a:tc>
                  <a:txBody>
                    <a:bodyPr/>
                    <a:lstStyle/>
                    <a:p>
                      <a:pPr marL="182880" algn="l" fontAlgn="b"/>
                      <a:r>
                        <a:rPr lang="en-US" sz="2000" b="1" u="none" strike="noStrike" dirty="0">
                          <a:solidFill>
                            <a:schemeClr val="tx1"/>
                          </a:solidFill>
                          <a:effectLst/>
                        </a:rPr>
                        <a:t>Social Support</a:t>
                      </a:r>
                      <a:endParaRPr lang="en-US" sz="2000" b="1" i="0" u="none" strike="noStrike" dirty="0">
                        <a:solidFill>
                          <a:schemeClr val="tx1"/>
                        </a:solidFill>
                        <a:effectLst/>
                        <a:latin typeface="Calibri" panose="020F0502020204030204"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182880" algn="l" fontAlgn="b"/>
                      <a:r>
                        <a:rPr lang="en-US" sz="2000" b="1" u="none" strike="noStrike" dirty="0">
                          <a:solidFill>
                            <a:schemeClr val="tx1"/>
                          </a:solidFill>
                          <a:effectLst/>
                        </a:rPr>
                        <a:t>Retirement</a:t>
                      </a:r>
                      <a:endParaRPr lang="en-US" sz="2000" b="1" i="0" u="none" strike="noStrike" dirty="0">
                        <a:solidFill>
                          <a:schemeClr val="tx1"/>
                        </a:solidFill>
                        <a:effectLst/>
                        <a:latin typeface="Calibri" panose="020F0502020204030204" pitchFamily="34" charset="0"/>
                      </a:endParaRPr>
                    </a:p>
                  </a:txBody>
                  <a:tcPr marL="0" marR="0" marT="0" marB="0" anchor="ctr">
                    <a:lnL w="12700" cmpd="sng">
                      <a:noFill/>
                    </a:lnL>
                    <a:lnB w="12700" cap="flat" cmpd="sng" algn="ctr">
                      <a:solidFill>
                        <a:srgbClr val="2F2EF9"/>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1" dirty="0"/>
                        <a:t>Specification Curve Analysis</a:t>
                      </a:r>
                    </a:p>
                  </a:txBody>
                  <a:tcPr marL="0" marR="0" marT="0" marB="0" anchor="ctr">
                    <a:noFill/>
                  </a:tcPr>
                </a:tc>
                <a:tc>
                  <a:txBody>
                    <a:bodyPr/>
                    <a:lstStyle/>
                    <a:p>
                      <a:pPr algn="ctr"/>
                      <a:endParaRPr lang="en-US" sz="2000" dirty="0"/>
                    </a:p>
                  </a:txBody>
                  <a:tcPr anchor="ctr">
                    <a:noFill/>
                  </a:tcPr>
                </a:tc>
                <a:extLst>
                  <a:ext uri="{0D108BD9-81ED-4DB2-BD59-A6C34878D82A}">
                    <a16:rowId xmlns:a16="http://schemas.microsoft.com/office/drawing/2014/main" val="1628178946"/>
                  </a:ext>
                </a:extLst>
              </a:tr>
              <a:tr h="442037">
                <a:tc>
                  <a:txBody>
                    <a:bodyPr/>
                    <a:lstStyle/>
                    <a:p>
                      <a:pPr marL="182880" algn="l" fontAlgn="b"/>
                      <a:r>
                        <a:rPr lang="en-US" sz="2000" b="1" u="none" strike="noStrike" dirty="0">
                          <a:solidFill>
                            <a:schemeClr val="tx1"/>
                          </a:solidFill>
                          <a:effectLst/>
                        </a:rPr>
                        <a:t>IQ / Cognitive Ability</a:t>
                      </a:r>
                      <a:endParaRPr lang="en-US" sz="2000" b="1" i="0" u="none" strike="noStrike" dirty="0">
                        <a:solidFill>
                          <a:schemeClr val="tx1"/>
                        </a:solidFill>
                        <a:effectLst/>
                        <a:latin typeface="Calibri" panose="020F0502020204030204"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182880" algn="l" fontAlgn="b"/>
                      <a:r>
                        <a:rPr lang="en-US" sz="2000" b="1" u="none" strike="noStrike" dirty="0">
                          <a:solidFill>
                            <a:schemeClr val="tx1"/>
                          </a:solidFill>
                          <a:effectLst/>
                        </a:rPr>
                        <a:t>Volunteering</a:t>
                      </a:r>
                      <a:endParaRPr lang="en-US" sz="2000" b="1" i="0" u="none" strike="noStrike" dirty="0">
                        <a:solidFill>
                          <a:schemeClr val="tx1"/>
                        </a:solidFill>
                        <a:effectLst/>
                        <a:latin typeface="Calibri" panose="020F0502020204030204" pitchFamily="34" charset="0"/>
                      </a:endParaRPr>
                    </a:p>
                  </a:txBody>
                  <a:tcPr marL="0" marR="0" marT="0" marB="0" anchor="ctr">
                    <a:lnL w="12700" cmpd="sng">
                      <a:noFill/>
                    </a:lnL>
                    <a:lnT w="12700" cap="flat" cmpd="sng" algn="ctr">
                      <a:solidFill>
                        <a:srgbClr val="2F2EF9"/>
                      </a:solidFill>
                      <a:prstDash val="solid"/>
                      <a:round/>
                      <a:headEnd type="none" w="med" len="med"/>
                      <a:tailEnd type="none" w="med" len="med"/>
                    </a:lnT>
                    <a:noFill/>
                  </a:tcPr>
                </a:tc>
                <a:tc>
                  <a:txBody>
                    <a:bodyPr/>
                    <a:lstStyle/>
                    <a:p>
                      <a:endParaRPr lang="en-US" dirty="0"/>
                    </a:p>
                  </a:txBody>
                  <a:tcPr marL="0" marR="0" marT="0" marB="0" anchor="ctr">
                    <a:noFill/>
                  </a:tcPr>
                </a:tc>
                <a:tc>
                  <a:txBody>
                    <a:bodyPr/>
                    <a:lstStyle/>
                    <a:p>
                      <a:pPr algn="ctr"/>
                      <a:endParaRPr lang="en-US" sz="2000" dirty="0"/>
                    </a:p>
                  </a:txBody>
                  <a:tcPr anchor="ctr">
                    <a:noFill/>
                  </a:tcPr>
                </a:tc>
                <a:extLst>
                  <a:ext uri="{0D108BD9-81ED-4DB2-BD59-A6C34878D82A}">
                    <a16:rowId xmlns:a16="http://schemas.microsoft.com/office/drawing/2014/main" val="3852334015"/>
                  </a:ext>
                </a:extLst>
              </a:tr>
              <a:tr h="442037">
                <a:tc>
                  <a:txBody>
                    <a:bodyPr/>
                    <a:lstStyle/>
                    <a:p>
                      <a:pPr marL="182880" algn="l" fontAlgn="b"/>
                      <a:r>
                        <a:rPr lang="en-US" sz="2000" b="1" u="none" strike="noStrike" dirty="0">
                          <a:solidFill>
                            <a:schemeClr val="tx1"/>
                          </a:solidFill>
                          <a:effectLst/>
                        </a:rPr>
                        <a:t>Depression</a:t>
                      </a:r>
                      <a:endParaRPr lang="en-US" sz="2000" b="1" i="0" u="none" strike="noStrike" dirty="0">
                        <a:solidFill>
                          <a:schemeClr val="tx1"/>
                        </a:solidFill>
                        <a:effectLst/>
                        <a:latin typeface="Calibri" panose="020F0502020204030204" pitchFamily="34" charset="0"/>
                      </a:endParaRPr>
                    </a:p>
                  </a:txBody>
                  <a:tcPr marL="0" marR="0" marT="0" marB="0" anchor="ctr">
                    <a:lnT w="12700" cmpd="sng">
                      <a:noFill/>
                    </a:lnT>
                    <a:noFill/>
                  </a:tcPr>
                </a:tc>
                <a:tc>
                  <a:txBody>
                    <a:bodyPr/>
                    <a:lstStyle/>
                    <a:p>
                      <a:pPr marL="182880" algn="l" fontAlgn="b"/>
                      <a:r>
                        <a:rPr lang="en-US" sz="2000" b="1" u="none" strike="noStrike" dirty="0">
                          <a:solidFill>
                            <a:schemeClr val="tx1"/>
                          </a:solidFill>
                          <a:effectLst/>
                        </a:rPr>
                        <a:t>Criminal Behavior</a:t>
                      </a:r>
                      <a:endParaRPr lang="en-US" sz="2000" b="1" i="0" u="none" strike="noStrike" dirty="0">
                        <a:solidFill>
                          <a:schemeClr val="tx1"/>
                        </a:solidFill>
                        <a:effectLst/>
                        <a:latin typeface="Calibri" panose="020F0502020204030204" pitchFamily="34" charset="0"/>
                      </a:endParaRPr>
                    </a:p>
                  </a:txBody>
                  <a:tcPr marL="0" marR="0" marT="0" marB="0" anchor="ctr">
                    <a:noFill/>
                  </a:tcPr>
                </a:tc>
                <a:tc>
                  <a:txBody>
                    <a:bodyPr/>
                    <a:lstStyle/>
                    <a:p>
                      <a:endParaRPr lang="en-US" dirty="0"/>
                    </a:p>
                  </a:txBody>
                  <a:tcPr marL="0" marR="0" marT="0" marB="0" anchor="ctr">
                    <a:noFill/>
                  </a:tcPr>
                </a:tc>
                <a:tc>
                  <a:txBody>
                    <a:bodyPr/>
                    <a:lstStyle/>
                    <a:p>
                      <a:pPr algn="ctr"/>
                      <a:endParaRPr lang="en-US" sz="2000" dirty="0"/>
                    </a:p>
                  </a:txBody>
                  <a:tcPr anchor="ctr">
                    <a:noFill/>
                  </a:tcPr>
                </a:tc>
                <a:extLst>
                  <a:ext uri="{0D108BD9-81ED-4DB2-BD59-A6C34878D82A}">
                    <a16:rowId xmlns:a16="http://schemas.microsoft.com/office/drawing/2014/main" val="1967688584"/>
                  </a:ext>
                </a:extLst>
              </a:tr>
            </a:tbl>
          </a:graphicData>
        </a:graphic>
      </p:graphicFrame>
      <p:sp>
        <p:nvSpPr>
          <p:cNvPr id="5" name="TextBox 4">
            <a:extLst>
              <a:ext uri="{FF2B5EF4-FFF2-40B4-BE49-F238E27FC236}">
                <a16:creationId xmlns:a16="http://schemas.microsoft.com/office/drawing/2014/main" id="{7E585185-C4DB-7445-9398-B059B6370AF8}"/>
              </a:ext>
            </a:extLst>
          </p:cNvPr>
          <p:cNvSpPr txBox="1"/>
          <p:nvPr/>
        </p:nvSpPr>
        <p:spPr>
          <a:xfrm>
            <a:off x="3759200" y="-4165600"/>
            <a:ext cx="184731" cy="369332"/>
          </a:xfrm>
          <a:prstGeom prst="rect">
            <a:avLst/>
          </a:prstGeom>
          <a:noFill/>
        </p:spPr>
        <p:txBody>
          <a:bodyPr wrap="none" rtlCol="0">
            <a:spAutoFit/>
          </a:bodyPr>
          <a:lstStyle/>
          <a:p>
            <a:endParaRPr lang="en-US" dirty="0"/>
          </a:p>
        </p:txBody>
      </p:sp>
      <p:sp>
        <p:nvSpPr>
          <p:cNvPr id="7" name="Rectangle 6">
            <a:extLst>
              <a:ext uri="{FF2B5EF4-FFF2-40B4-BE49-F238E27FC236}">
                <a16:creationId xmlns:a16="http://schemas.microsoft.com/office/drawing/2014/main" id="{0DF9A8D7-4404-F147-91A3-334CA64B7A2C}"/>
              </a:ext>
            </a:extLst>
          </p:cNvPr>
          <p:cNvSpPr/>
          <p:nvPr/>
        </p:nvSpPr>
        <p:spPr>
          <a:xfrm rot="16200000">
            <a:off x="2099734" y="1337733"/>
            <a:ext cx="1693334" cy="3894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2F2EF9"/>
                </a:solidFill>
              </a:rPr>
              <a:t>Health</a:t>
            </a:r>
          </a:p>
        </p:txBody>
      </p:sp>
      <p:sp>
        <p:nvSpPr>
          <p:cNvPr id="8" name="Rectangle 7">
            <a:extLst>
              <a:ext uri="{FF2B5EF4-FFF2-40B4-BE49-F238E27FC236}">
                <a16:creationId xmlns:a16="http://schemas.microsoft.com/office/drawing/2014/main" id="{8939B228-4FF1-B546-9F39-592512248A78}"/>
              </a:ext>
            </a:extLst>
          </p:cNvPr>
          <p:cNvSpPr/>
          <p:nvPr/>
        </p:nvSpPr>
        <p:spPr>
          <a:xfrm rot="16200000">
            <a:off x="2099734" y="3022600"/>
            <a:ext cx="1693334" cy="3894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2F2EF9"/>
                </a:solidFill>
              </a:rPr>
              <a:t>Social</a:t>
            </a:r>
          </a:p>
        </p:txBody>
      </p:sp>
      <p:sp>
        <p:nvSpPr>
          <p:cNvPr id="9" name="Rectangle 8">
            <a:extLst>
              <a:ext uri="{FF2B5EF4-FFF2-40B4-BE49-F238E27FC236}">
                <a16:creationId xmlns:a16="http://schemas.microsoft.com/office/drawing/2014/main" id="{F0189521-A2A5-4B4F-BFF3-B260994B528F}"/>
              </a:ext>
            </a:extLst>
          </p:cNvPr>
          <p:cNvSpPr/>
          <p:nvPr/>
        </p:nvSpPr>
        <p:spPr>
          <a:xfrm rot="16200000">
            <a:off x="2116668" y="4809070"/>
            <a:ext cx="1693334" cy="3894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2F2EF9"/>
                </a:solidFill>
              </a:rPr>
              <a:t>Work/Edu</a:t>
            </a:r>
          </a:p>
        </p:txBody>
      </p:sp>
      <p:sp>
        <p:nvSpPr>
          <p:cNvPr id="10" name="Rectangle 9">
            <a:extLst>
              <a:ext uri="{FF2B5EF4-FFF2-40B4-BE49-F238E27FC236}">
                <a16:creationId xmlns:a16="http://schemas.microsoft.com/office/drawing/2014/main" id="{29219B17-DE89-5848-B4F4-1EBC195C7834}"/>
              </a:ext>
            </a:extLst>
          </p:cNvPr>
          <p:cNvSpPr/>
          <p:nvPr/>
        </p:nvSpPr>
        <p:spPr>
          <a:xfrm rot="16200000">
            <a:off x="2099736" y="6221311"/>
            <a:ext cx="1693334" cy="3894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2F2EF9"/>
                </a:solidFill>
              </a:rPr>
              <a:t>Civic</a:t>
            </a:r>
          </a:p>
        </p:txBody>
      </p:sp>
      <p:sp>
        <p:nvSpPr>
          <p:cNvPr id="11" name="Rectangle 10">
            <a:extLst>
              <a:ext uri="{FF2B5EF4-FFF2-40B4-BE49-F238E27FC236}">
                <a16:creationId xmlns:a16="http://schemas.microsoft.com/office/drawing/2014/main" id="{97CAB3B8-7915-7F47-AFFB-AF35B3B9A3AB}"/>
              </a:ext>
            </a:extLst>
          </p:cNvPr>
          <p:cNvSpPr/>
          <p:nvPr/>
        </p:nvSpPr>
        <p:spPr>
          <a:xfrm>
            <a:off x="2846914" y="559709"/>
            <a:ext cx="3249086" cy="64549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D69B750-B028-AB4E-ACCC-4A6786042F7C}"/>
              </a:ext>
            </a:extLst>
          </p:cNvPr>
          <p:cNvSpPr/>
          <p:nvPr/>
        </p:nvSpPr>
        <p:spPr>
          <a:xfrm>
            <a:off x="6096000" y="683747"/>
            <a:ext cx="2959101" cy="34733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0036F07-B448-334D-A2FA-1631D76687D8}"/>
              </a:ext>
            </a:extLst>
          </p:cNvPr>
          <p:cNvSpPr/>
          <p:nvPr/>
        </p:nvSpPr>
        <p:spPr>
          <a:xfrm>
            <a:off x="9222314" y="551519"/>
            <a:ext cx="2959101" cy="64549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35799F8-0A36-8841-9D04-DFD2FF07A345}"/>
              </a:ext>
            </a:extLst>
          </p:cNvPr>
          <p:cNvSpPr/>
          <p:nvPr/>
        </p:nvSpPr>
        <p:spPr>
          <a:xfrm>
            <a:off x="6096000" y="5091887"/>
            <a:ext cx="3115729" cy="16933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589419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10FD7CFC-1145-1B41-9B2C-269DC62037D0}"/>
              </a:ext>
            </a:extLst>
          </p:cNvPr>
          <p:cNvGraphicFramePr>
            <a:graphicFrameLocks noGrp="1"/>
          </p:cNvGraphicFramePr>
          <p:nvPr>
            <p:extLst>
              <p:ext uri="{D42A27DB-BD31-4B8C-83A1-F6EECF244321}">
                <p14:modId xmlns:p14="http://schemas.microsoft.com/office/powerpoint/2010/main" val="2057223635"/>
              </p:ext>
            </p:extLst>
          </p:nvPr>
        </p:nvGraphicFramePr>
        <p:xfrm>
          <a:off x="0" y="-1"/>
          <a:ext cx="12192000" cy="6766565"/>
        </p:xfrm>
        <a:graphic>
          <a:graphicData uri="http://schemas.openxmlformats.org/drawingml/2006/table">
            <a:tbl>
              <a:tblPr firstRow="1" bandRow="1">
                <a:tableStyleId>{5C22544A-7EE6-4342-B048-85BDC9FD1C3A}</a:tableStyleId>
              </a:tblPr>
              <a:tblGrid>
                <a:gridCol w="3048000">
                  <a:extLst>
                    <a:ext uri="{9D8B030D-6E8A-4147-A177-3AD203B41FA5}">
                      <a16:colId xmlns:a16="http://schemas.microsoft.com/office/drawing/2014/main" val="4169745972"/>
                    </a:ext>
                  </a:extLst>
                </a:gridCol>
                <a:gridCol w="3048000">
                  <a:extLst>
                    <a:ext uri="{9D8B030D-6E8A-4147-A177-3AD203B41FA5}">
                      <a16:colId xmlns:a16="http://schemas.microsoft.com/office/drawing/2014/main" val="230426186"/>
                    </a:ext>
                  </a:extLst>
                </a:gridCol>
                <a:gridCol w="3048000">
                  <a:extLst>
                    <a:ext uri="{9D8B030D-6E8A-4147-A177-3AD203B41FA5}">
                      <a16:colId xmlns:a16="http://schemas.microsoft.com/office/drawing/2014/main" val="3818501457"/>
                    </a:ext>
                  </a:extLst>
                </a:gridCol>
                <a:gridCol w="3048000">
                  <a:extLst>
                    <a:ext uri="{9D8B030D-6E8A-4147-A177-3AD203B41FA5}">
                      <a16:colId xmlns:a16="http://schemas.microsoft.com/office/drawing/2014/main" val="3950771620"/>
                    </a:ext>
                  </a:extLst>
                </a:gridCol>
              </a:tblGrid>
              <a:tr h="578047">
                <a:tc>
                  <a:txBody>
                    <a:bodyPr/>
                    <a:lstStyle/>
                    <a:p>
                      <a:pPr algn="ctr"/>
                      <a:r>
                        <a:rPr lang="en-US" sz="2800" dirty="0"/>
                        <a:t>14 Predictors</a:t>
                      </a:r>
                    </a:p>
                  </a:txBody>
                  <a:tcPr anchor="ctr">
                    <a:solidFill>
                      <a:srgbClr val="7030A0"/>
                    </a:solidFill>
                  </a:tcPr>
                </a:tc>
                <a:tc>
                  <a:txBody>
                    <a:bodyPr/>
                    <a:lstStyle/>
                    <a:p>
                      <a:pPr algn="ctr"/>
                      <a:r>
                        <a:rPr lang="en-US" sz="2800" dirty="0"/>
                        <a:t>14 Outcomes</a:t>
                      </a:r>
                    </a:p>
                  </a:txBody>
                  <a:tcPr anchor="ctr">
                    <a:solidFill>
                      <a:srgbClr val="2F2EF9"/>
                    </a:solidFill>
                  </a:tcPr>
                </a:tc>
                <a:tc>
                  <a:txBody>
                    <a:bodyPr/>
                    <a:lstStyle/>
                    <a:p>
                      <a:pPr algn="ctr"/>
                      <a:r>
                        <a:rPr lang="en-US" sz="2800" dirty="0"/>
                        <a:t>8 Moderators</a:t>
                      </a:r>
                    </a:p>
                  </a:txBody>
                  <a:tcPr anchor="ctr">
                    <a:solidFill>
                      <a:srgbClr val="C00000"/>
                    </a:solidFill>
                  </a:tcPr>
                </a:tc>
                <a:tc>
                  <a:txBody>
                    <a:bodyPr/>
                    <a:lstStyle/>
                    <a:p>
                      <a:pPr algn="ctr"/>
                      <a:r>
                        <a:rPr lang="en-US" sz="2800" dirty="0"/>
                        <a:t>10 Studies</a:t>
                      </a:r>
                    </a:p>
                  </a:txBody>
                  <a:tcPr anchor="ctr">
                    <a:solidFill>
                      <a:schemeClr val="tx1"/>
                    </a:solidFill>
                  </a:tcPr>
                </a:tc>
                <a:extLst>
                  <a:ext uri="{0D108BD9-81ED-4DB2-BD59-A6C34878D82A}">
                    <a16:rowId xmlns:a16="http://schemas.microsoft.com/office/drawing/2014/main" val="3467875394"/>
                  </a:ext>
                </a:extLst>
              </a:tr>
              <a:tr h="442037">
                <a:tc>
                  <a:txBody>
                    <a:bodyPr/>
                    <a:lstStyle/>
                    <a:p>
                      <a:pPr marL="182880" indent="0" algn="l" fontAlgn="b">
                        <a:tabLst/>
                      </a:pPr>
                      <a:r>
                        <a:rPr lang="en-US" sz="2000" b="1" u="none" strike="noStrike" dirty="0">
                          <a:solidFill>
                            <a:schemeClr val="tx1"/>
                          </a:solidFill>
                          <a:effectLst/>
                        </a:rPr>
                        <a:t>Extraversion</a:t>
                      </a:r>
                      <a:endParaRPr lang="en-US" sz="2000" b="1" i="0" u="none" strike="noStrike" dirty="0">
                        <a:solidFill>
                          <a:schemeClr val="tx1"/>
                        </a:solidFill>
                        <a:effectLst/>
                        <a:latin typeface="Calibri" panose="020F0502020204030204" pitchFamily="34" charset="0"/>
                      </a:endParaRPr>
                    </a:p>
                  </a:txBody>
                  <a:tcPr marL="0" marR="0" marT="0" marB="0" anchor="ctr">
                    <a:noFill/>
                  </a:tcPr>
                </a:tc>
                <a:tc>
                  <a:txBody>
                    <a:bodyPr/>
                    <a:lstStyle/>
                    <a:p>
                      <a:pPr marL="182880" algn="l" fontAlgn="b"/>
                      <a:r>
                        <a:rPr lang="en-US" sz="2000" b="1" u="none" strike="noStrike" dirty="0">
                          <a:solidFill>
                            <a:schemeClr val="tx1"/>
                          </a:solidFill>
                          <a:effectLst/>
                        </a:rPr>
                        <a:t>Mortality</a:t>
                      </a:r>
                      <a:endParaRPr lang="en-US" sz="2000" b="1" i="0" u="none" strike="noStrike" dirty="0">
                        <a:solidFill>
                          <a:schemeClr val="tx1"/>
                        </a:solidFill>
                        <a:effectLst/>
                        <a:latin typeface="Calibri" panose="020F0502020204030204" pitchFamily="34" charset="0"/>
                      </a:endParaRPr>
                    </a:p>
                  </a:txBody>
                  <a:tcPr marL="0" marR="0" marT="0" marB="0" anchor="ctr">
                    <a:noFill/>
                  </a:tcPr>
                </a:tc>
                <a:tc>
                  <a:txBody>
                    <a:bodyPr/>
                    <a:lstStyle/>
                    <a:p>
                      <a:pPr marL="182880" algn="l" fontAlgn="b"/>
                      <a:r>
                        <a:rPr lang="en-US" sz="2000" b="1" u="none" strike="noStrike" dirty="0">
                          <a:solidFill>
                            <a:schemeClr val="tx1"/>
                          </a:solidFill>
                          <a:effectLst/>
                        </a:rPr>
                        <a:t>Age</a:t>
                      </a:r>
                      <a:endParaRPr lang="en-US" sz="2000" b="1" i="0" u="none" strike="noStrike" dirty="0">
                        <a:solidFill>
                          <a:schemeClr val="tx1"/>
                        </a:solidFill>
                        <a:effectLst/>
                        <a:latin typeface="Calibri" panose="020F0502020204030204" pitchFamily="34" charset="0"/>
                      </a:endParaRPr>
                    </a:p>
                  </a:txBody>
                  <a:tcPr marL="0" marR="0" marT="0" marB="0" anchor="ctr">
                    <a:noFill/>
                  </a:tcPr>
                </a:tc>
                <a:tc>
                  <a:txBody>
                    <a:bodyPr/>
                    <a:lstStyle/>
                    <a:p>
                      <a:pPr algn="ctr"/>
                      <a:r>
                        <a:rPr lang="en-US" sz="2000" b="1" dirty="0"/>
                        <a:t>Add Health</a:t>
                      </a:r>
                    </a:p>
                  </a:txBody>
                  <a:tcPr anchor="ctr">
                    <a:noFill/>
                  </a:tcPr>
                </a:tc>
                <a:extLst>
                  <a:ext uri="{0D108BD9-81ED-4DB2-BD59-A6C34878D82A}">
                    <a16:rowId xmlns:a16="http://schemas.microsoft.com/office/drawing/2014/main" val="290922877"/>
                  </a:ext>
                </a:extLst>
              </a:tr>
              <a:tr h="442037">
                <a:tc>
                  <a:txBody>
                    <a:bodyPr/>
                    <a:lstStyle/>
                    <a:p>
                      <a:pPr marL="182880" algn="l" fontAlgn="b"/>
                      <a:r>
                        <a:rPr lang="en-US" sz="2000" b="1" u="none" strike="noStrike" dirty="0">
                          <a:solidFill>
                            <a:schemeClr val="tx1"/>
                          </a:solidFill>
                          <a:effectLst/>
                        </a:rPr>
                        <a:t>Agreeableness</a:t>
                      </a:r>
                      <a:endParaRPr lang="en-US" sz="2000" b="1" i="0" u="none" strike="noStrike" dirty="0">
                        <a:solidFill>
                          <a:schemeClr val="tx1"/>
                        </a:solidFill>
                        <a:effectLst/>
                        <a:latin typeface="Calibri" panose="020F0502020204030204" pitchFamily="34" charset="0"/>
                      </a:endParaRPr>
                    </a:p>
                  </a:txBody>
                  <a:tcPr marL="0" marR="0" marT="0" marB="0" anchor="ctr">
                    <a:noFill/>
                  </a:tcPr>
                </a:tc>
                <a:tc>
                  <a:txBody>
                    <a:bodyPr/>
                    <a:lstStyle/>
                    <a:p>
                      <a:pPr marL="182880" algn="l" fontAlgn="b"/>
                      <a:r>
                        <a:rPr lang="en-US" sz="2000" b="1" u="none" strike="noStrike" dirty="0">
                          <a:solidFill>
                            <a:schemeClr val="tx1"/>
                          </a:solidFill>
                          <a:effectLst/>
                        </a:rPr>
                        <a:t>Major Health Event</a:t>
                      </a:r>
                      <a:endParaRPr lang="en-US" sz="2000" b="1" i="0" u="none" strike="noStrike" dirty="0">
                        <a:solidFill>
                          <a:schemeClr val="tx1"/>
                        </a:solidFill>
                        <a:effectLst/>
                        <a:latin typeface="Calibri" panose="020F0502020204030204" pitchFamily="34" charset="0"/>
                      </a:endParaRPr>
                    </a:p>
                  </a:txBody>
                  <a:tcPr marL="0" marR="0" marT="0" marB="0" anchor="ctr">
                    <a:noFill/>
                  </a:tcPr>
                </a:tc>
                <a:tc>
                  <a:txBody>
                    <a:bodyPr/>
                    <a:lstStyle/>
                    <a:p>
                      <a:pPr marL="182880" algn="l" fontAlgn="b"/>
                      <a:r>
                        <a:rPr lang="en-US" sz="2000" b="1" u="none" strike="noStrike" dirty="0">
                          <a:solidFill>
                            <a:schemeClr val="tx1"/>
                          </a:solidFill>
                          <a:effectLst/>
                        </a:rPr>
                        <a:t>Gender</a:t>
                      </a:r>
                      <a:endParaRPr lang="en-US" sz="2000" b="1" i="0" u="none" strike="noStrike" dirty="0">
                        <a:solidFill>
                          <a:schemeClr val="tx1"/>
                        </a:solidFill>
                        <a:effectLst/>
                        <a:latin typeface="Calibri" panose="020F0502020204030204" pitchFamily="34" charset="0"/>
                      </a:endParaRPr>
                    </a:p>
                  </a:txBody>
                  <a:tcPr marL="0" marR="0" marT="0" marB="0" anchor="ctr">
                    <a:noFill/>
                  </a:tcPr>
                </a:tc>
                <a:tc>
                  <a:txBody>
                    <a:bodyPr/>
                    <a:lstStyle/>
                    <a:p>
                      <a:pPr algn="ctr"/>
                      <a:r>
                        <a:rPr lang="en-US" sz="2000" b="1" dirty="0"/>
                        <a:t>BHPS (and US)</a:t>
                      </a:r>
                    </a:p>
                  </a:txBody>
                  <a:tcPr anchor="ctr">
                    <a:noFill/>
                  </a:tcPr>
                </a:tc>
                <a:extLst>
                  <a:ext uri="{0D108BD9-81ED-4DB2-BD59-A6C34878D82A}">
                    <a16:rowId xmlns:a16="http://schemas.microsoft.com/office/drawing/2014/main" val="3606123739"/>
                  </a:ext>
                </a:extLst>
              </a:tr>
              <a:tr h="442037">
                <a:tc>
                  <a:txBody>
                    <a:bodyPr/>
                    <a:lstStyle/>
                    <a:p>
                      <a:pPr marL="182880" algn="l" fontAlgn="b"/>
                      <a:r>
                        <a:rPr lang="en-US" sz="2000" b="1" u="none" strike="noStrike" dirty="0">
                          <a:solidFill>
                            <a:schemeClr val="tx1"/>
                          </a:solidFill>
                          <a:effectLst/>
                        </a:rPr>
                        <a:t>Conscientiousness</a:t>
                      </a:r>
                      <a:endParaRPr lang="en-US" sz="2000" b="1" i="0" u="none" strike="noStrike" dirty="0">
                        <a:solidFill>
                          <a:schemeClr val="tx1"/>
                        </a:solidFill>
                        <a:effectLst/>
                        <a:latin typeface="Calibri" panose="020F0502020204030204" pitchFamily="34" charset="0"/>
                      </a:endParaRPr>
                    </a:p>
                  </a:txBody>
                  <a:tcPr marL="0" marR="0" marT="0" marB="0" anchor="ctr">
                    <a:lnB w="12700" cmpd="sng">
                      <a:noFill/>
                    </a:lnB>
                    <a:noFill/>
                  </a:tcPr>
                </a:tc>
                <a:tc>
                  <a:txBody>
                    <a:bodyPr/>
                    <a:lstStyle/>
                    <a:p>
                      <a:pPr marL="182880" algn="l" fontAlgn="b"/>
                      <a:r>
                        <a:rPr lang="en-US" sz="2000" b="1" u="none" strike="noStrike" dirty="0">
                          <a:solidFill>
                            <a:schemeClr val="tx1"/>
                          </a:solidFill>
                          <a:effectLst/>
                        </a:rPr>
                        <a:t>Mental Health Event</a:t>
                      </a:r>
                      <a:endParaRPr lang="en-US" sz="2000" b="1" i="0" u="none" strike="noStrike" dirty="0">
                        <a:solidFill>
                          <a:schemeClr val="tx1"/>
                        </a:solidFill>
                        <a:effectLst/>
                        <a:latin typeface="Calibri" panose="020F0502020204030204" pitchFamily="34" charset="0"/>
                      </a:endParaRPr>
                    </a:p>
                  </a:txBody>
                  <a:tcPr marL="0" marR="0" marT="0" marB="0" anchor="ctr">
                    <a:lnB w="12700" cmpd="sng">
                      <a:noFill/>
                    </a:lnB>
                    <a:noFill/>
                  </a:tcPr>
                </a:tc>
                <a:tc>
                  <a:txBody>
                    <a:bodyPr/>
                    <a:lstStyle/>
                    <a:p>
                      <a:pPr marL="182880" algn="l" fontAlgn="b"/>
                      <a:r>
                        <a:rPr lang="en-US" sz="2000" b="1" i="0" u="none" strike="noStrike" dirty="0">
                          <a:solidFill>
                            <a:schemeClr val="tx1"/>
                          </a:solidFill>
                          <a:effectLst/>
                          <a:latin typeface="Calibri" panose="020F0502020204030204" pitchFamily="34" charset="0"/>
                        </a:rPr>
                        <a:t>Race</a:t>
                      </a:r>
                    </a:p>
                  </a:txBody>
                  <a:tcPr marL="0" marR="0" marT="0" marB="0" anchor="ctr">
                    <a:noFill/>
                  </a:tcPr>
                </a:tc>
                <a:tc>
                  <a:txBody>
                    <a:bodyPr/>
                    <a:lstStyle/>
                    <a:p>
                      <a:pPr algn="ctr"/>
                      <a:r>
                        <a:rPr lang="en-US" sz="2000" b="1" dirty="0"/>
                        <a:t>GSOEP</a:t>
                      </a:r>
                    </a:p>
                  </a:txBody>
                  <a:tcPr anchor="ctr">
                    <a:noFill/>
                  </a:tcPr>
                </a:tc>
                <a:extLst>
                  <a:ext uri="{0D108BD9-81ED-4DB2-BD59-A6C34878D82A}">
                    <a16:rowId xmlns:a16="http://schemas.microsoft.com/office/drawing/2014/main" val="293086692"/>
                  </a:ext>
                </a:extLst>
              </a:tr>
              <a:tr h="442037">
                <a:tc>
                  <a:txBody>
                    <a:bodyPr/>
                    <a:lstStyle/>
                    <a:p>
                      <a:pPr marL="182880" algn="l" fontAlgn="b"/>
                      <a:r>
                        <a:rPr lang="en-US" sz="2000" b="1" u="none" strike="noStrike" dirty="0">
                          <a:solidFill>
                            <a:schemeClr val="tx1"/>
                          </a:solidFill>
                          <a:effectLst/>
                        </a:rPr>
                        <a:t>Neuroticism</a:t>
                      </a:r>
                      <a:endParaRPr lang="en-US" sz="2000" b="1" i="0" u="none" strike="noStrike" dirty="0">
                        <a:solidFill>
                          <a:schemeClr val="tx1"/>
                        </a:solidFill>
                        <a:effectLst/>
                        <a:latin typeface="Calibri" panose="020F0502020204030204"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182880" marR="0" lvl="0" indent="0" algn="l" defTabSz="914400" rtl="0" eaLnBrk="1" fontAlgn="b" latinLnBrk="0" hangingPunct="1">
                        <a:lnSpc>
                          <a:spcPct val="100000"/>
                        </a:lnSpc>
                        <a:spcBef>
                          <a:spcPts val="0"/>
                        </a:spcBef>
                        <a:spcAft>
                          <a:spcPts val="0"/>
                        </a:spcAft>
                        <a:buClrTx/>
                        <a:buSzTx/>
                        <a:buFontTx/>
                        <a:buNone/>
                        <a:tabLst/>
                        <a:defRPr/>
                      </a:pPr>
                      <a:r>
                        <a:rPr lang="en-US" sz="2000" b="1" u="none" strike="noStrike" dirty="0">
                          <a:solidFill>
                            <a:schemeClr val="tx1"/>
                          </a:solidFill>
                          <a:effectLst/>
                        </a:rPr>
                        <a:t>Childbirth</a:t>
                      </a:r>
                      <a:endParaRPr lang="en-US" sz="2000" b="1" i="0" u="none" strike="noStrike" dirty="0">
                        <a:solidFill>
                          <a:schemeClr val="tx1"/>
                        </a:solidFill>
                        <a:effectLst/>
                        <a:latin typeface="Calibri" panose="020F0502020204030204" pitchFamily="34" charset="0"/>
                      </a:endParaRPr>
                    </a:p>
                  </a:txBody>
                  <a:tcPr marL="0" marR="0" marT="0" marB="0" anchor="ctr">
                    <a:lnL w="12700" cmpd="sng">
                      <a:noFill/>
                    </a:lnL>
                    <a:lnR w="12700" cmpd="sng">
                      <a:noFill/>
                    </a:lnR>
                    <a:lnT w="12700" cmpd="sng">
                      <a:noFill/>
                    </a:lnT>
                    <a:lnB w="12700" cap="flat" cmpd="sng" algn="ctr">
                      <a:solidFill>
                        <a:srgbClr val="2F2EF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82880" algn="l" fontAlgn="b"/>
                      <a:r>
                        <a:rPr lang="en-US" sz="2000" b="1" u="none" strike="noStrike" dirty="0">
                          <a:solidFill>
                            <a:schemeClr val="tx1"/>
                          </a:solidFill>
                          <a:effectLst/>
                        </a:rPr>
                        <a:t>Parental Education (SES)</a:t>
                      </a:r>
                      <a:endParaRPr lang="en-US" sz="2000" b="1" i="0" u="none" strike="noStrike" dirty="0">
                        <a:solidFill>
                          <a:schemeClr val="tx1"/>
                        </a:solidFill>
                        <a:effectLst/>
                        <a:latin typeface="Calibri" panose="020F0502020204030204" pitchFamily="34" charset="0"/>
                      </a:endParaRPr>
                    </a:p>
                  </a:txBody>
                  <a:tcPr marL="0" marR="0" marT="0" marB="0" anchor="ctr">
                    <a:lnL w="12700" cmpd="sng">
                      <a:noFill/>
                    </a:lnL>
                    <a:noFill/>
                  </a:tcPr>
                </a:tc>
                <a:tc>
                  <a:txBody>
                    <a:bodyPr/>
                    <a:lstStyle/>
                    <a:p>
                      <a:pPr algn="ctr"/>
                      <a:r>
                        <a:rPr lang="en-US" sz="2000" b="1" dirty="0"/>
                        <a:t>HILDA</a:t>
                      </a:r>
                    </a:p>
                  </a:txBody>
                  <a:tcPr anchor="ctr">
                    <a:noFill/>
                  </a:tcPr>
                </a:tc>
                <a:extLst>
                  <a:ext uri="{0D108BD9-81ED-4DB2-BD59-A6C34878D82A}">
                    <a16:rowId xmlns:a16="http://schemas.microsoft.com/office/drawing/2014/main" val="1642029614"/>
                  </a:ext>
                </a:extLst>
              </a:tr>
              <a:tr h="442037">
                <a:tc>
                  <a:txBody>
                    <a:bodyPr/>
                    <a:lstStyle/>
                    <a:p>
                      <a:pPr marL="182880" algn="l" fontAlgn="b"/>
                      <a:r>
                        <a:rPr lang="en-US" sz="2000" b="1" u="none" strike="noStrike" dirty="0">
                          <a:solidFill>
                            <a:schemeClr val="tx1"/>
                          </a:solidFill>
                          <a:effectLst/>
                        </a:rPr>
                        <a:t>Openness to Experience</a:t>
                      </a:r>
                      <a:endParaRPr lang="en-US" sz="2000" b="1" i="0" u="none" strike="noStrike" dirty="0">
                        <a:solidFill>
                          <a:schemeClr val="tx1"/>
                        </a:solidFill>
                        <a:effectLst/>
                        <a:latin typeface="Calibri" panose="020F0502020204030204" pitchFamily="34" charset="0"/>
                      </a:endParaRPr>
                    </a:p>
                  </a:txBody>
                  <a:tcPr marL="0" marR="0" marT="0" marB="0"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82880" algn="l" fontAlgn="b"/>
                      <a:r>
                        <a:rPr lang="en-US" sz="2000" b="1" i="0" u="none" strike="noStrike" dirty="0">
                          <a:solidFill>
                            <a:schemeClr val="tx1"/>
                          </a:solidFill>
                          <a:effectLst/>
                          <a:latin typeface="Calibri" panose="020F0502020204030204" pitchFamily="34" charset="0"/>
                        </a:rPr>
                        <a:t>Move in with a Partner</a:t>
                      </a:r>
                    </a:p>
                  </a:txBody>
                  <a:tcPr marL="0" marR="0" marT="0" marB="0" anchor="ctr">
                    <a:lnL w="12700" cmpd="sng">
                      <a:noFill/>
                    </a:lnL>
                    <a:lnT w="12700" cap="flat" cmpd="sng" algn="ctr">
                      <a:solidFill>
                        <a:srgbClr val="2F2EF9"/>
                      </a:solidFill>
                      <a:prstDash val="solid"/>
                      <a:round/>
                      <a:headEnd type="none" w="med" len="med"/>
                      <a:tailEnd type="none" w="med" len="med"/>
                    </a:lnT>
                    <a:noFill/>
                  </a:tcPr>
                </a:tc>
                <a:tc>
                  <a:txBody>
                    <a:bodyPr/>
                    <a:lstStyle/>
                    <a:p>
                      <a:pPr marL="182880" algn="l" fontAlgn="b"/>
                      <a:r>
                        <a:rPr lang="en-US" sz="2000" b="1" u="none" strike="noStrike" dirty="0">
                          <a:solidFill>
                            <a:schemeClr val="tx1"/>
                          </a:solidFill>
                          <a:effectLst/>
                        </a:rPr>
                        <a:t>Par. Occ. Prestige (SES)</a:t>
                      </a:r>
                      <a:endParaRPr lang="en-US" sz="2000" b="1" i="0" u="none" strike="noStrike" dirty="0">
                        <a:solidFill>
                          <a:schemeClr val="tx1"/>
                        </a:solidFill>
                        <a:effectLst/>
                        <a:latin typeface="Calibri" panose="020F0502020204030204" pitchFamily="34" charset="0"/>
                      </a:endParaRPr>
                    </a:p>
                  </a:txBody>
                  <a:tcPr marL="0" marR="0" marT="0" marB="0" anchor="ctr">
                    <a:noFill/>
                  </a:tcPr>
                </a:tc>
                <a:tc>
                  <a:txBody>
                    <a:bodyPr/>
                    <a:lstStyle/>
                    <a:p>
                      <a:pPr algn="ctr"/>
                      <a:r>
                        <a:rPr lang="en-US" sz="2000" b="1" dirty="0"/>
                        <a:t>HRS</a:t>
                      </a:r>
                    </a:p>
                  </a:txBody>
                  <a:tcPr anchor="ctr">
                    <a:noFill/>
                  </a:tcPr>
                </a:tc>
                <a:extLst>
                  <a:ext uri="{0D108BD9-81ED-4DB2-BD59-A6C34878D82A}">
                    <a16:rowId xmlns:a16="http://schemas.microsoft.com/office/drawing/2014/main" val="1862853455"/>
                  </a:ext>
                </a:extLst>
              </a:tr>
              <a:tr h="442037">
                <a:tc>
                  <a:txBody>
                    <a:bodyPr/>
                    <a:lstStyle/>
                    <a:p>
                      <a:pPr marL="182880" algn="l" fontAlgn="b"/>
                      <a:r>
                        <a:rPr lang="en-US" sz="2000" b="1" u="none" strike="noStrike" dirty="0">
                          <a:solidFill>
                            <a:schemeClr val="tx1"/>
                          </a:solidFill>
                          <a:effectLst/>
                        </a:rPr>
                        <a:t>Self-Esteem</a:t>
                      </a:r>
                      <a:endParaRPr lang="en-US" sz="2000" b="1" i="0" u="none" strike="noStrike" dirty="0">
                        <a:solidFill>
                          <a:schemeClr val="tx1"/>
                        </a:solidFill>
                        <a:effectLst/>
                        <a:latin typeface="Calibri" panose="020F0502020204030204" pitchFamily="34" charset="0"/>
                      </a:endParaRPr>
                    </a:p>
                  </a:txBody>
                  <a:tcPr marL="0" marR="0" marT="0" marB="0" anchor="ctr">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182880" algn="l" fontAlgn="b"/>
                      <a:r>
                        <a:rPr lang="en-US" sz="2000" b="1" u="none" strike="noStrike" dirty="0">
                          <a:solidFill>
                            <a:schemeClr val="tx1"/>
                          </a:solidFill>
                          <a:effectLst/>
                        </a:rPr>
                        <a:t>Marriage</a:t>
                      </a:r>
                      <a:endParaRPr lang="en-US" sz="2000" b="1" i="0" u="none" strike="noStrike" dirty="0">
                        <a:solidFill>
                          <a:schemeClr val="tx1"/>
                        </a:solidFill>
                        <a:effectLst/>
                        <a:latin typeface="Calibri" panose="020F0502020204030204" pitchFamily="34" charset="0"/>
                      </a:endParaRPr>
                    </a:p>
                  </a:txBody>
                  <a:tcPr marL="0" marR="0" marT="0" marB="0" anchor="ctr">
                    <a:lnL w="12700" cmpd="sng">
                      <a:noFill/>
                    </a:lnL>
                    <a:noFill/>
                  </a:tcPr>
                </a:tc>
                <a:tc>
                  <a:txBody>
                    <a:bodyPr/>
                    <a:lstStyle/>
                    <a:p>
                      <a:pPr marL="182880" algn="l" fontAlgn="b"/>
                      <a:r>
                        <a:rPr lang="en-US" sz="2000" b="1" u="none" strike="noStrike" dirty="0">
                          <a:solidFill>
                            <a:schemeClr val="tx1"/>
                          </a:solidFill>
                          <a:effectLst/>
                        </a:rPr>
                        <a:t>Gross Wages (SES)</a:t>
                      </a:r>
                      <a:endParaRPr lang="en-US" sz="2000" b="1" i="0" u="none" strike="noStrike" dirty="0">
                        <a:solidFill>
                          <a:schemeClr val="tx1"/>
                        </a:solidFill>
                        <a:effectLst/>
                        <a:latin typeface="Calibri" panose="020F0502020204030204" pitchFamily="34" charset="0"/>
                      </a:endParaRPr>
                    </a:p>
                  </a:txBody>
                  <a:tcPr marL="0" marR="0" marT="0" marB="0" anchor="ctr">
                    <a:noFill/>
                  </a:tcPr>
                </a:tc>
                <a:tc>
                  <a:txBody>
                    <a:bodyPr/>
                    <a:lstStyle/>
                    <a:p>
                      <a:pPr algn="ctr"/>
                      <a:r>
                        <a:rPr lang="en-US" sz="2000" b="1" dirty="0"/>
                        <a:t>LISS</a:t>
                      </a:r>
                    </a:p>
                  </a:txBody>
                  <a:tcPr anchor="ctr">
                    <a:noFill/>
                  </a:tcPr>
                </a:tc>
                <a:extLst>
                  <a:ext uri="{0D108BD9-81ED-4DB2-BD59-A6C34878D82A}">
                    <a16:rowId xmlns:a16="http://schemas.microsoft.com/office/drawing/2014/main" val="50528420"/>
                  </a:ext>
                </a:extLst>
              </a:tr>
              <a:tr h="442037">
                <a:tc>
                  <a:txBody>
                    <a:bodyPr/>
                    <a:lstStyle/>
                    <a:p>
                      <a:pPr marL="182880" algn="l" fontAlgn="b"/>
                      <a:r>
                        <a:rPr lang="en-US" sz="2000" b="1" u="none" strike="noStrike" dirty="0">
                          <a:solidFill>
                            <a:schemeClr val="tx1"/>
                          </a:solidFill>
                          <a:effectLst/>
                        </a:rPr>
                        <a:t>Optimism / Pessimism</a:t>
                      </a:r>
                      <a:endParaRPr lang="en-US" sz="2000" b="1" i="0" u="none" strike="noStrike" dirty="0">
                        <a:solidFill>
                          <a:schemeClr val="tx1"/>
                        </a:solidFill>
                        <a:effectLst/>
                        <a:latin typeface="Calibri" panose="020F0502020204030204" pitchFamily="34" charset="0"/>
                      </a:endParaRPr>
                    </a:p>
                  </a:txBody>
                  <a:tcPr marL="0" marR="0" marT="0" marB="0"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82880" algn="l" fontAlgn="b"/>
                      <a:r>
                        <a:rPr lang="en-US" sz="2000" b="1" u="none" strike="noStrike" dirty="0">
                          <a:solidFill>
                            <a:schemeClr val="tx1"/>
                          </a:solidFill>
                          <a:effectLst/>
                        </a:rPr>
                        <a:t>Divorce</a:t>
                      </a:r>
                      <a:endParaRPr lang="en-US" sz="2000" b="1" i="0" u="none" strike="noStrike" dirty="0">
                        <a:solidFill>
                          <a:schemeClr val="tx1"/>
                        </a:solidFill>
                        <a:effectLst/>
                        <a:latin typeface="Calibri" panose="020F0502020204030204" pitchFamily="34" charset="0"/>
                      </a:endParaRPr>
                    </a:p>
                  </a:txBody>
                  <a:tcPr marL="0" marR="0" marT="0" marB="0" anchor="ctr">
                    <a:lnL w="12700" cmpd="sng">
                      <a:noFill/>
                    </a:lnL>
                    <a:noFill/>
                  </a:tcPr>
                </a:tc>
                <a:tc>
                  <a:txBody>
                    <a:bodyPr/>
                    <a:lstStyle/>
                    <a:p>
                      <a:pPr marL="182880" algn="l" fontAlgn="b"/>
                      <a:r>
                        <a:rPr lang="en-US" sz="2000" b="1" u="none" strike="noStrike" dirty="0">
                          <a:solidFill>
                            <a:srgbClr val="C00000"/>
                          </a:solidFill>
                          <a:effectLst/>
                        </a:rPr>
                        <a:t>Reliability</a:t>
                      </a:r>
                      <a:endParaRPr lang="en-US" sz="2000" b="1" i="0" u="none" strike="noStrike" dirty="0">
                        <a:solidFill>
                          <a:srgbClr val="C00000"/>
                        </a:solidFill>
                        <a:effectLst/>
                        <a:latin typeface="Calibri" panose="020F0502020204030204" pitchFamily="34" charset="0"/>
                      </a:endParaRPr>
                    </a:p>
                  </a:txBody>
                  <a:tcPr marL="0" marR="0" marT="0" marB="0" anchor="ctr">
                    <a:noFill/>
                  </a:tcPr>
                </a:tc>
                <a:tc>
                  <a:txBody>
                    <a:bodyPr/>
                    <a:lstStyle/>
                    <a:p>
                      <a:pPr algn="ctr"/>
                      <a:r>
                        <a:rPr lang="en-US" sz="2000" b="1" dirty="0"/>
                        <a:t>MIDUS</a:t>
                      </a:r>
                    </a:p>
                  </a:txBody>
                  <a:tcPr anchor="ctr">
                    <a:noFill/>
                  </a:tcPr>
                </a:tc>
                <a:extLst>
                  <a:ext uri="{0D108BD9-81ED-4DB2-BD59-A6C34878D82A}">
                    <a16:rowId xmlns:a16="http://schemas.microsoft.com/office/drawing/2014/main" val="3106133184"/>
                  </a:ext>
                </a:extLst>
              </a:tr>
              <a:tr h="442037">
                <a:tc>
                  <a:txBody>
                    <a:bodyPr/>
                    <a:lstStyle/>
                    <a:p>
                      <a:pPr marL="182880" algn="l" fontAlgn="b"/>
                      <a:r>
                        <a:rPr lang="en-US" sz="2000" b="1" u="none" strike="noStrike" dirty="0">
                          <a:solidFill>
                            <a:schemeClr val="tx1"/>
                          </a:solidFill>
                          <a:effectLst/>
                        </a:rPr>
                        <a:t>Satisfaction with Life</a:t>
                      </a:r>
                      <a:endParaRPr lang="en-US" sz="2000" b="1" i="0" u="none" strike="noStrike" dirty="0">
                        <a:solidFill>
                          <a:schemeClr val="tx1"/>
                        </a:solidFill>
                        <a:effectLst/>
                        <a:latin typeface="Calibri" panose="020F0502020204030204" pitchFamily="34" charset="0"/>
                      </a:endParaRPr>
                    </a:p>
                  </a:txBody>
                  <a:tcPr marL="0" marR="0" marT="0" marB="0" anchor="ctr">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182880" algn="l" fontAlgn="b"/>
                      <a:r>
                        <a:rPr lang="en-US" sz="2000" b="1" u="none" strike="noStrike" dirty="0">
                          <a:solidFill>
                            <a:schemeClr val="tx1"/>
                          </a:solidFill>
                          <a:effectLst/>
                        </a:rPr>
                        <a:t>Child Moves Out</a:t>
                      </a:r>
                      <a:endParaRPr lang="en-US" sz="2000" b="1" i="0" u="none" strike="noStrike" dirty="0">
                        <a:solidFill>
                          <a:schemeClr val="tx1"/>
                        </a:solidFill>
                        <a:effectLst/>
                        <a:latin typeface="Calibri" panose="020F0502020204030204" pitchFamily="34" charset="0"/>
                      </a:endParaRPr>
                    </a:p>
                  </a:txBody>
                  <a:tcPr marL="0" marR="0" marT="0" marB="0" anchor="ctr">
                    <a:lnL w="12700" cmpd="sng">
                      <a:noFill/>
                    </a:lnL>
                    <a:lnB w="12700" cap="flat" cmpd="sng" algn="ctr">
                      <a:solidFill>
                        <a:srgbClr val="2F2EF9"/>
                      </a:solidFill>
                      <a:prstDash val="solid"/>
                      <a:round/>
                      <a:headEnd type="none" w="med" len="med"/>
                      <a:tailEnd type="none" w="med" len="med"/>
                    </a:lnB>
                    <a:noFill/>
                  </a:tcPr>
                </a:tc>
                <a:tc>
                  <a:txBody>
                    <a:bodyPr/>
                    <a:lstStyle/>
                    <a:p>
                      <a:pPr marL="182880" algn="l" fontAlgn="b"/>
                      <a:r>
                        <a:rPr lang="en-US" sz="2000" b="1" i="0" u="none" strike="noStrike" dirty="0">
                          <a:solidFill>
                            <a:srgbClr val="C00000"/>
                          </a:solidFill>
                          <a:effectLst/>
                          <a:latin typeface="Calibri" panose="020F0502020204030204" pitchFamily="34" charset="0"/>
                        </a:rPr>
                        <a:t>Prediction Interval</a:t>
                      </a:r>
                    </a:p>
                  </a:txBody>
                  <a:tcPr marL="0" marR="0" marT="0" marB="0" anchor="ctr">
                    <a:noFill/>
                  </a:tcPr>
                </a:tc>
                <a:tc>
                  <a:txBody>
                    <a:bodyPr/>
                    <a:lstStyle/>
                    <a:p>
                      <a:pPr algn="ctr"/>
                      <a:r>
                        <a:rPr lang="en-US" sz="2000" b="1" dirty="0"/>
                        <a:t>NLSY</a:t>
                      </a:r>
                    </a:p>
                  </a:txBody>
                  <a:tcPr anchor="ctr">
                    <a:noFill/>
                  </a:tcPr>
                </a:tc>
                <a:extLst>
                  <a:ext uri="{0D108BD9-81ED-4DB2-BD59-A6C34878D82A}">
                    <a16:rowId xmlns:a16="http://schemas.microsoft.com/office/drawing/2014/main" val="1249437394"/>
                  </a:ext>
                </a:extLst>
              </a:tr>
              <a:tr h="442037">
                <a:tc>
                  <a:txBody>
                    <a:bodyPr/>
                    <a:lstStyle/>
                    <a:p>
                      <a:pPr marL="182880" algn="l" fontAlgn="b"/>
                      <a:r>
                        <a:rPr lang="en-US" sz="2000" b="1" u="none" strike="noStrike" dirty="0">
                          <a:solidFill>
                            <a:schemeClr val="tx1"/>
                          </a:solidFill>
                          <a:effectLst/>
                        </a:rPr>
                        <a:t>Positive Affect</a:t>
                      </a:r>
                      <a:endParaRPr lang="en-US" sz="2000" b="1" i="0" u="none" strike="noStrike" dirty="0">
                        <a:solidFill>
                          <a:schemeClr val="tx1"/>
                        </a:solidFill>
                        <a:effectLst/>
                        <a:latin typeface="Calibri" panose="020F0502020204030204"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182880" algn="l" fontAlgn="b"/>
                      <a:r>
                        <a:rPr lang="en-US" sz="2000" b="1" i="0" u="none" strike="noStrike" dirty="0">
                          <a:solidFill>
                            <a:schemeClr val="tx1"/>
                          </a:solidFill>
                          <a:effectLst/>
                          <a:latin typeface="Calibri" panose="020F0502020204030204" pitchFamily="34" charset="0"/>
                        </a:rPr>
                        <a:t>Higher Education</a:t>
                      </a:r>
                    </a:p>
                  </a:txBody>
                  <a:tcPr marL="0" marR="0" marT="0" marB="0" anchor="ctr">
                    <a:lnL w="12700" cmpd="sng">
                      <a:noFill/>
                    </a:lnL>
                    <a:lnT w="12700" cap="flat" cmpd="sng" algn="ctr">
                      <a:solidFill>
                        <a:srgbClr val="2F2EF9"/>
                      </a:solidFill>
                      <a:prstDash val="solid"/>
                      <a:round/>
                      <a:headEnd type="none" w="med" len="med"/>
                      <a:tailEnd type="none" w="med" len="med"/>
                    </a:lnT>
                    <a:noFill/>
                  </a:tcPr>
                </a:tc>
                <a:tc>
                  <a:txBody>
                    <a:bodyPr/>
                    <a:lstStyle/>
                    <a:p>
                      <a:endParaRPr lang="en-US"/>
                    </a:p>
                  </a:txBody>
                  <a:tcPr marL="0" marR="0" marT="0" marB="0" anchor="ctr">
                    <a:noFill/>
                  </a:tcPr>
                </a:tc>
                <a:tc>
                  <a:txBody>
                    <a:bodyPr/>
                    <a:lstStyle/>
                    <a:p>
                      <a:pPr algn="ctr"/>
                      <a:r>
                        <a:rPr lang="en-US" sz="2000" b="1" dirty="0"/>
                        <a:t>SHP</a:t>
                      </a:r>
                    </a:p>
                  </a:txBody>
                  <a:tcPr anchor="ctr">
                    <a:noFill/>
                  </a:tcPr>
                </a:tc>
                <a:extLst>
                  <a:ext uri="{0D108BD9-81ED-4DB2-BD59-A6C34878D82A}">
                    <a16:rowId xmlns:a16="http://schemas.microsoft.com/office/drawing/2014/main" val="116497207"/>
                  </a:ext>
                </a:extLst>
              </a:tr>
              <a:tr h="442037">
                <a:tc>
                  <a:txBody>
                    <a:bodyPr/>
                    <a:lstStyle/>
                    <a:p>
                      <a:pPr marL="182880" algn="l" fontAlgn="b"/>
                      <a:r>
                        <a:rPr lang="en-US" sz="2000" b="1" u="none" strike="noStrike" dirty="0">
                          <a:solidFill>
                            <a:schemeClr val="tx1"/>
                          </a:solidFill>
                          <a:effectLst/>
                        </a:rPr>
                        <a:t>Negative Affect</a:t>
                      </a:r>
                      <a:endParaRPr lang="en-US" sz="2000" b="1" i="0" u="none" strike="noStrike" dirty="0">
                        <a:solidFill>
                          <a:schemeClr val="tx1"/>
                        </a:solidFill>
                        <a:effectLst/>
                        <a:latin typeface="Calibri" panose="020F0502020204030204" pitchFamily="34" charset="0"/>
                      </a:endParaRPr>
                    </a:p>
                  </a:txBody>
                  <a:tcPr marL="0" marR="0" marT="0" marB="0"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82880" algn="l" fontAlgn="b"/>
                      <a:r>
                        <a:rPr lang="en-US" sz="2000" b="1" u="none" strike="noStrike" dirty="0">
                          <a:solidFill>
                            <a:schemeClr val="tx1"/>
                          </a:solidFill>
                          <a:effectLst/>
                        </a:rPr>
                        <a:t>First Job</a:t>
                      </a:r>
                      <a:endParaRPr lang="en-US" sz="2000" b="1" i="0" u="none" strike="noStrike" dirty="0">
                        <a:solidFill>
                          <a:schemeClr val="tx1"/>
                        </a:solidFill>
                        <a:effectLst/>
                        <a:latin typeface="Calibri" panose="020F0502020204030204" pitchFamily="34" charset="0"/>
                      </a:endParaRPr>
                    </a:p>
                  </a:txBody>
                  <a:tcPr marL="0" marR="0" marT="0" marB="0" anchor="ctr">
                    <a:lnL w="12700" cmpd="sng">
                      <a:noFill/>
                    </a:lnL>
                    <a:noFill/>
                  </a:tcPr>
                </a:tc>
                <a:tc>
                  <a:txBody>
                    <a:bodyPr/>
                    <a:lstStyle/>
                    <a:p>
                      <a:pPr algn="ctr"/>
                      <a:r>
                        <a:rPr lang="en-US" sz="2800" b="1" dirty="0">
                          <a:solidFill>
                            <a:schemeClr val="bg1"/>
                          </a:solidFill>
                        </a:rPr>
                        <a:t>2 Methods</a:t>
                      </a:r>
                    </a:p>
                  </a:txBody>
                  <a:tcPr marL="0" marR="0" marT="0" marB="0" anchor="ctr">
                    <a:solidFill>
                      <a:srgbClr val="1C9845"/>
                    </a:solidFill>
                  </a:tcPr>
                </a:tc>
                <a:tc>
                  <a:txBody>
                    <a:bodyPr/>
                    <a:lstStyle/>
                    <a:p>
                      <a:pPr algn="ctr"/>
                      <a:r>
                        <a:rPr lang="en-US" sz="2000" b="1" dirty="0"/>
                        <a:t>WLS (G&amp;S)</a:t>
                      </a:r>
                    </a:p>
                  </a:txBody>
                  <a:tcPr anchor="ctr">
                    <a:noFill/>
                  </a:tcPr>
                </a:tc>
                <a:extLst>
                  <a:ext uri="{0D108BD9-81ED-4DB2-BD59-A6C34878D82A}">
                    <a16:rowId xmlns:a16="http://schemas.microsoft.com/office/drawing/2014/main" val="493075177"/>
                  </a:ext>
                </a:extLst>
              </a:tr>
              <a:tr h="442037">
                <a:tc>
                  <a:txBody>
                    <a:bodyPr/>
                    <a:lstStyle/>
                    <a:p>
                      <a:pPr marL="182880" algn="l" fontAlgn="b"/>
                      <a:r>
                        <a:rPr lang="en-US" sz="2000" b="1" u="none" strike="noStrike" dirty="0">
                          <a:solidFill>
                            <a:schemeClr val="tx1"/>
                          </a:solidFill>
                          <a:effectLst/>
                        </a:rPr>
                        <a:t>Locus of Control</a:t>
                      </a:r>
                      <a:endParaRPr lang="en-US" sz="2000" b="1" i="0" u="none" strike="noStrike" dirty="0">
                        <a:solidFill>
                          <a:schemeClr val="tx1"/>
                        </a:solidFill>
                        <a:effectLst/>
                        <a:latin typeface="Calibri" panose="020F0502020204030204" pitchFamily="34" charset="0"/>
                      </a:endParaRPr>
                    </a:p>
                  </a:txBody>
                  <a:tcPr marL="0" marR="0" marT="0" marB="0" anchor="ctr">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182880" algn="l" fontAlgn="b"/>
                      <a:r>
                        <a:rPr lang="en-US" sz="2000" b="1" u="none" strike="noStrike" dirty="0">
                          <a:solidFill>
                            <a:schemeClr val="tx1"/>
                          </a:solidFill>
                          <a:effectLst/>
                        </a:rPr>
                        <a:t>Unemployment</a:t>
                      </a:r>
                      <a:endParaRPr lang="en-US" sz="2000" b="1" i="0" u="none" strike="noStrike" dirty="0">
                        <a:solidFill>
                          <a:schemeClr val="tx1"/>
                        </a:solidFill>
                        <a:effectLst/>
                        <a:latin typeface="Calibri" panose="020F0502020204030204" pitchFamily="34" charset="0"/>
                      </a:endParaRPr>
                    </a:p>
                  </a:txBody>
                  <a:tcPr marL="0" marR="0" marT="0" marB="0" anchor="ctr">
                    <a:lnL w="12700" cmpd="sng">
                      <a:noFill/>
                    </a:lnL>
                    <a:noFill/>
                  </a:tcPr>
                </a:tc>
                <a:tc>
                  <a:txBody>
                    <a:bodyPr/>
                    <a:lstStyle/>
                    <a:p>
                      <a:pPr algn="ctr"/>
                      <a:r>
                        <a:rPr lang="en-US" sz="2000" b="1" dirty="0"/>
                        <a:t>Propensity Score Matching</a:t>
                      </a:r>
                    </a:p>
                  </a:txBody>
                  <a:tcPr marL="0" marR="0" marT="0" marB="0" anchor="ctr">
                    <a:noFill/>
                  </a:tcPr>
                </a:tc>
                <a:tc>
                  <a:txBody>
                    <a:bodyPr/>
                    <a:lstStyle/>
                    <a:p>
                      <a:pPr algn="ctr"/>
                      <a:endParaRPr lang="en-US" sz="2000" dirty="0"/>
                    </a:p>
                  </a:txBody>
                  <a:tcPr anchor="ctr">
                    <a:noFill/>
                  </a:tcPr>
                </a:tc>
                <a:extLst>
                  <a:ext uri="{0D108BD9-81ED-4DB2-BD59-A6C34878D82A}">
                    <a16:rowId xmlns:a16="http://schemas.microsoft.com/office/drawing/2014/main" val="1748409480"/>
                  </a:ext>
                </a:extLst>
              </a:tr>
              <a:tr h="442037">
                <a:tc>
                  <a:txBody>
                    <a:bodyPr/>
                    <a:lstStyle/>
                    <a:p>
                      <a:pPr marL="182880" algn="l" fontAlgn="b"/>
                      <a:r>
                        <a:rPr lang="en-US" sz="2000" b="1" u="none" strike="noStrike" dirty="0">
                          <a:solidFill>
                            <a:schemeClr val="tx1"/>
                          </a:solidFill>
                          <a:effectLst/>
                        </a:rPr>
                        <a:t>Social Support</a:t>
                      </a:r>
                      <a:endParaRPr lang="en-US" sz="2000" b="1" i="0" u="none" strike="noStrike" dirty="0">
                        <a:solidFill>
                          <a:schemeClr val="tx1"/>
                        </a:solidFill>
                        <a:effectLst/>
                        <a:latin typeface="Calibri" panose="020F0502020204030204"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182880" algn="l" fontAlgn="b"/>
                      <a:r>
                        <a:rPr lang="en-US" sz="2000" b="1" u="none" strike="noStrike" dirty="0">
                          <a:solidFill>
                            <a:schemeClr val="tx1"/>
                          </a:solidFill>
                          <a:effectLst/>
                        </a:rPr>
                        <a:t>Retirement</a:t>
                      </a:r>
                      <a:endParaRPr lang="en-US" sz="2000" b="1" i="0" u="none" strike="noStrike" dirty="0">
                        <a:solidFill>
                          <a:schemeClr val="tx1"/>
                        </a:solidFill>
                        <a:effectLst/>
                        <a:latin typeface="Calibri" panose="020F0502020204030204" pitchFamily="34" charset="0"/>
                      </a:endParaRPr>
                    </a:p>
                  </a:txBody>
                  <a:tcPr marL="0" marR="0" marT="0" marB="0" anchor="ctr">
                    <a:lnL w="12700" cmpd="sng">
                      <a:noFill/>
                    </a:lnL>
                    <a:lnB w="12700" cap="flat" cmpd="sng" algn="ctr">
                      <a:solidFill>
                        <a:srgbClr val="2F2EF9"/>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1" dirty="0"/>
                        <a:t>Specification Curve Analysis</a:t>
                      </a:r>
                    </a:p>
                  </a:txBody>
                  <a:tcPr marL="0" marR="0" marT="0" marB="0" anchor="ctr">
                    <a:noFill/>
                  </a:tcPr>
                </a:tc>
                <a:tc>
                  <a:txBody>
                    <a:bodyPr/>
                    <a:lstStyle/>
                    <a:p>
                      <a:pPr algn="ctr"/>
                      <a:endParaRPr lang="en-US" sz="2000" dirty="0"/>
                    </a:p>
                  </a:txBody>
                  <a:tcPr anchor="ctr">
                    <a:noFill/>
                  </a:tcPr>
                </a:tc>
                <a:extLst>
                  <a:ext uri="{0D108BD9-81ED-4DB2-BD59-A6C34878D82A}">
                    <a16:rowId xmlns:a16="http://schemas.microsoft.com/office/drawing/2014/main" val="1628178946"/>
                  </a:ext>
                </a:extLst>
              </a:tr>
              <a:tr h="442037">
                <a:tc>
                  <a:txBody>
                    <a:bodyPr/>
                    <a:lstStyle/>
                    <a:p>
                      <a:pPr marL="182880" algn="l" fontAlgn="b"/>
                      <a:r>
                        <a:rPr lang="en-US" sz="2000" b="1" u="none" strike="noStrike" dirty="0">
                          <a:solidFill>
                            <a:schemeClr val="tx1"/>
                          </a:solidFill>
                          <a:effectLst/>
                        </a:rPr>
                        <a:t>IQ / Cognitive Ability</a:t>
                      </a:r>
                      <a:endParaRPr lang="en-US" sz="2000" b="1" i="0" u="none" strike="noStrike" dirty="0">
                        <a:solidFill>
                          <a:schemeClr val="tx1"/>
                        </a:solidFill>
                        <a:effectLst/>
                        <a:latin typeface="Calibri" panose="020F0502020204030204"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182880" algn="l" fontAlgn="b"/>
                      <a:r>
                        <a:rPr lang="en-US" sz="2000" b="1" u="none" strike="noStrike" dirty="0">
                          <a:solidFill>
                            <a:schemeClr val="tx1"/>
                          </a:solidFill>
                          <a:effectLst/>
                        </a:rPr>
                        <a:t>Volunteering</a:t>
                      </a:r>
                      <a:endParaRPr lang="en-US" sz="2000" b="1" i="0" u="none" strike="noStrike" dirty="0">
                        <a:solidFill>
                          <a:schemeClr val="tx1"/>
                        </a:solidFill>
                        <a:effectLst/>
                        <a:latin typeface="Calibri" panose="020F0502020204030204" pitchFamily="34" charset="0"/>
                      </a:endParaRPr>
                    </a:p>
                  </a:txBody>
                  <a:tcPr marL="0" marR="0" marT="0" marB="0" anchor="ctr">
                    <a:lnL w="12700" cmpd="sng">
                      <a:noFill/>
                    </a:lnL>
                    <a:lnT w="12700" cap="flat" cmpd="sng" algn="ctr">
                      <a:solidFill>
                        <a:srgbClr val="2F2EF9"/>
                      </a:solidFill>
                      <a:prstDash val="solid"/>
                      <a:round/>
                      <a:headEnd type="none" w="med" len="med"/>
                      <a:tailEnd type="none" w="med" len="med"/>
                    </a:lnT>
                    <a:noFill/>
                  </a:tcPr>
                </a:tc>
                <a:tc>
                  <a:txBody>
                    <a:bodyPr/>
                    <a:lstStyle/>
                    <a:p>
                      <a:endParaRPr lang="en-US" dirty="0"/>
                    </a:p>
                  </a:txBody>
                  <a:tcPr marL="0" marR="0" marT="0" marB="0" anchor="ctr">
                    <a:noFill/>
                  </a:tcPr>
                </a:tc>
                <a:tc>
                  <a:txBody>
                    <a:bodyPr/>
                    <a:lstStyle/>
                    <a:p>
                      <a:pPr algn="ctr"/>
                      <a:endParaRPr lang="en-US" sz="2000" dirty="0"/>
                    </a:p>
                  </a:txBody>
                  <a:tcPr anchor="ctr">
                    <a:noFill/>
                  </a:tcPr>
                </a:tc>
                <a:extLst>
                  <a:ext uri="{0D108BD9-81ED-4DB2-BD59-A6C34878D82A}">
                    <a16:rowId xmlns:a16="http://schemas.microsoft.com/office/drawing/2014/main" val="3852334015"/>
                  </a:ext>
                </a:extLst>
              </a:tr>
              <a:tr h="442037">
                <a:tc>
                  <a:txBody>
                    <a:bodyPr/>
                    <a:lstStyle/>
                    <a:p>
                      <a:pPr marL="182880" algn="l" fontAlgn="b"/>
                      <a:r>
                        <a:rPr lang="en-US" sz="2000" b="1" u="none" strike="noStrike" dirty="0">
                          <a:solidFill>
                            <a:schemeClr val="tx1"/>
                          </a:solidFill>
                          <a:effectLst/>
                        </a:rPr>
                        <a:t>Depression</a:t>
                      </a:r>
                      <a:endParaRPr lang="en-US" sz="2000" b="1" i="0" u="none" strike="noStrike" dirty="0">
                        <a:solidFill>
                          <a:schemeClr val="tx1"/>
                        </a:solidFill>
                        <a:effectLst/>
                        <a:latin typeface="Calibri" panose="020F0502020204030204" pitchFamily="34" charset="0"/>
                      </a:endParaRPr>
                    </a:p>
                  </a:txBody>
                  <a:tcPr marL="0" marR="0" marT="0" marB="0" anchor="ctr">
                    <a:lnT w="12700" cmpd="sng">
                      <a:noFill/>
                    </a:lnT>
                    <a:noFill/>
                  </a:tcPr>
                </a:tc>
                <a:tc>
                  <a:txBody>
                    <a:bodyPr/>
                    <a:lstStyle/>
                    <a:p>
                      <a:pPr marL="182880" algn="l" fontAlgn="b"/>
                      <a:r>
                        <a:rPr lang="en-US" sz="2000" b="1" u="none" strike="noStrike" dirty="0">
                          <a:solidFill>
                            <a:schemeClr val="tx1"/>
                          </a:solidFill>
                          <a:effectLst/>
                        </a:rPr>
                        <a:t>Criminal Behavior</a:t>
                      </a:r>
                      <a:endParaRPr lang="en-US" sz="2000" b="1" i="0" u="none" strike="noStrike" dirty="0">
                        <a:solidFill>
                          <a:schemeClr val="tx1"/>
                        </a:solidFill>
                        <a:effectLst/>
                        <a:latin typeface="Calibri" panose="020F0502020204030204" pitchFamily="34" charset="0"/>
                      </a:endParaRPr>
                    </a:p>
                  </a:txBody>
                  <a:tcPr marL="0" marR="0" marT="0" marB="0" anchor="ctr">
                    <a:noFill/>
                  </a:tcPr>
                </a:tc>
                <a:tc>
                  <a:txBody>
                    <a:bodyPr/>
                    <a:lstStyle/>
                    <a:p>
                      <a:endParaRPr lang="en-US" dirty="0"/>
                    </a:p>
                  </a:txBody>
                  <a:tcPr marL="0" marR="0" marT="0" marB="0" anchor="ctr">
                    <a:noFill/>
                  </a:tcPr>
                </a:tc>
                <a:tc>
                  <a:txBody>
                    <a:bodyPr/>
                    <a:lstStyle/>
                    <a:p>
                      <a:pPr algn="ctr"/>
                      <a:endParaRPr lang="en-US" sz="2000" dirty="0"/>
                    </a:p>
                  </a:txBody>
                  <a:tcPr anchor="ctr">
                    <a:noFill/>
                  </a:tcPr>
                </a:tc>
                <a:extLst>
                  <a:ext uri="{0D108BD9-81ED-4DB2-BD59-A6C34878D82A}">
                    <a16:rowId xmlns:a16="http://schemas.microsoft.com/office/drawing/2014/main" val="1967688584"/>
                  </a:ext>
                </a:extLst>
              </a:tr>
            </a:tbl>
          </a:graphicData>
        </a:graphic>
      </p:graphicFrame>
      <p:sp>
        <p:nvSpPr>
          <p:cNvPr id="5" name="TextBox 4">
            <a:extLst>
              <a:ext uri="{FF2B5EF4-FFF2-40B4-BE49-F238E27FC236}">
                <a16:creationId xmlns:a16="http://schemas.microsoft.com/office/drawing/2014/main" id="{7E585185-C4DB-7445-9398-B059B6370AF8}"/>
              </a:ext>
            </a:extLst>
          </p:cNvPr>
          <p:cNvSpPr txBox="1"/>
          <p:nvPr/>
        </p:nvSpPr>
        <p:spPr>
          <a:xfrm>
            <a:off x="3759200" y="-4165600"/>
            <a:ext cx="184731" cy="369332"/>
          </a:xfrm>
          <a:prstGeom prst="rect">
            <a:avLst/>
          </a:prstGeom>
          <a:noFill/>
        </p:spPr>
        <p:txBody>
          <a:bodyPr wrap="none" rtlCol="0">
            <a:spAutoFit/>
          </a:bodyPr>
          <a:lstStyle/>
          <a:p>
            <a:endParaRPr lang="en-US" dirty="0"/>
          </a:p>
        </p:txBody>
      </p:sp>
      <p:sp>
        <p:nvSpPr>
          <p:cNvPr id="7" name="Rectangle 6">
            <a:extLst>
              <a:ext uri="{FF2B5EF4-FFF2-40B4-BE49-F238E27FC236}">
                <a16:creationId xmlns:a16="http://schemas.microsoft.com/office/drawing/2014/main" id="{0DF9A8D7-4404-F147-91A3-334CA64B7A2C}"/>
              </a:ext>
            </a:extLst>
          </p:cNvPr>
          <p:cNvSpPr/>
          <p:nvPr/>
        </p:nvSpPr>
        <p:spPr>
          <a:xfrm rot="16200000">
            <a:off x="2099734" y="1337733"/>
            <a:ext cx="1693334" cy="3894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2F2EF9"/>
                </a:solidFill>
              </a:rPr>
              <a:t>Health</a:t>
            </a:r>
          </a:p>
        </p:txBody>
      </p:sp>
      <p:sp>
        <p:nvSpPr>
          <p:cNvPr id="8" name="Rectangle 7">
            <a:extLst>
              <a:ext uri="{FF2B5EF4-FFF2-40B4-BE49-F238E27FC236}">
                <a16:creationId xmlns:a16="http://schemas.microsoft.com/office/drawing/2014/main" id="{8939B228-4FF1-B546-9F39-592512248A78}"/>
              </a:ext>
            </a:extLst>
          </p:cNvPr>
          <p:cNvSpPr/>
          <p:nvPr/>
        </p:nvSpPr>
        <p:spPr>
          <a:xfrm rot="16200000">
            <a:off x="2099734" y="3022600"/>
            <a:ext cx="1693334" cy="3894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2F2EF9"/>
                </a:solidFill>
              </a:rPr>
              <a:t>Social</a:t>
            </a:r>
          </a:p>
        </p:txBody>
      </p:sp>
      <p:sp>
        <p:nvSpPr>
          <p:cNvPr id="9" name="Rectangle 8">
            <a:extLst>
              <a:ext uri="{FF2B5EF4-FFF2-40B4-BE49-F238E27FC236}">
                <a16:creationId xmlns:a16="http://schemas.microsoft.com/office/drawing/2014/main" id="{F0189521-A2A5-4B4F-BFF3-B260994B528F}"/>
              </a:ext>
            </a:extLst>
          </p:cNvPr>
          <p:cNvSpPr/>
          <p:nvPr/>
        </p:nvSpPr>
        <p:spPr>
          <a:xfrm rot="16200000">
            <a:off x="2116668" y="4809070"/>
            <a:ext cx="1693334" cy="3894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2F2EF9"/>
                </a:solidFill>
              </a:rPr>
              <a:t>Work/Edu</a:t>
            </a:r>
          </a:p>
        </p:txBody>
      </p:sp>
      <p:sp>
        <p:nvSpPr>
          <p:cNvPr id="10" name="Rectangle 9">
            <a:extLst>
              <a:ext uri="{FF2B5EF4-FFF2-40B4-BE49-F238E27FC236}">
                <a16:creationId xmlns:a16="http://schemas.microsoft.com/office/drawing/2014/main" id="{29219B17-DE89-5848-B4F4-1EBC195C7834}"/>
              </a:ext>
            </a:extLst>
          </p:cNvPr>
          <p:cNvSpPr/>
          <p:nvPr/>
        </p:nvSpPr>
        <p:spPr>
          <a:xfrm rot="16200000">
            <a:off x="2099736" y="6221311"/>
            <a:ext cx="1693334" cy="3894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2F2EF9"/>
                </a:solidFill>
              </a:rPr>
              <a:t>Civic</a:t>
            </a:r>
          </a:p>
        </p:txBody>
      </p:sp>
      <p:sp>
        <p:nvSpPr>
          <p:cNvPr id="12" name="Rectangle 11">
            <a:extLst>
              <a:ext uri="{FF2B5EF4-FFF2-40B4-BE49-F238E27FC236}">
                <a16:creationId xmlns:a16="http://schemas.microsoft.com/office/drawing/2014/main" id="{9D69B750-B028-AB4E-ACCC-4A6786042F7C}"/>
              </a:ext>
            </a:extLst>
          </p:cNvPr>
          <p:cNvSpPr/>
          <p:nvPr/>
        </p:nvSpPr>
        <p:spPr>
          <a:xfrm>
            <a:off x="6096000" y="683747"/>
            <a:ext cx="2959101" cy="34733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0036F07-B448-334D-A2FA-1631D76687D8}"/>
              </a:ext>
            </a:extLst>
          </p:cNvPr>
          <p:cNvSpPr/>
          <p:nvPr/>
        </p:nvSpPr>
        <p:spPr>
          <a:xfrm>
            <a:off x="9222314" y="551519"/>
            <a:ext cx="2959101" cy="64549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35799F8-0A36-8841-9D04-DFD2FF07A345}"/>
              </a:ext>
            </a:extLst>
          </p:cNvPr>
          <p:cNvSpPr/>
          <p:nvPr/>
        </p:nvSpPr>
        <p:spPr>
          <a:xfrm>
            <a:off x="6096000" y="5091887"/>
            <a:ext cx="3115729" cy="16933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863753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10FD7CFC-1145-1B41-9B2C-269DC62037D0}"/>
              </a:ext>
            </a:extLst>
          </p:cNvPr>
          <p:cNvGraphicFramePr>
            <a:graphicFrameLocks noGrp="1"/>
          </p:cNvGraphicFramePr>
          <p:nvPr>
            <p:extLst>
              <p:ext uri="{D42A27DB-BD31-4B8C-83A1-F6EECF244321}">
                <p14:modId xmlns:p14="http://schemas.microsoft.com/office/powerpoint/2010/main" val="3565510767"/>
              </p:ext>
            </p:extLst>
          </p:nvPr>
        </p:nvGraphicFramePr>
        <p:xfrm>
          <a:off x="0" y="-1"/>
          <a:ext cx="12192000" cy="6766565"/>
        </p:xfrm>
        <a:graphic>
          <a:graphicData uri="http://schemas.openxmlformats.org/drawingml/2006/table">
            <a:tbl>
              <a:tblPr firstRow="1" bandRow="1">
                <a:tableStyleId>{5C22544A-7EE6-4342-B048-85BDC9FD1C3A}</a:tableStyleId>
              </a:tblPr>
              <a:tblGrid>
                <a:gridCol w="3048000">
                  <a:extLst>
                    <a:ext uri="{9D8B030D-6E8A-4147-A177-3AD203B41FA5}">
                      <a16:colId xmlns:a16="http://schemas.microsoft.com/office/drawing/2014/main" val="4169745972"/>
                    </a:ext>
                  </a:extLst>
                </a:gridCol>
                <a:gridCol w="3048000">
                  <a:extLst>
                    <a:ext uri="{9D8B030D-6E8A-4147-A177-3AD203B41FA5}">
                      <a16:colId xmlns:a16="http://schemas.microsoft.com/office/drawing/2014/main" val="230426186"/>
                    </a:ext>
                  </a:extLst>
                </a:gridCol>
                <a:gridCol w="3048000">
                  <a:extLst>
                    <a:ext uri="{9D8B030D-6E8A-4147-A177-3AD203B41FA5}">
                      <a16:colId xmlns:a16="http://schemas.microsoft.com/office/drawing/2014/main" val="3818501457"/>
                    </a:ext>
                  </a:extLst>
                </a:gridCol>
                <a:gridCol w="3048000">
                  <a:extLst>
                    <a:ext uri="{9D8B030D-6E8A-4147-A177-3AD203B41FA5}">
                      <a16:colId xmlns:a16="http://schemas.microsoft.com/office/drawing/2014/main" val="3950771620"/>
                    </a:ext>
                  </a:extLst>
                </a:gridCol>
              </a:tblGrid>
              <a:tr h="578047">
                <a:tc>
                  <a:txBody>
                    <a:bodyPr/>
                    <a:lstStyle/>
                    <a:p>
                      <a:pPr algn="ctr"/>
                      <a:r>
                        <a:rPr lang="en-US" sz="2800" dirty="0"/>
                        <a:t>14 Predictors</a:t>
                      </a:r>
                    </a:p>
                  </a:txBody>
                  <a:tcPr anchor="ctr">
                    <a:solidFill>
                      <a:srgbClr val="7030A0"/>
                    </a:solidFill>
                  </a:tcPr>
                </a:tc>
                <a:tc>
                  <a:txBody>
                    <a:bodyPr/>
                    <a:lstStyle/>
                    <a:p>
                      <a:pPr algn="ctr"/>
                      <a:r>
                        <a:rPr lang="en-US" sz="2800" dirty="0"/>
                        <a:t>14 Outcomes</a:t>
                      </a:r>
                    </a:p>
                  </a:txBody>
                  <a:tcPr anchor="ctr">
                    <a:solidFill>
                      <a:srgbClr val="2F2EF9"/>
                    </a:solidFill>
                  </a:tcPr>
                </a:tc>
                <a:tc>
                  <a:txBody>
                    <a:bodyPr/>
                    <a:lstStyle/>
                    <a:p>
                      <a:pPr algn="ctr"/>
                      <a:r>
                        <a:rPr lang="en-US" sz="2800" dirty="0"/>
                        <a:t>8 Moderators</a:t>
                      </a:r>
                    </a:p>
                  </a:txBody>
                  <a:tcPr anchor="ctr">
                    <a:solidFill>
                      <a:srgbClr val="C00000"/>
                    </a:solidFill>
                  </a:tcPr>
                </a:tc>
                <a:tc>
                  <a:txBody>
                    <a:bodyPr/>
                    <a:lstStyle/>
                    <a:p>
                      <a:pPr algn="ctr"/>
                      <a:r>
                        <a:rPr lang="en-US" sz="2800" dirty="0"/>
                        <a:t>10 Studies</a:t>
                      </a:r>
                    </a:p>
                  </a:txBody>
                  <a:tcPr anchor="ctr">
                    <a:solidFill>
                      <a:schemeClr val="tx1"/>
                    </a:solidFill>
                  </a:tcPr>
                </a:tc>
                <a:extLst>
                  <a:ext uri="{0D108BD9-81ED-4DB2-BD59-A6C34878D82A}">
                    <a16:rowId xmlns:a16="http://schemas.microsoft.com/office/drawing/2014/main" val="3467875394"/>
                  </a:ext>
                </a:extLst>
              </a:tr>
              <a:tr h="442037">
                <a:tc>
                  <a:txBody>
                    <a:bodyPr/>
                    <a:lstStyle/>
                    <a:p>
                      <a:pPr marL="182880" indent="0" algn="l" fontAlgn="b">
                        <a:tabLst/>
                      </a:pPr>
                      <a:r>
                        <a:rPr lang="en-US" sz="2000" b="1" u="none" strike="noStrike" dirty="0">
                          <a:solidFill>
                            <a:schemeClr val="tx1"/>
                          </a:solidFill>
                          <a:effectLst/>
                        </a:rPr>
                        <a:t>Extraversion</a:t>
                      </a:r>
                      <a:endParaRPr lang="en-US" sz="2000" b="1" i="0" u="none" strike="noStrike" dirty="0">
                        <a:solidFill>
                          <a:schemeClr val="tx1"/>
                        </a:solidFill>
                        <a:effectLst/>
                        <a:latin typeface="Calibri" panose="020F0502020204030204" pitchFamily="34" charset="0"/>
                      </a:endParaRPr>
                    </a:p>
                  </a:txBody>
                  <a:tcPr marL="0" marR="0" marT="0" marB="0" anchor="ctr">
                    <a:noFill/>
                  </a:tcPr>
                </a:tc>
                <a:tc>
                  <a:txBody>
                    <a:bodyPr/>
                    <a:lstStyle/>
                    <a:p>
                      <a:pPr marL="182880" algn="l" fontAlgn="b"/>
                      <a:r>
                        <a:rPr lang="en-US" sz="2000" b="1" u="none" strike="noStrike" dirty="0">
                          <a:solidFill>
                            <a:schemeClr val="tx1"/>
                          </a:solidFill>
                          <a:effectLst/>
                        </a:rPr>
                        <a:t>Mortality</a:t>
                      </a:r>
                      <a:endParaRPr lang="en-US" sz="2000" b="1" i="0" u="none" strike="noStrike" dirty="0">
                        <a:solidFill>
                          <a:schemeClr val="tx1"/>
                        </a:solidFill>
                        <a:effectLst/>
                        <a:latin typeface="Calibri" panose="020F0502020204030204" pitchFamily="34" charset="0"/>
                      </a:endParaRPr>
                    </a:p>
                  </a:txBody>
                  <a:tcPr marL="0" marR="0" marT="0" marB="0" anchor="ctr">
                    <a:noFill/>
                  </a:tcPr>
                </a:tc>
                <a:tc>
                  <a:txBody>
                    <a:bodyPr/>
                    <a:lstStyle/>
                    <a:p>
                      <a:pPr marL="182880" algn="l" fontAlgn="b"/>
                      <a:r>
                        <a:rPr lang="en-US" sz="2000" b="1" u="none" strike="noStrike" dirty="0">
                          <a:solidFill>
                            <a:schemeClr val="tx1"/>
                          </a:solidFill>
                          <a:effectLst/>
                        </a:rPr>
                        <a:t>Age</a:t>
                      </a:r>
                      <a:endParaRPr lang="en-US" sz="2000" b="1" i="0" u="none" strike="noStrike" dirty="0">
                        <a:solidFill>
                          <a:schemeClr val="tx1"/>
                        </a:solidFill>
                        <a:effectLst/>
                        <a:latin typeface="Calibri" panose="020F0502020204030204" pitchFamily="34" charset="0"/>
                      </a:endParaRPr>
                    </a:p>
                  </a:txBody>
                  <a:tcPr marL="0" marR="0" marT="0" marB="0" anchor="ctr">
                    <a:noFill/>
                  </a:tcPr>
                </a:tc>
                <a:tc>
                  <a:txBody>
                    <a:bodyPr/>
                    <a:lstStyle/>
                    <a:p>
                      <a:pPr algn="ctr"/>
                      <a:r>
                        <a:rPr lang="en-US" sz="2000" b="1" dirty="0"/>
                        <a:t>Add Health</a:t>
                      </a:r>
                    </a:p>
                  </a:txBody>
                  <a:tcPr anchor="ctr">
                    <a:noFill/>
                  </a:tcPr>
                </a:tc>
                <a:extLst>
                  <a:ext uri="{0D108BD9-81ED-4DB2-BD59-A6C34878D82A}">
                    <a16:rowId xmlns:a16="http://schemas.microsoft.com/office/drawing/2014/main" val="290922877"/>
                  </a:ext>
                </a:extLst>
              </a:tr>
              <a:tr h="442037">
                <a:tc>
                  <a:txBody>
                    <a:bodyPr/>
                    <a:lstStyle/>
                    <a:p>
                      <a:pPr marL="182880" algn="l" fontAlgn="b"/>
                      <a:r>
                        <a:rPr lang="en-US" sz="2000" b="1" u="none" strike="noStrike" dirty="0">
                          <a:solidFill>
                            <a:schemeClr val="tx1"/>
                          </a:solidFill>
                          <a:effectLst/>
                        </a:rPr>
                        <a:t>Agreeableness</a:t>
                      </a:r>
                      <a:endParaRPr lang="en-US" sz="2000" b="1" i="0" u="none" strike="noStrike" dirty="0">
                        <a:solidFill>
                          <a:schemeClr val="tx1"/>
                        </a:solidFill>
                        <a:effectLst/>
                        <a:latin typeface="Calibri" panose="020F0502020204030204" pitchFamily="34" charset="0"/>
                      </a:endParaRPr>
                    </a:p>
                  </a:txBody>
                  <a:tcPr marL="0" marR="0" marT="0" marB="0" anchor="ctr">
                    <a:noFill/>
                  </a:tcPr>
                </a:tc>
                <a:tc>
                  <a:txBody>
                    <a:bodyPr/>
                    <a:lstStyle/>
                    <a:p>
                      <a:pPr marL="182880" algn="l" fontAlgn="b"/>
                      <a:r>
                        <a:rPr lang="en-US" sz="2000" b="1" u="none" strike="noStrike" dirty="0">
                          <a:solidFill>
                            <a:schemeClr val="tx1"/>
                          </a:solidFill>
                          <a:effectLst/>
                        </a:rPr>
                        <a:t>Major Health Event</a:t>
                      </a:r>
                      <a:endParaRPr lang="en-US" sz="2000" b="1" i="0" u="none" strike="noStrike" dirty="0">
                        <a:solidFill>
                          <a:schemeClr val="tx1"/>
                        </a:solidFill>
                        <a:effectLst/>
                        <a:latin typeface="Calibri" panose="020F0502020204030204" pitchFamily="34" charset="0"/>
                      </a:endParaRPr>
                    </a:p>
                  </a:txBody>
                  <a:tcPr marL="0" marR="0" marT="0" marB="0" anchor="ctr">
                    <a:noFill/>
                  </a:tcPr>
                </a:tc>
                <a:tc>
                  <a:txBody>
                    <a:bodyPr/>
                    <a:lstStyle/>
                    <a:p>
                      <a:pPr marL="182880" algn="l" fontAlgn="b"/>
                      <a:r>
                        <a:rPr lang="en-US" sz="2000" b="1" u="none" strike="noStrike" dirty="0">
                          <a:solidFill>
                            <a:schemeClr val="tx1"/>
                          </a:solidFill>
                          <a:effectLst/>
                        </a:rPr>
                        <a:t>Gender</a:t>
                      </a:r>
                      <a:endParaRPr lang="en-US" sz="2000" b="1" i="0" u="none" strike="noStrike" dirty="0">
                        <a:solidFill>
                          <a:schemeClr val="tx1"/>
                        </a:solidFill>
                        <a:effectLst/>
                        <a:latin typeface="Calibri" panose="020F0502020204030204" pitchFamily="34" charset="0"/>
                      </a:endParaRPr>
                    </a:p>
                  </a:txBody>
                  <a:tcPr marL="0" marR="0" marT="0" marB="0" anchor="ctr">
                    <a:noFill/>
                  </a:tcPr>
                </a:tc>
                <a:tc>
                  <a:txBody>
                    <a:bodyPr/>
                    <a:lstStyle/>
                    <a:p>
                      <a:pPr algn="ctr"/>
                      <a:r>
                        <a:rPr lang="en-US" sz="2000" b="1" dirty="0"/>
                        <a:t>BHPS (and US)</a:t>
                      </a:r>
                    </a:p>
                  </a:txBody>
                  <a:tcPr anchor="ctr">
                    <a:noFill/>
                  </a:tcPr>
                </a:tc>
                <a:extLst>
                  <a:ext uri="{0D108BD9-81ED-4DB2-BD59-A6C34878D82A}">
                    <a16:rowId xmlns:a16="http://schemas.microsoft.com/office/drawing/2014/main" val="3606123739"/>
                  </a:ext>
                </a:extLst>
              </a:tr>
              <a:tr h="442037">
                <a:tc>
                  <a:txBody>
                    <a:bodyPr/>
                    <a:lstStyle/>
                    <a:p>
                      <a:pPr marL="182880" algn="l" fontAlgn="b"/>
                      <a:r>
                        <a:rPr lang="en-US" sz="2000" b="1" u="none" strike="noStrike" dirty="0">
                          <a:solidFill>
                            <a:schemeClr val="tx1"/>
                          </a:solidFill>
                          <a:effectLst/>
                        </a:rPr>
                        <a:t>Conscientiousness</a:t>
                      </a:r>
                      <a:endParaRPr lang="en-US" sz="2000" b="1" i="0" u="none" strike="noStrike" dirty="0">
                        <a:solidFill>
                          <a:schemeClr val="tx1"/>
                        </a:solidFill>
                        <a:effectLst/>
                        <a:latin typeface="Calibri" panose="020F0502020204030204" pitchFamily="34" charset="0"/>
                      </a:endParaRPr>
                    </a:p>
                  </a:txBody>
                  <a:tcPr marL="0" marR="0" marT="0" marB="0" anchor="ctr">
                    <a:lnB w="12700" cmpd="sng">
                      <a:noFill/>
                    </a:lnB>
                    <a:noFill/>
                  </a:tcPr>
                </a:tc>
                <a:tc>
                  <a:txBody>
                    <a:bodyPr/>
                    <a:lstStyle/>
                    <a:p>
                      <a:pPr marL="182880" algn="l" fontAlgn="b"/>
                      <a:r>
                        <a:rPr lang="en-US" sz="2000" b="1" u="none" strike="noStrike" dirty="0">
                          <a:solidFill>
                            <a:schemeClr val="tx1"/>
                          </a:solidFill>
                          <a:effectLst/>
                        </a:rPr>
                        <a:t>Mental Health Event</a:t>
                      </a:r>
                      <a:endParaRPr lang="en-US" sz="2000" b="1" i="0" u="none" strike="noStrike" dirty="0">
                        <a:solidFill>
                          <a:schemeClr val="tx1"/>
                        </a:solidFill>
                        <a:effectLst/>
                        <a:latin typeface="Calibri" panose="020F0502020204030204" pitchFamily="34" charset="0"/>
                      </a:endParaRPr>
                    </a:p>
                  </a:txBody>
                  <a:tcPr marL="0" marR="0" marT="0" marB="0" anchor="ctr">
                    <a:lnB w="12700" cmpd="sng">
                      <a:noFill/>
                    </a:lnB>
                    <a:noFill/>
                  </a:tcPr>
                </a:tc>
                <a:tc>
                  <a:txBody>
                    <a:bodyPr/>
                    <a:lstStyle/>
                    <a:p>
                      <a:pPr marL="182880" algn="l" fontAlgn="b"/>
                      <a:r>
                        <a:rPr lang="en-US" sz="2000" b="1" i="0" u="none" strike="noStrike" dirty="0">
                          <a:solidFill>
                            <a:schemeClr val="tx1"/>
                          </a:solidFill>
                          <a:effectLst/>
                          <a:latin typeface="Calibri" panose="020F0502020204030204" pitchFamily="34" charset="0"/>
                        </a:rPr>
                        <a:t>Race</a:t>
                      </a:r>
                    </a:p>
                  </a:txBody>
                  <a:tcPr marL="0" marR="0" marT="0" marB="0" anchor="ctr">
                    <a:noFill/>
                  </a:tcPr>
                </a:tc>
                <a:tc>
                  <a:txBody>
                    <a:bodyPr/>
                    <a:lstStyle/>
                    <a:p>
                      <a:pPr algn="ctr"/>
                      <a:r>
                        <a:rPr lang="en-US" sz="2000" b="1" dirty="0"/>
                        <a:t>GSOEP</a:t>
                      </a:r>
                    </a:p>
                  </a:txBody>
                  <a:tcPr anchor="ctr">
                    <a:noFill/>
                  </a:tcPr>
                </a:tc>
                <a:extLst>
                  <a:ext uri="{0D108BD9-81ED-4DB2-BD59-A6C34878D82A}">
                    <a16:rowId xmlns:a16="http://schemas.microsoft.com/office/drawing/2014/main" val="293086692"/>
                  </a:ext>
                </a:extLst>
              </a:tr>
              <a:tr h="442037">
                <a:tc>
                  <a:txBody>
                    <a:bodyPr/>
                    <a:lstStyle/>
                    <a:p>
                      <a:pPr marL="182880" algn="l" fontAlgn="b"/>
                      <a:r>
                        <a:rPr lang="en-US" sz="2000" b="1" u="none" strike="noStrike" dirty="0">
                          <a:solidFill>
                            <a:schemeClr val="tx1"/>
                          </a:solidFill>
                          <a:effectLst/>
                        </a:rPr>
                        <a:t>Neuroticism</a:t>
                      </a:r>
                      <a:endParaRPr lang="en-US" sz="2000" b="1" i="0" u="none" strike="noStrike" dirty="0">
                        <a:solidFill>
                          <a:schemeClr val="tx1"/>
                        </a:solidFill>
                        <a:effectLst/>
                        <a:latin typeface="Calibri" panose="020F0502020204030204"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182880" marR="0" lvl="0" indent="0" algn="l" defTabSz="914400" rtl="0" eaLnBrk="1" fontAlgn="b" latinLnBrk="0" hangingPunct="1">
                        <a:lnSpc>
                          <a:spcPct val="100000"/>
                        </a:lnSpc>
                        <a:spcBef>
                          <a:spcPts val="0"/>
                        </a:spcBef>
                        <a:spcAft>
                          <a:spcPts val="0"/>
                        </a:spcAft>
                        <a:buClrTx/>
                        <a:buSzTx/>
                        <a:buFontTx/>
                        <a:buNone/>
                        <a:tabLst/>
                        <a:defRPr/>
                      </a:pPr>
                      <a:r>
                        <a:rPr lang="en-US" sz="2000" b="1" u="none" strike="noStrike" dirty="0">
                          <a:solidFill>
                            <a:schemeClr val="tx1"/>
                          </a:solidFill>
                          <a:effectLst/>
                        </a:rPr>
                        <a:t>Childbirth</a:t>
                      </a:r>
                      <a:endParaRPr lang="en-US" sz="2000" b="1" i="0" u="none" strike="noStrike" dirty="0">
                        <a:solidFill>
                          <a:schemeClr val="tx1"/>
                        </a:solidFill>
                        <a:effectLst/>
                        <a:latin typeface="Calibri" panose="020F0502020204030204" pitchFamily="34" charset="0"/>
                      </a:endParaRPr>
                    </a:p>
                  </a:txBody>
                  <a:tcPr marL="0" marR="0" marT="0" marB="0" anchor="ctr">
                    <a:lnL w="12700" cmpd="sng">
                      <a:noFill/>
                    </a:lnL>
                    <a:lnR w="12700" cmpd="sng">
                      <a:noFill/>
                    </a:lnR>
                    <a:lnT w="12700" cmpd="sng">
                      <a:noFill/>
                    </a:lnT>
                    <a:lnB w="12700" cap="flat" cmpd="sng" algn="ctr">
                      <a:solidFill>
                        <a:srgbClr val="2F2EF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82880" algn="l" fontAlgn="b"/>
                      <a:r>
                        <a:rPr lang="en-US" sz="2000" b="1" u="none" strike="noStrike" dirty="0">
                          <a:solidFill>
                            <a:schemeClr val="tx1"/>
                          </a:solidFill>
                          <a:effectLst/>
                        </a:rPr>
                        <a:t>Parental Education (SES)</a:t>
                      </a:r>
                      <a:endParaRPr lang="en-US" sz="2000" b="1" i="0" u="none" strike="noStrike" dirty="0">
                        <a:solidFill>
                          <a:schemeClr val="tx1"/>
                        </a:solidFill>
                        <a:effectLst/>
                        <a:latin typeface="Calibri" panose="020F0502020204030204" pitchFamily="34" charset="0"/>
                      </a:endParaRPr>
                    </a:p>
                  </a:txBody>
                  <a:tcPr marL="0" marR="0" marT="0" marB="0" anchor="ctr">
                    <a:lnL w="12700" cmpd="sng">
                      <a:noFill/>
                    </a:lnL>
                    <a:noFill/>
                  </a:tcPr>
                </a:tc>
                <a:tc>
                  <a:txBody>
                    <a:bodyPr/>
                    <a:lstStyle/>
                    <a:p>
                      <a:pPr algn="ctr"/>
                      <a:r>
                        <a:rPr lang="en-US" sz="2000" b="1" dirty="0"/>
                        <a:t>HILDA</a:t>
                      </a:r>
                    </a:p>
                  </a:txBody>
                  <a:tcPr anchor="ctr">
                    <a:noFill/>
                  </a:tcPr>
                </a:tc>
                <a:extLst>
                  <a:ext uri="{0D108BD9-81ED-4DB2-BD59-A6C34878D82A}">
                    <a16:rowId xmlns:a16="http://schemas.microsoft.com/office/drawing/2014/main" val="1642029614"/>
                  </a:ext>
                </a:extLst>
              </a:tr>
              <a:tr h="442037">
                <a:tc>
                  <a:txBody>
                    <a:bodyPr/>
                    <a:lstStyle/>
                    <a:p>
                      <a:pPr marL="182880" algn="l" fontAlgn="b"/>
                      <a:r>
                        <a:rPr lang="en-US" sz="2000" b="1" u="none" strike="noStrike" dirty="0">
                          <a:solidFill>
                            <a:schemeClr val="tx1"/>
                          </a:solidFill>
                          <a:effectLst/>
                        </a:rPr>
                        <a:t>Openness to Experience</a:t>
                      </a:r>
                      <a:endParaRPr lang="en-US" sz="2000" b="1" i="0" u="none" strike="noStrike" dirty="0">
                        <a:solidFill>
                          <a:schemeClr val="tx1"/>
                        </a:solidFill>
                        <a:effectLst/>
                        <a:latin typeface="Calibri" panose="020F0502020204030204" pitchFamily="34" charset="0"/>
                      </a:endParaRPr>
                    </a:p>
                  </a:txBody>
                  <a:tcPr marL="0" marR="0" marT="0" marB="0"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82880" algn="l" fontAlgn="b"/>
                      <a:r>
                        <a:rPr lang="en-US" sz="2000" b="1" i="0" u="none" strike="noStrike" dirty="0">
                          <a:solidFill>
                            <a:schemeClr val="tx1"/>
                          </a:solidFill>
                          <a:effectLst/>
                          <a:latin typeface="Calibri" panose="020F0502020204030204" pitchFamily="34" charset="0"/>
                        </a:rPr>
                        <a:t>Move in with a Partner</a:t>
                      </a:r>
                    </a:p>
                  </a:txBody>
                  <a:tcPr marL="0" marR="0" marT="0" marB="0" anchor="ctr">
                    <a:lnL w="12700" cmpd="sng">
                      <a:noFill/>
                    </a:lnL>
                    <a:lnT w="12700" cap="flat" cmpd="sng" algn="ctr">
                      <a:solidFill>
                        <a:srgbClr val="2F2EF9"/>
                      </a:solidFill>
                      <a:prstDash val="solid"/>
                      <a:round/>
                      <a:headEnd type="none" w="med" len="med"/>
                      <a:tailEnd type="none" w="med" len="med"/>
                    </a:lnT>
                    <a:noFill/>
                  </a:tcPr>
                </a:tc>
                <a:tc>
                  <a:txBody>
                    <a:bodyPr/>
                    <a:lstStyle/>
                    <a:p>
                      <a:pPr marL="182880" algn="l" fontAlgn="b"/>
                      <a:r>
                        <a:rPr lang="en-US" sz="2000" b="1" u="none" strike="noStrike" dirty="0">
                          <a:solidFill>
                            <a:schemeClr val="tx1"/>
                          </a:solidFill>
                          <a:effectLst/>
                        </a:rPr>
                        <a:t>Par. Occ. Prestige (SES)</a:t>
                      </a:r>
                      <a:endParaRPr lang="en-US" sz="2000" b="1" i="0" u="none" strike="noStrike" dirty="0">
                        <a:solidFill>
                          <a:schemeClr val="tx1"/>
                        </a:solidFill>
                        <a:effectLst/>
                        <a:latin typeface="Calibri" panose="020F0502020204030204" pitchFamily="34" charset="0"/>
                      </a:endParaRPr>
                    </a:p>
                  </a:txBody>
                  <a:tcPr marL="0" marR="0" marT="0" marB="0" anchor="ctr">
                    <a:noFill/>
                  </a:tcPr>
                </a:tc>
                <a:tc>
                  <a:txBody>
                    <a:bodyPr/>
                    <a:lstStyle/>
                    <a:p>
                      <a:pPr algn="ctr"/>
                      <a:r>
                        <a:rPr lang="en-US" sz="2000" b="1" dirty="0"/>
                        <a:t>HRS</a:t>
                      </a:r>
                    </a:p>
                  </a:txBody>
                  <a:tcPr anchor="ctr">
                    <a:noFill/>
                  </a:tcPr>
                </a:tc>
                <a:extLst>
                  <a:ext uri="{0D108BD9-81ED-4DB2-BD59-A6C34878D82A}">
                    <a16:rowId xmlns:a16="http://schemas.microsoft.com/office/drawing/2014/main" val="1862853455"/>
                  </a:ext>
                </a:extLst>
              </a:tr>
              <a:tr h="442037">
                <a:tc>
                  <a:txBody>
                    <a:bodyPr/>
                    <a:lstStyle/>
                    <a:p>
                      <a:pPr marL="182880" algn="l" fontAlgn="b"/>
                      <a:r>
                        <a:rPr lang="en-US" sz="2000" b="1" u="none" strike="noStrike" dirty="0">
                          <a:solidFill>
                            <a:schemeClr val="tx1"/>
                          </a:solidFill>
                          <a:effectLst/>
                        </a:rPr>
                        <a:t>Self-Esteem</a:t>
                      </a:r>
                      <a:endParaRPr lang="en-US" sz="2000" b="1" i="0" u="none" strike="noStrike" dirty="0">
                        <a:solidFill>
                          <a:schemeClr val="tx1"/>
                        </a:solidFill>
                        <a:effectLst/>
                        <a:latin typeface="Calibri" panose="020F0502020204030204" pitchFamily="34" charset="0"/>
                      </a:endParaRPr>
                    </a:p>
                  </a:txBody>
                  <a:tcPr marL="0" marR="0" marT="0" marB="0" anchor="ctr">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182880" algn="l" fontAlgn="b"/>
                      <a:r>
                        <a:rPr lang="en-US" sz="2000" b="1" u="none" strike="noStrike" dirty="0">
                          <a:solidFill>
                            <a:schemeClr val="tx1"/>
                          </a:solidFill>
                          <a:effectLst/>
                        </a:rPr>
                        <a:t>Marriage</a:t>
                      </a:r>
                      <a:endParaRPr lang="en-US" sz="2000" b="1" i="0" u="none" strike="noStrike" dirty="0">
                        <a:solidFill>
                          <a:schemeClr val="tx1"/>
                        </a:solidFill>
                        <a:effectLst/>
                        <a:latin typeface="Calibri" panose="020F0502020204030204" pitchFamily="34" charset="0"/>
                      </a:endParaRPr>
                    </a:p>
                  </a:txBody>
                  <a:tcPr marL="0" marR="0" marT="0" marB="0" anchor="ctr">
                    <a:lnL w="12700" cmpd="sng">
                      <a:noFill/>
                    </a:lnL>
                    <a:noFill/>
                  </a:tcPr>
                </a:tc>
                <a:tc>
                  <a:txBody>
                    <a:bodyPr/>
                    <a:lstStyle/>
                    <a:p>
                      <a:pPr marL="182880" algn="l" fontAlgn="b"/>
                      <a:r>
                        <a:rPr lang="en-US" sz="2000" b="1" u="none" strike="noStrike" dirty="0">
                          <a:solidFill>
                            <a:schemeClr val="tx1"/>
                          </a:solidFill>
                          <a:effectLst/>
                        </a:rPr>
                        <a:t>Gross Wages (SES)</a:t>
                      </a:r>
                      <a:endParaRPr lang="en-US" sz="2000" b="1" i="0" u="none" strike="noStrike" dirty="0">
                        <a:solidFill>
                          <a:schemeClr val="tx1"/>
                        </a:solidFill>
                        <a:effectLst/>
                        <a:latin typeface="Calibri" panose="020F0502020204030204" pitchFamily="34" charset="0"/>
                      </a:endParaRPr>
                    </a:p>
                  </a:txBody>
                  <a:tcPr marL="0" marR="0" marT="0" marB="0" anchor="ctr">
                    <a:noFill/>
                  </a:tcPr>
                </a:tc>
                <a:tc>
                  <a:txBody>
                    <a:bodyPr/>
                    <a:lstStyle/>
                    <a:p>
                      <a:pPr algn="ctr"/>
                      <a:r>
                        <a:rPr lang="en-US" sz="2000" b="1" dirty="0"/>
                        <a:t>LISS</a:t>
                      </a:r>
                    </a:p>
                  </a:txBody>
                  <a:tcPr anchor="ctr">
                    <a:noFill/>
                  </a:tcPr>
                </a:tc>
                <a:extLst>
                  <a:ext uri="{0D108BD9-81ED-4DB2-BD59-A6C34878D82A}">
                    <a16:rowId xmlns:a16="http://schemas.microsoft.com/office/drawing/2014/main" val="50528420"/>
                  </a:ext>
                </a:extLst>
              </a:tr>
              <a:tr h="442037">
                <a:tc>
                  <a:txBody>
                    <a:bodyPr/>
                    <a:lstStyle/>
                    <a:p>
                      <a:pPr marL="182880" algn="l" fontAlgn="b"/>
                      <a:r>
                        <a:rPr lang="en-US" sz="2000" b="1" u="none" strike="noStrike" dirty="0">
                          <a:solidFill>
                            <a:schemeClr val="tx1"/>
                          </a:solidFill>
                          <a:effectLst/>
                        </a:rPr>
                        <a:t>Optimism / Pessimism</a:t>
                      </a:r>
                      <a:endParaRPr lang="en-US" sz="2000" b="1" i="0" u="none" strike="noStrike" dirty="0">
                        <a:solidFill>
                          <a:schemeClr val="tx1"/>
                        </a:solidFill>
                        <a:effectLst/>
                        <a:latin typeface="Calibri" panose="020F0502020204030204" pitchFamily="34" charset="0"/>
                      </a:endParaRPr>
                    </a:p>
                  </a:txBody>
                  <a:tcPr marL="0" marR="0" marT="0" marB="0"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82880" algn="l" fontAlgn="b"/>
                      <a:r>
                        <a:rPr lang="en-US" sz="2000" b="1" u="none" strike="noStrike" dirty="0">
                          <a:solidFill>
                            <a:schemeClr val="tx1"/>
                          </a:solidFill>
                          <a:effectLst/>
                        </a:rPr>
                        <a:t>Divorce</a:t>
                      </a:r>
                      <a:endParaRPr lang="en-US" sz="2000" b="1" i="0" u="none" strike="noStrike" dirty="0">
                        <a:solidFill>
                          <a:schemeClr val="tx1"/>
                        </a:solidFill>
                        <a:effectLst/>
                        <a:latin typeface="Calibri" panose="020F0502020204030204" pitchFamily="34" charset="0"/>
                      </a:endParaRPr>
                    </a:p>
                  </a:txBody>
                  <a:tcPr marL="0" marR="0" marT="0" marB="0" anchor="ctr">
                    <a:lnL w="12700" cmpd="sng">
                      <a:noFill/>
                    </a:lnL>
                    <a:noFill/>
                  </a:tcPr>
                </a:tc>
                <a:tc>
                  <a:txBody>
                    <a:bodyPr/>
                    <a:lstStyle/>
                    <a:p>
                      <a:pPr marL="182880" algn="l" fontAlgn="b"/>
                      <a:r>
                        <a:rPr lang="en-US" sz="2000" b="1" u="none" strike="noStrike" dirty="0">
                          <a:solidFill>
                            <a:srgbClr val="C00000"/>
                          </a:solidFill>
                          <a:effectLst/>
                        </a:rPr>
                        <a:t>Reliability</a:t>
                      </a:r>
                      <a:endParaRPr lang="en-US" sz="2000" b="1" i="0" u="none" strike="noStrike" dirty="0">
                        <a:solidFill>
                          <a:srgbClr val="C00000"/>
                        </a:solidFill>
                        <a:effectLst/>
                        <a:latin typeface="Calibri" panose="020F0502020204030204" pitchFamily="34" charset="0"/>
                      </a:endParaRPr>
                    </a:p>
                  </a:txBody>
                  <a:tcPr marL="0" marR="0" marT="0" marB="0" anchor="ctr">
                    <a:noFill/>
                  </a:tcPr>
                </a:tc>
                <a:tc>
                  <a:txBody>
                    <a:bodyPr/>
                    <a:lstStyle/>
                    <a:p>
                      <a:pPr algn="ctr"/>
                      <a:r>
                        <a:rPr lang="en-US" sz="2000" b="1" dirty="0"/>
                        <a:t>MIDUS</a:t>
                      </a:r>
                    </a:p>
                  </a:txBody>
                  <a:tcPr anchor="ctr">
                    <a:noFill/>
                  </a:tcPr>
                </a:tc>
                <a:extLst>
                  <a:ext uri="{0D108BD9-81ED-4DB2-BD59-A6C34878D82A}">
                    <a16:rowId xmlns:a16="http://schemas.microsoft.com/office/drawing/2014/main" val="3106133184"/>
                  </a:ext>
                </a:extLst>
              </a:tr>
              <a:tr h="442037">
                <a:tc>
                  <a:txBody>
                    <a:bodyPr/>
                    <a:lstStyle/>
                    <a:p>
                      <a:pPr marL="182880" algn="l" fontAlgn="b"/>
                      <a:r>
                        <a:rPr lang="en-US" sz="2000" b="1" u="none" strike="noStrike" dirty="0">
                          <a:solidFill>
                            <a:schemeClr val="tx1"/>
                          </a:solidFill>
                          <a:effectLst/>
                        </a:rPr>
                        <a:t>Satisfaction with Life</a:t>
                      </a:r>
                      <a:endParaRPr lang="en-US" sz="2000" b="1" i="0" u="none" strike="noStrike" dirty="0">
                        <a:solidFill>
                          <a:schemeClr val="tx1"/>
                        </a:solidFill>
                        <a:effectLst/>
                        <a:latin typeface="Calibri" panose="020F0502020204030204" pitchFamily="34" charset="0"/>
                      </a:endParaRPr>
                    </a:p>
                  </a:txBody>
                  <a:tcPr marL="0" marR="0" marT="0" marB="0" anchor="ctr">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182880" algn="l" fontAlgn="b"/>
                      <a:r>
                        <a:rPr lang="en-US" sz="2000" b="1" u="none" strike="noStrike" dirty="0">
                          <a:solidFill>
                            <a:schemeClr val="tx1"/>
                          </a:solidFill>
                          <a:effectLst/>
                        </a:rPr>
                        <a:t>Child Moves Out</a:t>
                      </a:r>
                      <a:endParaRPr lang="en-US" sz="2000" b="1" i="0" u="none" strike="noStrike" dirty="0">
                        <a:solidFill>
                          <a:schemeClr val="tx1"/>
                        </a:solidFill>
                        <a:effectLst/>
                        <a:latin typeface="Calibri" panose="020F0502020204030204" pitchFamily="34" charset="0"/>
                      </a:endParaRPr>
                    </a:p>
                  </a:txBody>
                  <a:tcPr marL="0" marR="0" marT="0" marB="0" anchor="ctr">
                    <a:lnL w="12700" cmpd="sng">
                      <a:noFill/>
                    </a:lnL>
                    <a:lnB w="12700" cap="flat" cmpd="sng" algn="ctr">
                      <a:solidFill>
                        <a:srgbClr val="2F2EF9"/>
                      </a:solidFill>
                      <a:prstDash val="solid"/>
                      <a:round/>
                      <a:headEnd type="none" w="med" len="med"/>
                      <a:tailEnd type="none" w="med" len="med"/>
                    </a:lnB>
                    <a:noFill/>
                  </a:tcPr>
                </a:tc>
                <a:tc>
                  <a:txBody>
                    <a:bodyPr/>
                    <a:lstStyle/>
                    <a:p>
                      <a:pPr marL="182880" algn="l" fontAlgn="b"/>
                      <a:r>
                        <a:rPr lang="en-US" sz="2000" b="1" i="0" u="none" strike="noStrike" dirty="0">
                          <a:solidFill>
                            <a:srgbClr val="C00000"/>
                          </a:solidFill>
                          <a:effectLst/>
                          <a:latin typeface="Calibri" panose="020F0502020204030204" pitchFamily="34" charset="0"/>
                        </a:rPr>
                        <a:t>Prediction Interval</a:t>
                      </a:r>
                    </a:p>
                  </a:txBody>
                  <a:tcPr marL="0" marR="0" marT="0" marB="0" anchor="ctr">
                    <a:noFill/>
                  </a:tcPr>
                </a:tc>
                <a:tc>
                  <a:txBody>
                    <a:bodyPr/>
                    <a:lstStyle/>
                    <a:p>
                      <a:pPr algn="ctr"/>
                      <a:r>
                        <a:rPr lang="en-US" sz="2000" b="1" dirty="0"/>
                        <a:t>NLSY</a:t>
                      </a:r>
                    </a:p>
                  </a:txBody>
                  <a:tcPr anchor="ctr">
                    <a:noFill/>
                  </a:tcPr>
                </a:tc>
                <a:extLst>
                  <a:ext uri="{0D108BD9-81ED-4DB2-BD59-A6C34878D82A}">
                    <a16:rowId xmlns:a16="http://schemas.microsoft.com/office/drawing/2014/main" val="1249437394"/>
                  </a:ext>
                </a:extLst>
              </a:tr>
              <a:tr h="442037">
                <a:tc>
                  <a:txBody>
                    <a:bodyPr/>
                    <a:lstStyle/>
                    <a:p>
                      <a:pPr marL="182880" algn="l" fontAlgn="b"/>
                      <a:r>
                        <a:rPr lang="en-US" sz="2000" b="1" u="none" strike="noStrike" dirty="0">
                          <a:solidFill>
                            <a:schemeClr val="tx1"/>
                          </a:solidFill>
                          <a:effectLst/>
                        </a:rPr>
                        <a:t>Positive Affect</a:t>
                      </a:r>
                      <a:endParaRPr lang="en-US" sz="2000" b="1" i="0" u="none" strike="noStrike" dirty="0">
                        <a:solidFill>
                          <a:schemeClr val="tx1"/>
                        </a:solidFill>
                        <a:effectLst/>
                        <a:latin typeface="Calibri" panose="020F0502020204030204"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182880" algn="l" fontAlgn="b"/>
                      <a:r>
                        <a:rPr lang="en-US" sz="2000" b="1" i="0" u="none" strike="noStrike" dirty="0">
                          <a:solidFill>
                            <a:schemeClr val="tx1"/>
                          </a:solidFill>
                          <a:effectLst/>
                          <a:latin typeface="Calibri" panose="020F0502020204030204" pitchFamily="34" charset="0"/>
                        </a:rPr>
                        <a:t>Higher Education</a:t>
                      </a:r>
                    </a:p>
                  </a:txBody>
                  <a:tcPr marL="0" marR="0" marT="0" marB="0" anchor="ctr">
                    <a:lnL w="12700" cmpd="sng">
                      <a:noFill/>
                    </a:lnL>
                    <a:lnT w="12700" cap="flat" cmpd="sng" algn="ctr">
                      <a:solidFill>
                        <a:srgbClr val="2F2EF9"/>
                      </a:solidFill>
                      <a:prstDash val="solid"/>
                      <a:round/>
                      <a:headEnd type="none" w="med" len="med"/>
                      <a:tailEnd type="none" w="med" len="med"/>
                    </a:lnT>
                    <a:noFill/>
                  </a:tcPr>
                </a:tc>
                <a:tc>
                  <a:txBody>
                    <a:bodyPr/>
                    <a:lstStyle/>
                    <a:p>
                      <a:endParaRPr lang="en-US"/>
                    </a:p>
                  </a:txBody>
                  <a:tcPr marL="0" marR="0" marT="0" marB="0" anchor="ctr">
                    <a:noFill/>
                  </a:tcPr>
                </a:tc>
                <a:tc>
                  <a:txBody>
                    <a:bodyPr/>
                    <a:lstStyle/>
                    <a:p>
                      <a:pPr algn="ctr"/>
                      <a:r>
                        <a:rPr lang="en-US" sz="2000" b="1" dirty="0"/>
                        <a:t>SHP</a:t>
                      </a:r>
                    </a:p>
                  </a:txBody>
                  <a:tcPr anchor="ctr">
                    <a:noFill/>
                  </a:tcPr>
                </a:tc>
                <a:extLst>
                  <a:ext uri="{0D108BD9-81ED-4DB2-BD59-A6C34878D82A}">
                    <a16:rowId xmlns:a16="http://schemas.microsoft.com/office/drawing/2014/main" val="116497207"/>
                  </a:ext>
                </a:extLst>
              </a:tr>
              <a:tr h="442037">
                <a:tc>
                  <a:txBody>
                    <a:bodyPr/>
                    <a:lstStyle/>
                    <a:p>
                      <a:pPr marL="182880" algn="l" fontAlgn="b"/>
                      <a:r>
                        <a:rPr lang="en-US" sz="2000" b="1" u="none" strike="noStrike" dirty="0">
                          <a:solidFill>
                            <a:schemeClr val="tx1"/>
                          </a:solidFill>
                          <a:effectLst/>
                        </a:rPr>
                        <a:t>Negative Affect</a:t>
                      </a:r>
                      <a:endParaRPr lang="en-US" sz="2000" b="1" i="0" u="none" strike="noStrike" dirty="0">
                        <a:solidFill>
                          <a:schemeClr val="tx1"/>
                        </a:solidFill>
                        <a:effectLst/>
                        <a:latin typeface="Calibri" panose="020F0502020204030204" pitchFamily="34" charset="0"/>
                      </a:endParaRPr>
                    </a:p>
                  </a:txBody>
                  <a:tcPr marL="0" marR="0" marT="0" marB="0"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82880" algn="l" fontAlgn="b"/>
                      <a:r>
                        <a:rPr lang="en-US" sz="2000" b="1" u="none" strike="noStrike" dirty="0">
                          <a:solidFill>
                            <a:schemeClr val="tx1"/>
                          </a:solidFill>
                          <a:effectLst/>
                        </a:rPr>
                        <a:t>First Job</a:t>
                      </a:r>
                      <a:endParaRPr lang="en-US" sz="2000" b="1" i="0" u="none" strike="noStrike" dirty="0">
                        <a:solidFill>
                          <a:schemeClr val="tx1"/>
                        </a:solidFill>
                        <a:effectLst/>
                        <a:latin typeface="Calibri" panose="020F0502020204030204" pitchFamily="34" charset="0"/>
                      </a:endParaRPr>
                    </a:p>
                  </a:txBody>
                  <a:tcPr marL="0" marR="0" marT="0" marB="0" anchor="ctr">
                    <a:lnL w="12700" cmpd="sng">
                      <a:noFill/>
                    </a:lnL>
                    <a:noFill/>
                  </a:tcPr>
                </a:tc>
                <a:tc>
                  <a:txBody>
                    <a:bodyPr/>
                    <a:lstStyle/>
                    <a:p>
                      <a:pPr algn="ctr"/>
                      <a:r>
                        <a:rPr lang="en-US" sz="2800" b="1" dirty="0">
                          <a:solidFill>
                            <a:schemeClr val="bg1"/>
                          </a:solidFill>
                        </a:rPr>
                        <a:t>2 Methods</a:t>
                      </a:r>
                    </a:p>
                  </a:txBody>
                  <a:tcPr marL="0" marR="0" marT="0" marB="0" anchor="ctr">
                    <a:solidFill>
                      <a:srgbClr val="1C9845"/>
                    </a:solidFill>
                  </a:tcPr>
                </a:tc>
                <a:tc>
                  <a:txBody>
                    <a:bodyPr/>
                    <a:lstStyle/>
                    <a:p>
                      <a:pPr algn="ctr"/>
                      <a:r>
                        <a:rPr lang="en-US" sz="2000" b="1" dirty="0"/>
                        <a:t>WLS (G&amp;S)</a:t>
                      </a:r>
                    </a:p>
                  </a:txBody>
                  <a:tcPr anchor="ctr">
                    <a:noFill/>
                  </a:tcPr>
                </a:tc>
                <a:extLst>
                  <a:ext uri="{0D108BD9-81ED-4DB2-BD59-A6C34878D82A}">
                    <a16:rowId xmlns:a16="http://schemas.microsoft.com/office/drawing/2014/main" val="493075177"/>
                  </a:ext>
                </a:extLst>
              </a:tr>
              <a:tr h="442037">
                <a:tc>
                  <a:txBody>
                    <a:bodyPr/>
                    <a:lstStyle/>
                    <a:p>
                      <a:pPr marL="182880" algn="l" fontAlgn="b"/>
                      <a:r>
                        <a:rPr lang="en-US" sz="2000" b="1" u="none" strike="noStrike" dirty="0">
                          <a:solidFill>
                            <a:schemeClr val="tx1"/>
                          </a:solidFill>
                          <a:effectLst/>
                        </a:rPr>
                        <a:t>Locus of Control</a:t>
                      </a:r>
                      <a:endParaRPr lang="en-US" sz="2000" b="1" i="0" u="none" strike="noStrike" dirty="0">
                        <a:solidFill>
                          <a:schemeClr val="tx1"/>
                        </a:solidFill>
                        <a:effectLst/>
                        <a:latin typeface="Calibri" panose="020F0502020204030204" pitchFamily="34" charset="0"/>
                      </a:endParaRPr>
                    </a:p>
                  </a:txBody>
                  <a:tcPr marL="0" marR="0" marT="0" marB="0" anchor="ctr">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182880" algn="l" fontAlgn="b"/>
                      <a:r>
                        <a:rPr lang="en-US" sz="2000" b="1" u="none" strike="noStrike" dirty="0">
                          <a:solidFill>
                            <a:schemeClr val="tx1"/>
                          </a:solidFill>
                          <a:effectLst/>
                        </a:rPr>
                        <a:t>Unemployment</a:t>
                      </a:r>
                      <a:endParaRPr lang="en-US" sz="2000" b="1" i="0" u="none" strike="noStrike" dirty="0">
                        <a:solidFill>
                          <a:schemeClr val="tx1"/>
                        </a:solidFill>
                        <a:effectLst/>
                        <a:latin typeface="Calibri" panose="020F0502020204030204" pitchFamily="34" charset="0"/>
                      </a:endParaRPr>
                    </a:p>
                  </a:txBody>
                  <a:tcPr marL="0" marR="0" marT="0" marB="0" anchor="ctr">
                    <a:lnL w="12700" cmpd="sng">
                      <a:noFill/>
                    </a:lnL>
                    <a:noFill/>
                  </a:tcPr>
                </a:tc>
                <a:tc>
                  <a:txBody>
                    <a:bodyPr/>
                    <a:lstStyle/>
                    <a:p>
                      <a:pPr algn="ctr"/>
                      <a:r>
                        <a:rPr lang="en-US" sz="2000" b="1" dirty="0"/>
                        <a:t>Propensity Score Matching</a:t>
                      </a:r>
                    </a:p>
                  </a:txBody>
                  <a:tcPr marL="0" marR="0" marT="0" marB="0" anchor="ctr">
                    <a:noFill/>
                  </a:tcPr>
                </a:tc>
                <a:tc>
                  <a:txBody>
                    <a:bodyPr/>
                    <a:lstStyle/>
                    <a:p>
                      <a:pPr algn="ctr"/>
                      <a:endParaRPr lang="en-US" sz="2000" dirty="0"/>
                    </a:p>
                  </a:txBody>
                  <a:tcPr anchor="ctr">
                    <a:noFill/>
                  </a:tcPr>
                </a:tc>
                <a:extLst>
                  <a:ext uri="{0D108BD9-81ED-4DB2-BD59-A6C34878D82A}">
                    <a16:rowId xmlns:a16="http://schemas.microsoft.com/office/drawing/2014/main" val="1748409480"/>
                  </a:ext>
                </a:extLst>
              </a:tr>
              <a:tr h="442037">
                <a:tc>
                  <a:txBody>
                    <a:bodyPr/>
                    <a:lstStyle/>
                    <a:p>
                      <a:pPr marL="182880" algn="l" fontAlgn="b"/>
                      <a:r>
                        <a:rPr lang="en-US" sz="2000" b="1" u="none" strike="noStrike" dirty="0">
                          <a:solidFill>
                            <a:schemeClr val="tx1"/>
                          </a:solidFill>
                          <a:effectLst/>
                        </a:rPr>
                        <a:t>Social Support</a:t>
                      </a:r>
                      <a:endParaRPr lang="en-US" sz="2000" b="1" i="0" u="none" strike="noStrike" dirty="0">
                        <a:solidFill>
                          <a:schemeClr val="tx1"/>
                        </a:solidFill>
                        <a:effectLst/>
                        <a:latin typeface="Calibri" panose="020F0502020204030204"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182880" algn="l" fontAlgn="b"/>
                      <a:r>
                        <a:rPr lang="en-US" sz="2000" b="1" u="none" strike="noStrike" dirty="0">
                          <a:solidFill>
                            <a:schemeClr val="tx1"/>
                          </a:solidFill>
                          <a:effectLst/>
                        </a:rPr>
                        <a:t>Retirement</a:t>
                      </a:r>
                      <a:endParaRPr lang="en-US" sz="2000" b="1" i="0" u="none" strike="noStrike" dirty="0">
                        <a:solidFill>
                          <a:schemeClr val="tx1"/>
                        </a:solidFill>
                        <a:effectLst/>
                        <a:latin typeface="Calibri" panose="020F0502020204030204" pitchFamily="34" charset="0"/>
                      </a:endParaRPr>
                    </a:p>
                  </a:txBody>
                  <a:tcPr marL="0" marR="0" marT="0" marB="0" anchor="ctr">
                    <a:lnL w="12700" cmpd="sng">
                      <a:noFill/>
                    </a:lnL>
                    <a:lnB w="12700" cap="flat" cmpd="sng" algn="ctr">
                      <a:solidFill>
                        <a:srgbClr val="2F2EF9"/>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1" dirty="0"/>
                        <a:t>Specification Curve Analysis</a:t>
                      </a:r>
                    </a:p>
                  </a:txBody>
                  <a:tcPr marL="0" marR="0" marT="0" marB="0" anchor="ctr">
                    <a:noFill/>
                  </a:tcPr>
                </a:tc>
                <a:tc>
                  <a:txBody>
                    <a:bodyPr/>
                    <a:lstStyle/>
                    <a:p>
                      <a:pPr algn="ctr"/>
                      <a:endParaRPr lang="en-US" sz="2000" dirty="0"/>
                    </a:p>
                  </a:txBody>
                  <a:tcPr anchor="ctr">
                    <a:noFill/>
                  </a:tcPr>
                </a:tc>
                <a:extLst>
                  <a:ext uri="{0D108BD9-81ED-4DB2-BD59-A6C34878D82A}">
                    <a16:rowId xmlns:a16="http://schemas.microsoft.com/office/drawing/2014/main" val="1628178946"/>
                  </a:ext>
                </a:extLst>
              </a:tr>
              <a:tr h="442037">
                <a:tc>
                  <a:txBody>
                    <a:bodyPr/>
                    <a:lstStyle/>
                    <a:p>
                      <a:pPr marL="182880" algn="l" fontAlgn="b"/>
                      <a:r>
                        <a:rPr lang="en-US" sz="2000" b="1" u="none" strike="noStrike" dirty="0">
                          <a:solidFill>
                            <a:schemeClr val="tx1"/>
                          </a:solidFill>
                          <a:effectLst/>
                        </a:rPr>
                        <a:t>IQ / Cognitive Ability</a:t>
                      </a:r>
                      <a:endParaRPr lang="en-US" sz="2000" b="1" i="0" u="none" strike="noStrike" dirty="0">
                        <a:solidFill>
                          <a:schemeClr val="tx1"/>
                        </a:solidFill>
                        <a:effectLst/>
                        <a:latin typeface="Calibri" panose="020F0502020204030204"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182880" algn="l" fontAlgn="b"/>
                      <a:r>
                        <a:rPr lang="en-US" sz="2000" b="1" u="none" strike="noStrike" dirty="0">
                          <a:solidFill>
                            <a:schemeClr val="tx1"/>
                          </a:solidFill>
                          <a:effectLst/>
                        </a:rPr>
                        <a:t>Volunteering</a:t>
                      </a:r>
                      <a:endParaRPr lang="en-US" sz="2000" b="1" i="0" u="none" strike="noStrike" dirty="0">
                        <a:solidFill>
                          <a:schemeClr val="tx1"/>
                        </a:solidFill>
                        <a:effectLst/>
                        <a:latin typeface="Calibri" panose="020F0502020204030204" pitchFamily="34" charset="0"/>
                      </a:endParaRPr>
                    </a:p>
                  </a:txBody>
                  <a:tcPr marL="0" marR="0" marT="0" marB="0" anchor="ctr">
                    <a:lnL w="12700" cmpd="sng">
                      <a:noFill/>
                    </a:lnL>
                    <a:lnT w="12700" cap="flat" cmpd="sng" algn="ctr">
                      <a:solidFill>
                        <a:srgbClr val="2F2EF9"/>
                      </a:solidFill>
                      <a:prstDash val="solid"/>
                      <a:round/>
                      <a:headEnd type="none" w="med" len="med"/>
                      <a:tailEnd type="none" w="med" len="med"/>
                    </a:lnT>
                    <a:noFill/>
                  </a:tcPr>
                </a:tc>
                <a:tc>
                  <a:txBody>
                    <a:bodyPr/>
                    <a:lstStyle/>
                    <a:p>
                      <a:endParaRPr lang="en-US" dirty="0"/>
                    </a:p>
                  </a:txBody>
                  <a:tcPr marL="0" marR="0" marT="0" marB="0" anchor="ctr">
                    <a:noFill/>
                  </a:tcPr>
                </a:tc>
                <a:tc>
                  <a:txBody>
                    <a:bodyPr/>
                    <a:lstStyle/>
                    <a:p>
                      <a:pPr algn="ctr"/>
                      <a:endParaRPr lang="en-US" sz="2000" dirty="0"/>
                    </a:p>
                  </a:txBody>
                  <a:tcPr anchor="ctr">
                    <a:noFill/>
                  </a:tcPr>
                </a:tc>
                <a:extLst>
                  <a:ext uri="{0D108BD9-81ED-4DB2-BD59-A6C34878D82A}">
                    <a16:rowId xmlns:a16="http://schemas.microsoft.com/office/drawing/2014/main" val="3852334015"/>
                  </a:ext>
                </a:extLst>
              </a:tr>
              <a:tr h="442037">
                <a:tc>
                  <a:txBody>
                    <a:bodyPr/>
                    <a:lstStyle/>
                    <a:p>
                      <a:pPr marL="182880" algn="l" fontAlgn="b"/>
                      <a:r>
                        <a:rPr lang="en-US" sz="2000" b="1" u="none" strike="noStrike" dirty="0">
                          <a:solidFill>
                            <a:schemeClr val="tx1"/>
                          </a:solidFill>
                          <a:effectLst/>
                        </a:rPr>
                        <a:t>Depression</a:t>
                      </a:r>
                      <a:endParaRPr lang="en-US" sz="2000" b="1" i="0" u="none" strike="noStrike" dirty="0">
                        <a:solidFill>
                          <a:schemeClr val="tx1"/>
                        </a:solidFill>
                        <a:effectLst/>
                        <a:latin typeface="Calibri" panose="020F0502020204030204" pitchFamily="34" charset="0"/>
                      </a:endParaRPr>
                    </a:p>
                  </a:txBody>
                  <a:tcPr marL="0" marR="0" marT="0" marB="0" anchor="ctr">
                    <a:lnT w="12700" cmpd="sng">
                      <a:noFill/>
                    </a:lnT>
                    <a:noFill/>
                  </a:tcPr>
                </a:tc>
                <a:tc>
                  <a:txBody>
                    <a:bodyPr/>
                    <a:lstStyle/>
                    <a:p>
                      <a:pPr marL="182880" algn="l" fontAlgn="b"/>
                      <a:r>
                        <a:rPr lang="en-US" sz="2000" b="1" u="none" strike="noStrike" dirty="0">
                          <a:solidFill>
                            <a:schemeClr val="tx1"/>
                          </a:solidFill>
                          <a:effectLst/>
                        </a:rPr>
                        <a:t>Criminal Behavior</a:t>
                      </a:r>
                      <a:endParaRPr lang="en-US" sz="2000" b="1" i="0" u="none" strike="noStrike" dirty="0">
                        <a:solidFill>
                          <a:schemeClr val="tx1"/>
                        </a:solidFill>
                        <a:effectLst/>
                        <a:latin typeface="Calibri" panose="020F0502020204030204" pitchFamily="34" charset="0"/>
                      </a:endParaRPr>
                    </a:p>
                  </a:txBody>
                  <a:tcPr marL="0" marR="0" marT="0" marB="0" anchor="ctr">
                    <a:noFill/>
                  </a:tcPr>
                </a:tc>
                <a:tc>
                  <a:txBody>
                    <a:bodyPr/>
                    <a:lstStyle/>
                    <a:p>
                      <a:endParaRPr lang="en-US" dirty="0"/>
                    </a:p>
                  </a:txBody>
                  <a:tcPr marL="0" marR="0" marT="0" marB="0" anchor="ctr">
                    <a:noFill/>
                  </a:tcPr>
                </a:tc>
                <a:tc>
                  <a:txBody>
                    <a:bodyPr/>
                    <a:lstStyle/>
                    <a:p>
                      <a:pPr algn="ctr"/>
                      <a:endParaRPr lang="en-US" sz="2000" dirty="0"/>
                    </a:p>
                  </a:txBody>
                  <a:tcPr anchor="ctr">
                    <a:noFill/>
                  </a:tcPr>
                </a:tc>
                <a:extLst>
                  <a:ext uri="{0D108BD9-81ED-4DB2-BD59-A6C34878D82A}">
                    <a16:rowId xmlns:a16="http://schemas.microsoft.com/office/drawing/2014/main" val="1967688584"/>
                  </a:ext>
                </a:extLst>
              </a:tr>
            </a:tbl>
          </a:graphicData>
        </a:graphic>
      </p:graphicFrame>
      <p:sp>
        <p:nvSpPr>
          <p:cNvPr id="5" name="TextBox 4">
            <a:extLst>
              <a:ext uri="{FF2B5EF4-FFF2-40B4-BE49-F238E27FC236}">
                <a16:creationId xmlns:a16="http://schemas.microsoft.com/office/drawing/2014/main" id="{7E585185-C4DB-7445-9398-B059B6370AF8}"/>
              </a:ext>
            </a:extLst>
          </p:cNvPr>
          <p:cNvSpPr txBox="1"/>
          <p:nvPr/>
        </p:nvSpPr>
        <p:spPr>
          <a:xfrm>
            <a:off x="3759200" y="-4165600"/>
            <a:ext cx="184731" cy="369332"/>
          </a:xfrm>
          <a:prstGeom prst="rect">
            <a:avLst/>
          </a:prstGeom>
          <a:noFill/>
        </p:spPr>
        <p:txBody>
          <a:bodyPr wrap="none" rtlCol="0">
            <a:spAutoFit/>
          </a:bodyPr>
          <a:lstStyle/>
          <a:p>
            <a:endParaRPr lang="en-US" dirty="0"/>
          </a:p>
        </p:txBody>
      </p:sp>
      <p:sp>
        <p:nvSpPr>
          <p:cNvPr id="7" name="Rectangle 6">
            <a:extLst>
              <a:ext uri="{FF2B5EF4-FFF2-40B4-BE49-F238E27FC236}">
                <a16:creationId xmlns:a16="http://schemas.microsoft.com/office/drawing/2014/main" id="{0DF9A8D7-4404-F147-91A3-334CA64B7A2C}"/>
              </a:ext>
            </a:extLst>
          </p:cNvPr>
          <p:cNvSpPr/>
          <p:nvPr/>
        </p:nvSpPr>
        <p:spPr>
          <a:xfrm rot="16200000">
            <a:off x="2099734" y="1337733"/>
            <a:ext cx="1693334" cy="3894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2F2EF9"/>
                </a:solidFill>
              </a:rPr>
              <a:t>Health</a:t>
            </a:r>
          </a:p>
        </p:txBody>
      </p:sp>
      <p:sp>
        <p:nvSpPr>
          <p:cNvPr id="8" name="Rectangle 7">
            <a:extLst>
              <a:ext uri="{FF2B5EF4-FFF2-40B4-BE49-F238E27FC236}">
                <a16:creationId xmlns:a16="http://schemas.microsoft.com/office/drawing/2014/main" id="{8939B228-4FF1-B546-9F39-592512248A78}"/>
              </a:ext>
            </a:extLst>
          </p:cNvPr>
          <p:cNvSpPr/>
          <p:nvPr/>
        </p:nvSpPr>
        <p:spPr>
          <a:xfrm rot="16200000">
            <a:off x="2099734" y="3022600"/>
            <a:ext cx="1693334" cy="3894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2F2EF9"/>
                </a:solidFill>
              </a:rPr>
              <a:t>Social</a:t>
            </a:r>
          </a:p>
        </p:txBody>
      </p:sp>
      <p:sp>
        <p:nvSpPr>
          <p:cNvPr id="9" name="Rectangle 8">
            <a:extLst>
              <a:ext uri="{FF2B5EF4-FFF2-40B4-BE49-F238E27FC236}">
                <a16:creationId xmlns:a16="http://schemas.microsoft.com/office/drawing/2014/main" id="{F0189521-A2A5-4B4F-BFF3-B260994B528F}"/>
              </a:ext>
            </a:extLst>
          </p:cNvPr>
          <p:cNvSpPr/>
          <p:nvPr/>
        </p:nvSpPr>
        <p:spPr>
          <a:xfrm rot="16200000">
            <a:off x="2116668" y="4809070"/>
            <a:ext cx="1693334" cy="3894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2F2EF9"/>
                </a:solidFill>
              </a:rPr>
              <a:t>Work/Edu</a:t>
            </a:r>
          </a:p>
        </p:txBody>
      </p:sp>
      <p:sp>
        <p:nvSpPr>
          <p:cNvPr id="10" name="Rectangle 9">
            <a:extLst>
              <a:ext uri="{FF2B5EF4-FFF2-40B4-BE49-F238E27FC236}">
                <a16:creationId xmlns:a16="http://schemas.microsoft.com/office/drawing/2014/main" id="{29219B17-DE89-5848-B4F4-1EBC195C7834}"/>
              </a:ext>
            </a:extLst>
          </p:cNvPr>
          <p:cNvSpPr/>
          <p:nvPr/>
        </p:nvSpPr>
        <p:spPr>
          <a:xfrm rot="16200000">
            <a:off x="2099736" y="6221311"/>
            <a:ext cx="1693334" cy="3894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2F2EF9"/>
                </a:solidFill>
              </a:rPr>
              <a:t>Civic</a:t>
            </a:r>
          </a:p>
        </p:txBody>
      </p:sp>
      <p:sp>
        <p:nvSpPr>
          <p:cNvPr id="13" name="Rectangle 12">
            <a:extLst>
              <a:ext uri="{FF2B5EF4-FFF2-40B4-BE49-F238E27FC236}">
                <a16:creationId xmlns:a16="http://schemas.microsoft.com/office/drawing/2014/main" id="{70036F07-B448-334D-A2FA-1631D76687D8}"/>
              </a:ext>
            </a:extLst>
          </p:cNvPr>
          <p:cNvSpPr/>
          <p:nvPr/>
        </p:nvSpPr>
        <p:spPr>
          <a:xfrm>
            <a:off x="9222314" y="551519"/>
            <a:ext cx="2959101" cy="64549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35799F8-0A36-8841-9D04-DFD2FF07A345}"/>
              </a:ext>
            </a:extLst>
          </p:cNvPr>
          <p:cNvSpPr/>
          <p:nvPr/>
        </p:nvSpPr>
        <p:spPr>
          <a:xfrm>
            <a:off x="6096000" y="5091887"/>
            <a:ext cx="3115729" cy="16933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917058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10FD7CFC-1145-1B41-9B2C-269DC62037D0}"/>
              </a:ext>
            </a:extLst>
          </p:cNvPr>
          <p:cNvGraphicFramePr>
            <a:graphicFrameLocks noGrp="1"/>
          </p:cNvGraphicFramePr>
          <p:nvPr>
            <p:extLst>
              <p:ext uri="{D42A27DB-BD31-4B8C-83A1-F6EECF244321}">
                <p14:modId xmlns:p14="http://schemas.microsoft.com/office/powerpoint/2010/main" val="823247334"/>
              </p:ext>
            </p:extLst>
          </p:nvPr>
        </p:nvGraphicFramePr>
        <p:xfrm>
          <a:off x="0" y="-1"/>
          <a:ext cx="12192000" cy="6766565"/>
        </p:xfrm>
        <a:graphic>
          <a:graphicData uri="http://schemas.openxmlformats.org/drawingml/2006/table">
            <a:tbl>
              <a:tblPr firstRow="1" bandRow="1">
                <a:tableStyleId>{5C22544A-7EE6-4342-B048-85BDC9FD1C3A}</a:tableStyleId>
              </a:tblPr>
              <a:tblGrid>
                <a:gridCol w="3048000">
                  <a:extLst>
                    <a:ext uri="{9D8B030D-6E8A-4147-A177-3AD203B41FA5}">
                      <a16:colId xmlns:a16="http://schemas.microsoft.com/office/drawing/2014/main" val="4169745972"/>
                    </a:ext>
                  </a:extLst>
                </a:gridCol>
                <a:gridCol w="3048000">
                  <a:extLst>
                    <a:ext uri="{9D8B030D-6E8A-4147-A177-3AD203B41FA5}">
                      <a16:colId xmlns:a16="http://schemas.microsoft.com/office/drawing/2014/main" val="230426186"/>
                    </a:ext>
                  </a:extLst>
                </a:gridCol>
                <a:gridCol w="3048000">
                  <a:extLst>
                    <a:ext uri="{9D8B030D-6E8A-4147-A177-3AD203B41FA5}">
                      <a16:colId xmlns:a16="http://schemas.microsoft.com/office/drawing/2014/main" val="3818501457"/>
                    </a:ext>
                  </a:extLst>
                </a:gridCol>
                <a:gridCol w="3048000">
                  <a:extLst>
                    <a:ext uri="{9D8B030D-6E8A-4147-A177-3AD203B41FA5}">
                      <a16:colId xmlns:a16="http://schemas.microsoft.com/office/drawing/2014/main" val="3950771620"/>
                    </a:ext>
                  </a:extLst>
                </a:gridCol>
              </a:tblGrid>
              <a:tr h="578047">
                <a:tc>
                  <a:txBody>
                    <a:bodyPr/>
                    <a:lstStyle/>
                    <a:p>
                      <a:pPr algn="ctr"/>
                      <a:r>
                        <a:rPr lang="en-US" sz="2800" dirty="0"/>
                        <a:t>14 Predictors</a:t>
                      </a:r>
                    </a:p>
                  </a:txBody>
                  <a:tcPr anchor="ctr">
                    <a:solidFill>
                      <a:srgbClr val="7030A0"/>
                    </a:solidFill>
                  </a:tcPr>
                </a:tc>
                <a:tc>
                  <a:txBody>
                    <a:bodyPr/>
                    <a:lstStyle/>
                    <a:p>
                      <a:pPr algn="ctr"/>
                      <a:r>
                        <a:rPr lang="en-US" sz="2800" dirty="0"/>
                        <a:t>14 Outcomes</a:t>
                      </a:r>
                    </a:p>
                  </a:txBody>
                  <a:tcPr anchor="ctr">
                    <a:solidFill>
                      <a:srgbClr val="2F2EF9"/>
                    </a:solidFill>
                  </a:tcPr>
                </a:tc>
                <a:tc>
                  <a:txBody>
                    <a:bodyPr/>
                    <a:lstStyle/>
                    <a:p>
                      <a:pPr algn="ctr"/>
                      <a:r>
                        <a:rPr lang="en-US" sz="2800" dirty="0"/>
                        <a:t>8 Moderators</a:t>
                      </a:r>
                    </a:p>
                  </a:txBody>
                  <a:tcPr anchor="ctr">
                    <a:solidFill>
                      <a:srgbClr val="C00000"/>
                    </a:solidFill>
                  </a:tcPr>
                </a:tc>
                <a:tc>
                  <a:txBody>
                    <a:bodyPr/>
                    <a:lstStyle/>
                    <a:p>
                      <a:pPr algn="ctr"/>
                      <a:r>
                        <a:rPr lang="en-US" sz="2800" dirty="0"/>
                        <a:t>10 Studies</a:t>
                      </a:r>
                    </a:p>
                  </a:txBody>
                  <a:tcPr anchor="ctr">
                    <a:solidFill>
                      <a:schemeClr val="tx1"/>
                    </a:solidFill>
                  </a:tcPr>
                </a:tc>
                <a:extLst>
                  <a:ext uri="{0D108BD9-81ED-4DB2-BD59-A6C34878D82A}">
                    <a16:rowId xmlns:a16="http://schemas.microsoft.com/office/drawing/2014/main" val="3467875394"/>
                  </a:ext>
                </a:extLst>
              </a:tr>
              <a:tr h="442037">
                <a:tc>
                  <a:txBody>
                    <a:bodyPr/>
                    <a:lstStyle/>
                    <a:p>
                      <a:pPr marL="182880" indent="0" algn="l" fontAlgn="b">
                        <a:tabLst/>
                      </a:pPr>
                      <a:r>
                        <a:rPr lang="en-US" sz="2000" b="1" u="none" strike="noStrike" dirty="0">
                          <a:solidFill>
                            <a:schemeClr val="tx1"/>
                          </a:solidFill>
                          <a:effectLst/>
                        </a:rPr>
                        <a:t>Extraversion</a:t>
                      </a:r>
                      <a:endParaRPr lang="en-US" sz="2000" b="1" i="0" u="none" strike="noStrike" dirty="0">
                        <a:solidFill>
                          <a:schemeClr val="tx1"/>
                        </a:solidFill>
                        <a:effectLst/>
                        <a:latin typeface="Calibri" panose="020F0502020204030204" pitchFamily="34" charset="0"/>
                      </a:endParaRPr>
                    </a:p>
                  </a:txBody>
                  <a:tcPr marL="0" marR="0" marT="0" marB="0" anchor="ctr">
                    <a:noFill/>
                  </a:tcPr>
                </a:tc>
                <a:tc>
                  <a:txBody>
                    <a:bodyPr/>
                    <a:lstStyle/>
                    <a:p>
                      <a:pPr marL="182880" algn="l" fontAlgn="b"/>
                      <a:r>
                        <a:rPr lang="en-US" sz="2000" b="1" u="none" strike="noStrike" dirty="0">
                          <a:solidFill>
                            <a:schemeClr val="tx1"/>
                          </a:solidFill>
                          <a:effectLst/>
                        </a:rPr>
                        <a:t>Mortality</a:t>
                      </a:r>
                      <a:endParaRPr lang="en-US" sz="2000" b="1" i="0" u="none" strike="noStrike" dirty="0">
                        <a:solidFill>
                          <a:schemeClr val="tx1"/>
                        </a:solidFill>
                        <a:effectLst/>
                        <a:latin typeface="Calibri" panose="020F0502020204030204" pitchFamily="34" charset="0"/>
                      </a:endParaRPr>
                    </a:p>
                  </a:txBody>
                  <a:tcPr marL="0" marR="0" marT="0" marB="0" anchor="ctr">
                    <a:noFill/>
                  </a:tcPr>
                </a:tc>
                <a:tc>
                  <a:txBody>
                    <a:bodyPr/>
                    <a:lstStyle/>
                    <a:p>
                      <a:pPr marL="182880" algn="l" fontAlgn="b"/>
                      <a:r>
                        <a:rPr lang="en-US" sz="2000" b="1" u="none" strike="noStrike" dirty="0">
                          <a:solidFill>
                            <a:schemeClr val="tx1"/>
                          </a:solidFill>
                          <a:effectLst/>
                        </a:rPr>
                        <a:t>Age</a:t>
                      </a:r>
                      <a:endParaRPr lang="en-US" sz="2000" b="1" i="0" u="none" strike="noStrike" dirty="0">
                        <a:solidFill>
                          <a:schemeClr val="tx1"/>
                        </a:solidFill>
                        <a:effectLst/>
                        <a:latin typeface="Calibri" panose="020F0502020204030204" pitchFamily="34" charset="0"/>
                      </a:endParaRPr>
                    </a:p>
                  </a:txBody>
                  <a:tcPr marL="0" marR="0" marT="0" marB="0" anchor="ctr">
                    <a:noFill/>
                  </a:tcPr>
                </a:tc>
                <a:tc>
                  <a:txBody>
                    <a:bodyPr/>
                    <a:lstStyle/>
                    <a:p>
                      <a:pPr algn="ctr"/>
                      <a:r>
                        <a:rPr lang="en-US" sz="2000" b="1" dirty="0"/>
                        <a:t>Add Health</a:t>
                      </a:r>
                    </a:p>
                  </a:txBody>
                  <a:tcPr anchor="ctr">
                    <a:noFill/>
                  </a:tcPr>
                </a:tc>
                <a:extLst>
                  <a:ext uri="{0D108BD9-81ED-4DB2-BD59-A6C34878D82A}">
                    <a16:rowId xmlns:a16="http://schemas.microsoft.com/office/drawing/2014/main" val="290922877"/>
                  </a:ext>
                </a:extLst>
              </a:tr>
              <a:tr h="442037">
                <a:tc>
                  <a:txBody>
                    <a:bodyPr/>
                    <a:lstStyle/>
                    <a:p>
                      <a:pPr marL="182880" algn="l" fontAlgn="b"/>
                      <a:r>
                        <a:rPr lang="en-US" sz="2000" b="1" u="none" strike="noStrike" dirty="0">
                          <a:solidFill>
                            <a:schemeClr val="tx1"/>
                          </a:solidFill>
                          <a:effectLst/>
                        </a:rPr>
                        <a:t>Agreeableness</a:t>
                      </a:r>
                      <a:endParaRPr lang="en-US" sz="2000" b="1" i="0" u="none" strike="noStrike" dirty="0">
                        <a:solidFill>
                          <a:schemeClr val="tx1"/>
                        </a:solidFill>
                        <a:effectLst/>
                        <a:latin typeface="Calibri" panose="020F0502020204030204" pitchFamily="34" charset="0"/>
                      </a:endParaRPr>
                    </a:p>
                  </a:txBody>
                  <a:tcPr marL="0" marR="0" marT="0" marB="0" anchor="ctr">
                    <a:noFill/>
                  </a:tcPr>
                </a:tc>
                <a:tc>
                  <a:txBody>
                    <a:bodyPr/>
                    <a:lstStyle/>
                    <a:p>
                      <a:pPr marL="182880" algn="l" fontAlgn="b"/>
                      <a:r>
                        <a:rPr lang="en-US" sz="2000" b="1" u="none" strike="noStrike" dirty="0">
                          <a:solidFill>
                            <a:schemeClr val="tx1"/>
                          </a:solidFill>
                          <a:effectLst/>
                        </a:rPr>
                        <a:t>Major Health Event</a:t>
                      </a:r>
                      <a:endParaRPr lang="en-US" sz="2000" b="1" i="0" u="none" strike="noStrike" dirty="0">
                        <a:solidFill>
                          <a:schemeClr val="tx1"/>
                        </a:solidFill>
                        <a:effectLst/>
                        <a:latin typeface="Calibri" panose="020F0502020204030204" pitchFamily="34" charset="0"/>
                      </a:endParaRPr>
                    </a:p>
                  </a:txBody>
                  <a:tcPr marL="0" marR="0" marT="0" marB="0" anchor="ctr">
                    <a:noFill/>
                  </a:tcPr>
                </a:tc>
                <a:tc>
                  <a:txBody>
                    <a:bodyPr/>
                    <a:lstStyle/>
                    <a:p>
                      <a:pPr marL="182880" algn="l" fontAlgn="b"/>
                      <a:r>
                        <a:rPr lang="en-US" sz="2000" b="1" u="none" strike="noStrike" dirty="0">
                          <a:solidFill>
                            <a:schemeClr val="tx1"/>
                          </a:solidFill>
                          <a:effectLst/>
                        </a:rPr>
                        <a:t>Gender</a:t>
                      </a:r>
                      <a:endParaRPr lang="en-US" sz="2000" b="1" i="0" u="none" strike="noStrike" dirty="0">
                        <a:solidFill>
                          <a:schemeClr val="tx1"/>
                        </a:solidFill>
                        <a:effectLst/>
                        <a:latin typeface="Calibri" panose="020F0502020204030204" pitchFamily="34" charset="0"/>
                      </a:endParaRPr>
                    </a:p>
                  </a:txBody>
                  <a:tcPr marL="0" marR="0" marT="0" marB="0" anchor="ctr">
                    <a:noFill/>
                  </a:tcPr>
                </a:tc>
                <a:tc>
                  <a:txBody>
                    <a:bodyPr/>
                    <a:lstStyle/>
                    <a:p>
                      <a:pPr algn="ctr"/>
                      <a:r>
                        <a:rPr lang="en-US" sz="2000" b="1" dirty="0"/>
                        <a:t>BHPS (and US)</a:t>
                      </a:r>
                    </a:p>
                  </a:txBody>
                  <a:tcPr anchor="ctr">
                    <a:noFill/>
                  </a:tcPr>
                </a:tc>
                <a:extLst>
                  <a:ext uri="{0D108BD9-81ED-4DB2-BD59-A6C34878D82A}">
                    <a16:rowId xmlns:a16="http://schemas.microsoft.com/office/drawing/2014/main" val="3606123739"/>
                  </a:ext>
                </a:extLst>
              </a:tr>
              <a:tr h="442037">
                <a:tc>
                  <a:txBody>
                    <a:bodyPr/>
                    <a:lstStyle/>
                    <a:p>
                      <a:pPr marL="182880" algn="l" fontAlgn="b"/>
                      <a:r>
                        <a:rPr lang="en-US" sz="2000" b="1" u="none" strike="noStrike" dirty="0">
                          <a:solidFill>
                            <a:schemeClr val="tx1"/>
                          </a:solidFill>
                          <a:effectLst/>
                        </a:rPr>
                        <a:t>Conscientiousness</a:t>
                      </a:r>
                      <a:endParaRPr lang="en-US" sz="2000" b="1" i="0" u="none" strike="noStrike" dirty="0">
                        <a:solidFill>
                          <a:schemeClr val="tx1"/>
                        </a:solidFill>
                        <a:effectLst/>
                        <a:latin typeface="Calibri" panose="020F0502020204030204" pitchFamily="34" charset="0"/>
                      </a:endParaRPr>
                    </a:p>
                  </a:txBody>
                  <a:tcPr marL="0" marR="0" marT="0" marB="0" anchor="ctr">
                    <a:lnB w="12700" cmpd="sng">
                      <a:noFill/>
                    </a:lnB>
                    <a:noFill/>
                  </a:tcPr>
                </a:tc>
                <a:tc>
                  <a:txBody>
                    <a:bodyPr/>
                    <a:lstStyle/>
                    <a:p>
                      <a:pPr marL="182880" algn="l" fontAlgn="b"/>
                      <a:r>
                        <a:rPr lang="en-US" sz="2000" b="1" u="none" strike="noStrike" dirty="0">
                          <a:solidFill>
                            <a:schemeClr val="tx1"/>
                          </a:solidFill>
                          <a:effectLst/>
                        </a:rPr>
                        <a:t>Mental Health Event</a:t>
                      </a:r>
                      <a:endParaRPr lang="en-US" sz="2000" b="1" i="0" u="none" strike="noStrike" dirty="0">
                        <a:solidFill>
                          <a:schemeClr val="tx1"/>
                        </a:solidFill>
                        <a:effectLst/>
                        <a:latin typeface="Calibri" panose="020F0502020204030204" pitchFamily="34" charset="0"/>
                      </a:endParaRPr>
                    </a:p>
                  </a:txBody>
                  <a:tcPr marL="0" marR="0" marT="0" marB="0" anchor="ctr">
                    <a:lnB w="12700" cmpd="sng">
                      <a:noFill/>
                    </a:lnB>
                    <a:noFill/>
                  </a:tcPr>
                </a:tc>
                <a:tc>
                  <a:txBody>
                    <a:bodyPr/>
                    <a:lstStyle/>
                    <a:p>
                      <a:pPr marL="182880" algn="l" fontAlgn="b"/>
                      <a:r>
                        <a:rPr lang="en-US" sz="2000" b="1" i="0" u="none" strike="noStrike" dirty="0">
                          <a:solidFill>
                            <a:schemeClr val="tx1"/>
                          </a:solidFill>
                          <a:effectLst/>
                          <a:latin typeface="Calibri" panose="020F0502020204030204" pitchFamily="34" charset="0"/>
                        </a:rPr>
                        <a:t>Race</a:t>
                      </a:r>
                    </a:p>
                  </a:txBody>
                  <a:tcPr marL="0" marR="0" marT="0" marB="0" anchor="ctr">
                    <a:noFill/>
                  </a:tcPr>
                </a:tc>
                <a:tc>
                  <a:txBody>
                    <a:bodyPr/>
                    <a:lstStyle/>
                    <a:p>
                      <a:pPr algn="ctr"/>
                      <a:r>
                        <a:rPr lang="en-US" sz="2000" b="1" dirty="0"/>
                        <a:t>GSOEP</a:t>
                      </a:r>
                    </a:p>
                  </a:txBody>
                  <a:tcPr anchor="ctr">
                    <a:noFill/>
                  </a:tcPr>
                </a:tc>
                <a:extLst>
                  <a:ext uri="{0D108BD9-81ED-4DB2-BD59-A6C34878D82A}">
                    <a16:rowId xmlns:a16="http://schemas.microsoft.com/office/drawing/2014/main" val="293086692"/>
                  </a:ext>
                </a:extLst>
              </a:tr>
              <a:tr h="442037">
                <a:tc>
                  <a:txBody>
                    <a:bodyPr/>
                    <a:lstStyle/>
                    <a:p>
                      <a:pPr marL="182880" algn="l" fontAlgn="b"/>
                      <a:r>
                        <a:rPr lang="en-US" sz="2000" b="1" u="none" strike="noStrike" dirty="0">
                          <a:solidFill>
                            <a:schemeClr val="tx1"/>
                          </a:solidFill>
                          <a:effectLst/>
                        </a:rPr>
                        <a:t>Neuroticism</a:t>
                      </a:r>
                      <a:endParaRPr lang="en-US" sz="2000" b="1" i="0" u="none" strike="noStrike" dirty="0">
                        <a:solidFill>
                          <a:schemeClr val="tx1"/>
                        </a:solidFill>
                        <a:effectLst/>
                        <a:latin typeface="Calibri" panose="020F0502020204030204"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182880" marR="0" lvl="0" indent="0" algn="l" defTabSz="914400" rtl="0" eaLnBrk="1" fontAlgn="b" latinLnBrk="0" hangingPunct="1">
                        <a:lnSpc>
                          <a:spcPct val="100000"/>
                        </a:lnSpc>
                        <a:spcBef>
                          <a:spcPts val="0"/>
                        </a:spcBef>
                        <a:spcAft>
                          <a:spcPts val="0"/>
                        </a:spcAft>
                        <a:buClrTx/>
                        <a:buSzTx/>
                        <a:buFontTx/>
                        <a:buNone/>
                        <a:tabLst/>
                        <a:defRPr/>
                      </a:pPr>
                      <a:r>
                        <a:rPr lang="en-US" sz="2000" b="1" u="none" strike="noStrike" dirty="0">
                          <a:solidFill>
                            <a:schemeClr val="tx1"/>
                          </a:solidFill>
                          <a:effectLst/>
                        </a:rPr>
                        <a:t>Childbirth</a:t>
                      </a:r>
                      <a:endParaRPr lang="en-US" sz="2000" b="1" i="0" u="none" strike="noStrike" dirty="0">
                        <a:solidFill>
                          <a:schemeClr val="tx1"/>
                        </a:solidFill>
                        <a:effectLst/>
                        <a:latin typeface="Calibri" panose="020F0502020204030204" pitchFamily="34" charset="0"/>
                      </a:endParaRPr>
                    </a:p>
                  </a:txBody>
                  <a:tcPr marL="0" marR="0" marT="0" marB="0" anchor="ctr">
                    <a:lnL w="12700" cmpd="sng">
                      <a:noFill/>
                    </a:lnL>
                    <a:lnR w="12700" cmpd="sng">
                      <a:noFill/>
                    </a:lnR>
                    <a:lnT w="12700" cmpd="sng">
                      <a:noFill/>
                    </a:lnT>
                    <a:lnB w="12700" cap="flat" cmpd="sng" algn="ctr">
                      <a:solidFill>
                        <a:srgbClr val="2F2EF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82880" algn="l" fontAlgn="b"/>
                      <a:r>
                        <a:rPr lang="en-US" sz="2000" b="1" u="none" strike="noStrike" dirty="0">
                          <a:solidFill>
                            <a:schemeClr val="tx1"/>
                          </a:solidFill>
                          <a:effectLst/>
                        </a:rPr>
                        <a:t>Parental Education (SES)</a:t>
                      </a:r>
                      <a:endParaRPr lang="en-US" sz="2000" b="1" i="0" u="none" strike="noStrike" dirty="0">
                        <a:solidFill>
                          <a:schemeClr val="tx1"/>
                        </a:solidFill>
                        <a:effectLst/>
                        <a:latin typeface="Calibri" panose="020F0502020204030204" pitchFamily="34" charset="0"/>
                      </a:endParaRPr>
                    </a:p>
                  </a:txBody>
                  <a:tcPr marL="0" marR="0" marT="0" marB="0" anchor="ctr">
                    <a:lnL w="12700" cmpd="sng">
                      <a:noFill/>
                    </a:lnL>
                    <a:noFill/>
                  </a:tcPr>
                </a:tc>
                <a:tc>
                  <a:txBody>
                    <a:bodyPr/>
                    <a:lstStyle/>
                    <a:p>
                      <a:pPr algn="ctr"/>
                      <a:r>
                        <a:rPr lang="en-US" sz="2000" b="1" dirty="0"/>
                        <a:t>HILDA</a:t>
                      </a:r>
                    </a:p>
                  </a:txBody>
                  <a:tcPr anchor="ctr">
                    <a:noFill/>
                  </a:tcPr>
                </a:tc>
                <a:extLst>
                  <a:ext uri="{0D108BD9-81ED-4DB2-BD59-A6C34878D82A}">
                    <a16:rowId xmlns:a16="http://schemas.microsoft.com/office/drawing/2014/main" val="1642029614"/>
                  </a:ext>
                </a:extLst>
              </a:tr>
              <a:tr h="442037">
                <a:tc>
                  <a:txBody>
                    <a:bodyPr/>
                    <a:lstStyle/>
                    <a:p>
                      <a:pPr marL="182880" algn="l" fontAlgn="b"/>
                      <a:r>
                        <a:rPr lang="en-US" sz="2000" b="1" u="none" strike="noStrike" dirty="0">
                          <a:solidFill>
                            <a:schemeClr val="tx1"/>
                          </a:solidFill>
                          <a:effectLst/>
                        </a:rPr>
                        <a:t>Openness to Experience</a:t>
                      </a:r>
                      <a:endParaRPr lang="en-US" sz="2000" b="1" i="0" u="none" strike="noStrike" dirty="0">
                        <a:solidFill>
                          <a:schemeClr val="tx1"/>
                        </a:solidFill>
                        <a:effectLst/>
                        <a:latin typeface="Calibri" panose="020F0502020204030204" pitchFamily="34" charset="0"/>
                      </a:endParaRPr>
                    </a:p>
                  </a:txBody>
                  <a:tcPr marL="0" marR="0" marT="0" marB="0"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82880" algn="l" fontAlgn="b"/>
                      <a:r>
                        <a:rPr lang="en-US" sz="2000" b="1" i="0" u="none" strike="noStrike" dirty="0">
                          <a:solidFill>
                            <a:schemeClr val="tx1"/>
                          </a:solidFill>
                          <a:effectLst/>
                          <a:latin typeface="Calibri" panose="020F0502020204030204" pitchFamily="34" charset="0"/>
                        </a:rPr>
                        <a:t>Move in with a Partner</a:t>
                      </a:r>
                    </a:p>
                  </a:txBody>
                  <a:tcPr marL="0" marR="0" marT="0" marB="0" anchor="ctr">
                    <a:lnL w="12700" cmpd="sng">
                      <a:noFill/>
                    </a:lnL>
                    <a:lnT w="12700" cap="flat" cmpd="sng" algn="ctr">
                      <a:solidFill>
                        <a:srgbClr val="2F2EF9"/>
                      </a:solidFill>
                      <a:prstDash val="solid"/>
                      <a:round/>
                      <a:headEnd type="none" w="med" len="med"/>
                      <a:tailEnd type="none" w="med" len="med"/>
                    </a:lnT>
                    <a:noFill/>
                  </a:tcPr>
                </a:tc>
                <a:tc>
                  <a:txBody>
                    <a:bodyPr/>
                    <a:lstStyle/>
                    <a:p>
                      <a:pPr marL="182880" algn="l" fontAlgn="b"/>
                      <a:r>
                        <a:rPr lang="en-US" sz="2000" b="1" u="none" strike="noStrike" dirty="0">
                          <a:solidFill>
                            <a:schemeClr val="tx1"/>
                          </a:solidFill>
                          <a:effectLst/>
                        </a:rPr>
                        <a:t>Par. Occ. Prestige (SES)</a:t>
                      </a:r>
                      <a:endParaRPr lang="en-US" sz="2000" b="1" i="0" u="none" strike="noStrike" dirty="0">
                        <a:solidFill>
                          <a:schemeClr val="tx1"/>
                        </a:solidFill>
                        <a:effectLst/>
                        <a:latin typeface="Calibri" panose="020F0502020204030204" pitchFamily="34" charset="0"/>
                      </a:endParaRPr>
                    </a:p>
                  </a:txBody>
                  <a:tcPr marL="0" marR="0" marT="0" marB="0" anchor="ctr">
                    <a:noFill/>
                  </a:tcPr>
                </a:tc>
                <a:tc>
                  <a:txBody>
                    <a:bodyPr/>
                    <a:lstStyle/>
                    <a:p>
                      <a:pPr algn="ctr"/>
                      <a:r>
                        <a:rPr lang="en-US" sz="2000" b="1" dirty="0"/>
                        <a:t>HRS</a:t>
                      </a:r>
                    </a:p>
                  </a:txBody>
                  <a:tcPr anchor="ctr">
                    <a:noFill/>
                  </a:tcPr>
                </a:tc>
                <a:extLst>
                  <a:ext uri="{0D108BD9-81ED-4DB2-BD59-A6C34878D82A}">
                    <a16:rowId xmlns:a16="http://schemas.microsoft.com/office/drawing/2014/main" val="1862853455"/>
                  </a:ext>
                </a:extLst>
              </a:tr>
              <a:tr h="442037">
                <a:tc>
                  <a:txBody>
                    <a:bodyPr/>
                    <a:lstStyle/>
                    <a:p>
                      <a:pPr marL="182880" algn="l" fontAlgn="b"/>
                      <a:r>
                        <a:rPr lang="en-US" sz="2000" b="1" u="none" strike="noStrike" dirty="0">
                          <a:solidFill>
                            <a:schemeClr val="tx1"/>
                          </a:solidFill>
                          <a:effectLst/>
                        </a:rPr>
                        <a:t>Self-Esteem</a:t>
                      </a:r>
                      <a:endParaRPr lang="en-US" sz="2000" b="1" i="0" u="none" strike="noStrike" dirty="0">
                        <a:solidFill>
                          <a:schemeClr val="tx1"/>
                        </a:solidFill>
                        <a:effectLst/>
                        <a:latin typeface="Calibri" panose="020F0502020204030204" pitchFamily="34" charset="0"/>
                      </a:endParaRPr>
                    </a:p>
                  </a:txBody>
                  <a:tcPr marL="0" marR="0" marT="0" marB="0" anchor="ctr">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182880" algn="l" fontAlgn="b"/>
                      <a:r>
                        <a:rPr lang="en-US" sz="2000" b="1" u="none" strike="noStrike" dirty="0">
                          <a:solidFill>
                            <a:schemeClr val="tx1"/>
                          </a:solidFill>
                          <a:effectLst/>
                        </a:rPr>
                        <a:t>Marriage</a:t>
                      </a:r>
                      <a:endParaRPr lang="en-US" sz="2000" b="1" i="0" u="none" strike="noStrike" dirty="0">
                        <a:solidFill>
                          <a:schemeClr val="tx1"/>
                        </a:solidFill>
                        <a:effectLst/>
                        <a:latin typeface="Calibri" panose="020F0502020204030204" pitchFamily="34" charset="0"/>
                      </a:endParaRPr>
                    </a:p>
                  </a:txBody>
                  <a:tcPr marL="0" marR="0" marT="0" marB="0" anchor="ctr">
                    <a:lnL w="12700" cmpd="sng">
                      <a:noFill/>
                    </a:lnL>
                    <a:noFill/>
                  </a:tcPr>
                </a:tc>
                <a:tc>
                  <a:txBody>
                    <a:bodyPr/>
                    <a:lstStyle/>
                    <a:p>
                      <a:pPr marL="182880" algn="l" fontAlgn="b"/>
                      <a:r>
                        <a:rPr lang="en-US" sz="2000" b="1" u="none" strike="noStrike" dirty="0">
                          <a:solidFill>
                            <a:schemeClr val="tx1"/>
                          </a:solidFill>
                          <a:effectLst/>
                        </a:rPr>
                        <a:t>Gross Wages (SES)</a:t>
                      </a:r>
                      <a:endParaRPr lang="en-US" sz="2000" b="1" i="0" u="none" strike="noStrike" dirty="0">
                        <a:solidFill>
                          <a:schemeClr val="tx1"/>
                        </a:solidFill>
                        <a:effectLst/>
                        <a:latin typeface="Calibri" panose="020F0502020204030204" pitchFamily="34" charset="0"/>
                      </a:endParaRPr>
                    </a:p>
                  </a:txBody>
                  <a:tcPr marL="0" marR="0" marT="0" marB="0" anchor="ctr">
                    <a:noFill/>
                  </a:tcPr>
                </a:tc>
                <a:tc>
                  <a:txBody>
                    <a:bodyPr/>
                    <a:lstStyle/>
                    <a:p>
                      <a:pPr algn="ctr"/>
                      <a:r>
                        <a:rPr lang="en-US" sz="2000" b="1" dirty="0"/>
                        <a:t>LISS</a:t>
                      </a:r>
                    </a:p>
                  </a:txBody>
                  <a:tcPr anchor="ctr">
                    <a:noFill/>
                  </a:tcPr>
                </a:tc>
                <a:extLst>
                  <a:ext uri="{0D108BD9-81ED-4DB2-BD59-A6C34878D82A}">
                    <a16:rowId xmlns:a16="http://schemas.microsoft.com/office/drawing/2014/main" val="50528420"/>
                  </a:ext>
                </a:extLst>
              </a:tr>
              <a:tr h="442037">
                <a:tc>
                  <a:txBody>
                    <a:bodyPr/>
                    <a:lstStyle/>
                    <a:p>
                      <a:pPr marL="182880" algn="l" fontAlgn="b"/>
                      <a:r>
                        <a:rPr lang="en-US" sz="2000" b="1" u="none" strike="noStrike" dirty="0">
                          <a:solidFill>
                            <a:schemeClr val="tx1"/>
                          </a:solidFill>
                          <a:effectLst/>
                        </a:rPr>
                        <a:t>Optimism / Pessimism</a:t>
                      </a:r>
                      <a:endParaRPr lang="en-US" sz="2000" b="1" i="0" u="none" strike="noStrike" dirty="0">
                        <a:solidFill>
                          <a:schemeClr val="tx1"/>
                        </a:solidFill>
                        <a:effectLst/>
                        <a:latin typeface="Calibri" panose="020F0502020204030204" pitchFamily="34" charset="0"/>
                      </a:endParaRPr>
                    </a:p>
                  </a:txBody>
                  <a:tcPr marL="0" marR="0" marT="0" marB="0"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82880" algn="l" fontAlgn="b"/>
                      <a:r>
                        <a:rPr lang="en-US" sz="2000" b="1" u="none" strike="noStrike" dirty="0">
                          <a:solidFill>
                            <a:schemeClr val="tx1"/>
                          </a:solidFill>
                          <a:effectLst/>
                        </a:rPr>
                        <a:t>Divorce</a:t>
                      </a:r>
                      <a:endParaRPr lang="en-US" sz="2000" b="1" i="0" u="none" strike="noStrike" dirty="0">
                        <a:solidFill>
                          <a:schemeClr val="tx1"/>
                        </a:solidFill>
                        <a:effectLst/>
                        <a:latin typeface="Calibri" panose="020F0502020204030204" pitchFamily="34" charset="0"/>
                      </a:endParaRPr>
                    </a:p>
                  </a:txBody>
                  <a:tcPr marL="0" marR="0" marT="0" marB="0" anchor="ctr">
                    <a:lnL w="12700" cmpd="sng">
                      <a:noFill/>
                    </a:lnL>
                    <a:noFill/>
                  </a:tcPr>
                </a:tc>
                <a:tc>
                  <a:txBody>
                    <a:bodyPr/>
                    <a:lstStyle/>
                    <a:p>
                      <a:pPr marL="182880" algn="l" fontAlgn="b"/>
                      <a:r>
                        <a:rPr lang="en-US" sz="2000" b="1" u="none" strike="noStrike" dirty="0">
                          <a:solidFill>
                            <a:srgbClr val="C00000"/>
                          </a:solidFill>
                          <a:effectLst/>
                        </a:rPr>
                        <a:t>Reliability</a:t>
                      </a:r>
                      <a:endParaRPr lang="en-US" sz="2000" b="1" i="0" u="none" strike="noStrike" dirty="0">
                        <a:solidFill>
                          <a:srgbClr val="C00000"/>
                        </a:solidFill>
                        <a:effectLst/>
                        <a:latin typeface="Calibri" panose="020F0502020204030204" pitchFamily="34" charset="0"/>
                      </a:endParaRPr>
                    </a:p>
                  </a:txBody>
                  <a:tcPr marL="0" marR="0" marT="0" marB="0" anchor="ctr">
                    <a:noFill/>
                  </a:tcPr>
                </a:tc>
                <a:tc>
                  <a:txBody>
                    <a:bodyPr/>
                    <a:lstStyle/>
                    <a:p>
                      <a:pPr algn="ctr"/>
                      <a:r>
                        <a:rPr lang="en-US" sz="2000" b="1" dirty="0"/>
                        <a:t>MIDUS</a:t>
                      </a:r>
                    </a:p>
                  </a:txBody>
                  <a:tcPr anchor="ctr">
                    <a:noFill/>
                  </a:tcPr>
                </a:tc>
                <a:extLst>
                  <a:ext uri="{0D108BD9-81ED-4DB2-BD59-A6C34878D82A}">
                    <a16:rowId xmlns:a16="http://schemas.microsoft.com/office/drawing/2014/main" val="3106133184"/>
                  </a:ext>
                </a:extLst>
              </a:tr>
              <a:tr h="442037">
                <a:tc>
                  <a:txBody>
                    <a:bodyPr/>
                    <a:lstStyle/>
                    <a:p>
                      <a:pPr marL="182880" algn="l" fontAlgn="b"/>
                      <a:r>
                        <a:rPr lang="en-US" sz="2000" b="1" u="none" strike="noStrike" dirty="0">
                          <a:solidFill>
                            <a:schemeClr val="tx1"/>
                          </a:solidFill>
                          <a:effectLst/>
                        </a:rPr>
                        <a:t>Satisfaction with Life</a:t>
                      </a:r>
                      <a:endParaRPr lang="en-US" sz="2000" b="1" i="0" u="none" strike="noStrike" dirty="0">
                        <a:solidFill>
                          <a:schemeClr val="tx1"/>
                        </a:solidFill>
                        <a:effectLst/>
                        <a:latin typeface="Calibri" panose="020F0502020204030204" pitchFamily="34" charset="0"/>
                      </a:endParaRPr>
                    </a:p>
                  </a:txBody>
                  <a:tcPr marL="0" marR="0" marT="0" marB="0" anchor="ctr">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182880" algn="l" fontAlgn="b"/>
                      <a:r>
                        <a:rPr lang="en-US" sz="2000" b="1" u="none" strike="noStrike" dirty="0">
                          <a:solidFill>
                            <a:schemeClr val="tx1"/>
                          </a:solidFill>
                          <a:effectLst/>
                        </a:rPr>
                        <a:t>Child Moves Out</a:t>
                      </a:r>
                      <a:endParaRPr lang="en-US" sz="2000" b="1" i="0" u="none" strike="noStrike" dirty="0">
                        <a:solidFill>
                          <a:schemeClr val="tx1"/>
                        </a:solidFill>
                        <a:effectLst/>
                        <a:latin typeface="Calibri" panose="020F0502020204030204" pitchFamily="34" charset="0"/>
                      </a:endParaRPr>
                    </a:p>
                  </a:txBody>
                  <a:tcPr marL="0" marR="0" marT="0" marB="0" anchor="ctr">
                    <a:lnL w="12700" cmpd="sng">
                      <a:noFill/>
                    </a:lnL>
                    <a:lnB w="12700" cap="flat" cmpd="sng" algn="ctr">
                      <a:solidFill>
                        <a:srgbClr val="2F2EF9"/>
                      </a:solidFill>
                      <a:prstDash val="solid"/>
                      <a:round/>
                      <a:headEnd type="none" w="med" len="med"/>
                      <a:tailEnd type="none" w="med" len="med"/>
                    </a:lnB>
                    <a:noFill/>
                  </a:tcPr>
                </a:tc>
                <a:tc>
                  <a:txBody>
                    <a:bodyPr/>
                    <a:lstStyle/>
                    <a:p>
                      <a:pPr marL="182880" algn="l" fontAlgn="b"/>
                      <a:r>
                        <a:rPr lang="en-US" sz="2000" b="1" i="0" u="none" strike="noStrike" dirty="0">
                          <a:solidFill>
                            <a:srgbClr val="C00000"/>
                          </a:solidFill>
                          <a:effectLst/>
                          <a:latin typeface="Calibri" panose="020F0502020204030204" pitchFamily="34" charset="0"/>
                        </a:rPr>
                        <a:t>Prediction Interval</a:t>
                      </a:r>
                    </a:p>
                  </a:txBody>
                  <a:tcPr marL="0" marR="0" marT="0" marB="0" anchor="ctr">
                    <a:noFill/>
                  </a:tcPr>
                </a:tc>
                <a:tc>
                  <a:txBody>
                    <a:bodyPr/>
                    <a:lstStyle/>
                    <a:p>
                      <a:pPr algn="ctr"/>
                      <a:r>
                        <a:rPr lang="en-US" sz="2000" b="1" dirty="0"/>
                        <a:t>NLSY</a:t>
                      </a:r>
                    </a:p>
                  </a:txBody>
                  <a:tcPr anchor="ctr">
                    <a:noFill/>
                  </a:tcPr>
                </a:tc>
                <a:extLst>
                  <a:ext uri="{0D108BD9-81ED-4DB2-BD59-A6C34878D82A}">
                    <a16:rowId xmlns:a16="http://schemas.microsoft.com/office/drawing/2014/main" val="1249437394"/>
                  </a:ext>
                </a:extLst>
              </a:tr>
              <a:tr h="442037">
                <a:tc>
                  <a:txBody>
                    <a:bodyPr/>
                    <a:lstStyle/>
                    <a:p>
                      <a:pPr marL="182880" algn="l" fontAlgn="b"/>
                      <a:r>
                        <a:rPr lang="en-US" sz="2000" b="1" u="none" strike="noStrike" dirty="0">
                          <a:solidFill>
                            <a:schemeClr val="tx1"/>
                          </a:solidFill>
                          <a:effectLst/>
                        </a:rPr>
                        <a:t>Positive Affect</a:t>
                      </a:r>
                      <a:endParaRPr lang="en-US" sz="2000" b="1" i="0" u="none" strike="noStrike" dirty="0">
                        <a:solidFill>
                          <a:schemeClr val="tx1"/>
                        </a:solidFill>
                        <a:effectLst/>
                        <a:latin typeface="Calibri" panose="020F0502020204030204"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182880" algn="l" fontAlgn="b"/>
                      <a:r>
                        <a:rPr lang="en-US" sz="2000" b="1" i="0" u="none" strike="noStrike" dirty="0">
                          <a:solidFill>
                            <a:schemeClr val="tx1"/>
                          </a:solidFill>
                          <a:effectLst/>
                          <a:latin typeface="Calibri" panose="020F0502020204030204" pitchFamily="34" charset="0"/>
                        </a:rPr>
                        <a:t>Higher Education</a:t>
                      </a:r>
                    </a:p>
                  </a:txBody>
                  <a:tcPr marL="0" marR="0" marT="0" marB="0" anchor="ctr">
                    <a:lnL w="12700" cmpd="sng">
                      <a:noFill/>
                    </a:lnL>
                    <a:lnT w="12700" cap="flat" cmpd="sng" algn="ctr">
                      <a:solidFill>
                        <a:srgbClr val="2F2EF9"/>
                      </a:solidFill>
                      <a:prstDash val="solid"/>
                      <a:round/>
                      <a:headEnd type="none" w="med" len="med"/>
                      <a:tailEnd type="none" w="med" len="med"/>
                    </a:lnT>
                    <a:noFill/>
                  </a:tcPr>
                </a:tc>
                <a:tc>
                  <a:txBody>
                    <a:bodyPr/>
                    <a:lstStyle/>
                    <a:p>
                      <a:endParaRPr lang="en-US"/>
                    </a:p>
                  </a:txBody>
                  <a:tcPr marL="0" marR="0" marT="0" marB="0" anchor="ctr">
                    <a:noFill/>
                  </a:tcPr>
                </a:tc>
                <a:tc>
                  <a:txBody>
                    <a:bodyPr/>
                    <a:lstStyle/>
                    <a:p>
                      <a:pPr algn="ctr"/>
                      <a:r>
                        <a:rPr lang="en-US" sz="2000" b="1" dirty="0"/>
                        <a:t>SHP</a:t>
                      </a:r>
                    </a:p>
                  </a:txBody>
                  <a:tcPr anchor="ctr">
                    <a:noFill/>
                  </a:tcPr>
                </a:tc>
                <a:extLst>
                  <a:ext uri="{0D108BD9-81ED-4DB2-BD59-A6C34878D82A}">
                    <a16:rowId xmlns:a16="http://schemas.microsoft.com/office/drawing/2014/main" val="116497207"/>
                  </a:ext>
                </a:extLst>
              </a:tr>
              <a:tr h="442037">
                <a:tc>
                  <a:txBody>
                    <a:bodyPr/>
                    <a:lstStyle/>
                    <a:p>
                      <a:pPr marL="182880" algn="l" fontAlgn="b"/>
                      <a:r>
                        <a:rPr lang="en-US" sz="2000" b="1" u="none" strike="noStrike" dirty="0">
                          <a:solidFill>
                            <a:schemeClr val="tx1"/>
                          </a:solidFill>
                          <a:effectLst/>
                        </a:rPr>
                        <a:t>Negative Affect</a:t>
                      </a:r>
                      <a:endParaRPr lang="en-US" sz="2000" b="1" i="0" u="none" strike="noStrike" dirty="0">
                        <a:solidFill>
                          <a:schemeClr val="tx1"/>
                        </a:solidFill>
                        <a:effectLst/>
                        <a:latin typeface="Calibri" panose="020F0502020204030204" pitchFamily="34" charset="0"/>
                      </a:endParaRPr>
                    </a:p>
                  </a:txBody>
                  <a:tcPr marL="0" marR="0" marT="0" marB="0"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82880" algn="l" fontAlgn="b"/>
                      <a:r>
                        <a:rPr lang="en-US" sz="2000" b="1" u="none" strike="noStrike" dirty="0">
                          <a:solidFill>
                            <a:schemeClr val="tx1"/>
                          </a:solidFill>
                          <a:effectLst/>
                        </a:rPr>
                        <a:t>First Job</a:t>
                      </a:r>
                      <a:endParaRPr lang="en-US" sz="2000" b="1" i="0" u="none" strike="noStrike" dirty="0">
                        <a:solidFill>
                          <a:schemeClr val="tx1"/>
                        </a:solidFill>
                        <a:effectLst/>
                        <a:latin typeface="Calibri" panose="020F0502020204030204" pitchFamily="34" charset="0"/>
                      </a:endParaRPr>
                    </a:p>
                  </a:txBody>
                  <a:tcPr marL="0" marR="0" marT="0" marB="0" anchor="ctr">
                    <a:lnL w="12700" cmpd="sng">
                      <a:noFill/>
                    </a:lnL>
                    <a:noFill/>
                  </a:tcPr>
                </a:tc>
                <a:tc>
                  <a:txBody>
                    <a:bodyPr/>
                    <a:lstStyle/>
                    <a:p>
                      <a:pPr algn="ctr"/>
                      <a:r>
                        <a:rPr lang="en-US" sz="2800" b="1" dirty="0">
                          <a:solidFill>
                            <a:schemeClr val="bg1"/>
                          </a:solidFill>
                        </a:rPr>
                        <a:t>2 Methods</a:t>
                      </a:r>
                    </a:p>
                  </a:txBody>
                  <a:tcPr marL="0" marR="0" marT="0" marB="0" anchor="ctr">
                    <a:solidFill>
                      <a:srgbClr val="1C9845"/>
                    </a:solidFill>
                  </a:tcPr>
                </a:tc>
                <a:tc>
                  <a:txBody>
                    <a:bodyPr/>
                    <a:lstStyle/>
                    <a:p>
                      <a:pPr algn="ctr"/>
                      <a:r>
                        <a:rPr lang="en-US" sz="2000" b="1" dirty="0"/>
                        <a:t>WLS (G&amp;S)</a:t>
                      </a:r>
                    </a:p>
                  </a:txBody>
                  <a:tcPr anchor="ctr">
                    <a:noFill/>
                  </a:tcPr>
                </a:tc>
                <a:extLst>
                  <a:ext uri="{0D108BD9-81ED-4DB2-BD59-A6C34878D82A}">
                    <a16:rowId xmlns:a16="http://schemas.microsoft.com/office/drawing/2014/main" val="493075177"/>
                  </a:ext>
                </a:extLst>
              </a:tr>
              <a:tr h="442037">
                <a:tc>
                  <a:txBody>
                    <a:bodyPr/>
                    <a:lstStyle/>
                    <a:p>
                      <a:pPr marL="182880" algn="l" fontAlgn="b"/>
                      <a:r>
                        <a:rPr lang="en-US" sz="2000" b="1" u="none" strike="noStrike" dirty="0">
                          <a:solidFill>
                            <a:schemeClr val="tx1"/>
                          </a:solidFill>
                          <a:effectLst/>
                        </a:rPr>
                        <a:t>Locus of Control</a:t>
                      </a:r>
                      <a:endParaRPr lang="en-US" sz="2000" b="1" i="0" u="none" strike="noStrike" dirty="0">
                        <a:solidFill>
                          <a:schemeClr val="tx1"/>
                        </a:solidFill>
                        <a:effectLst/>
                        <a:latin typeface="Calibri" panose="020F0502020204030204" pitchFamily="34" charset="0"/>
                      </a:endParaRPr>
                    </a:p>
                  </a:txBody>
                  <a:tcPr marL="0" marR="0" marT="0" marB="0" anchor="ctr">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182880" algn="l" fontAlgn="b"/>
                      <a:r>
                        <a:rPr lang="en-US" sz="2000" b="1" u="none" strike="noStrike" dirty="0">
                          <a:solidFill>
                            <a:schemeClr val="tx1"/>
                          </a:solidFill>
                          <a:effectLst/>
                        </a:rPr>
                        <a:t>Unemployment</a:t>
                      </a:r>
                      <a:endParaRPr lang="en-US" sz="2000" b="1" i="0" u="none" strike="noStrike" dirty="0">
                        <a:solidFill>
                          <a:schemeClr val="tx1"/>
                        </a:solidFill>
                        <a:effectLst/>
                        <a:latin typeface="Calibri" panose="020F0502020204030204" pitchFamily="34" charset="0"/>
                      </a:endParaRPr>
                    </a:p>
                  </a:txBody>
                  <a:tcPr marL="0" marR="0" marT="0" marB="0" anchor="ctr">
                    <a:lnL w="12700" cmpd="sng">
                      <a:noFill/>
                    </a:lnL>
                    <a:noFill/>
                  </a:tcPr>
                </a:tc>
                <a:tc>
                  <a:txBody>
                    <a:bodyPr/>
                    <a:lstStyle/>
                    <a:p>
                      <a:pPr algn="ctr"/>
                      <a:r>
                        <a:rPr lang="en-US" sz="2000" b="1" dirty="0"/>
                        <a:t>Propensity Score Matching</a:t>
                      </a:r>
                    </a:p>
                  </a:txBody>
                  <a:tcPr marL="0" marR="0" marT="0" marB="0" anchor="ctr">
                    <a:noFill/>
                  </a:tcPr>
                </a:tc>
                <a:tc>
                  <a:txBody>
                    <a:bodyPr/>
                    <a:lstStyle/>
                    <a:p>
                      <a:pPr algn="ctr"/>
                      <a:endParaRPr lang="en-US" sz="2000" dirty="0"/>
                    </a:p>
                  </a:txBody>
                  <a:tcPr anchor="ctr">
                    <a:noFill/>
                  </a:tcPr>
                </a:tc>
                <a:extLst>
                  <a:ext uri="{0D108BD9-81ED-4DB2-BD59-A6C34878D82A}">
                    <a16:rowId xmlns:a16="http://schemas.microsoft.com/office/drawing/2014/main" val="1748409480"/>
                  </a:ext>
                </a:extLst>
              </a:tr>
              <a:tr h="442037">
                <a:tc>
                  <a:txBody>
                    <a:bodyPr/>
                    <a:lstStyle/>
                    <a:p>
                      <a:pPr marL="182880" algn="l" fontAlgn="b"/>
                      <a:r>
                        <a:rPr lang="en-US" sz="2000" b="1" u="none" strike="noStrike" dirty="0">
                          <a:solidFill>
                            <a:schemeClr val="tx1"/>
                          </a:solidFill>
                          <a:effectLst/>
                        </a:rPr>
                        <a:t>Social Support</a:t>
                      </a:r>
                      <a:endParaRPr lang="en-US" sz="2000" b="1" i="0" u="none" strike="noStrike" dirty="0">
                        <a:solidFill>
                          <a:schemeClr val="tx1"/>
                        </a:solidFill>
                        <a:effectLst/>
                        <a:latin typeface="Calibri" panose="020F0502020204030204"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182880" algn="l" fontAlgn="b"/>
                      <a:r>
                        <a:rPr lang="en-US" sz="2000" b="1" u="none" strike="noStrike" dirty="0">
                          <a:solidFill>
                            <a:schemeClr val="tx1"/>
                          </a:solidFill>
                          <a:effectLst/>
                        </a:rPr>
                        <a:t>Retirement</a:t>
                      </a:r>
                      <a:endParaRPr lang="en-US" sz="2000" b="1" i="0" u="none" strike="noStrike" dirty="0">
                        <a:solidFill>
                          <a:schemeClr val="tx1"/>
                        </a:solidFill>
                        <a:effectLst/>
                        <a:latin typeface="Calibri" panose="020F0502020204030204" pitchFamily="34" charset="0"/>
                      </a:endParaRPr>
                    </a:p>
                  </a:txBody>
                  <a:tcPr marL="0" marR="0" marT="0" marB="0" anchor="ctr">
                    <a:lnL w="12700" cmpd="sng">
                      <a:noFill/>
                    </a:lnL>
                    <a:lnB w="12700" cap="flat" cmpd="sng" algn="ctr">
                      <a:solidFill>
                        <a:srgbClr val="2F2EF9"/>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1" dirty="0"/>
                        <a:t>Specification Curve Analysis</a:t>
                      </a:r>
                    </a:p>
                  </a:txBody>
                  <a:tcPr marL="0" marR="0" marT="0" marB="0" anchor="ctr">
                    <a:noFill/>
                  </a:tcPr>
                </a:tc>
                <a:tc>
                  <a:txBody>
                    <a:bodyPr/>
                    <a:lstStyle/>
                    <a:p>
                      <a:pPr algn="ctr"/>
                      <a:endParaRPr lang="en-US" sz="2000" dirty="0"/>
                    </a:p>
                  </a:txBody>
                  <a:tcPr anchor="ctr">
                    <a:noFill/>
                  </a:tcPr>
                </a:tc>
                <a:extLst>
                  <a:ext uri="{0D108BD9-81ED-4DB2-BD59-A6C34878D82A}">
                    <a16:rowId xmlns:a16="http://schemas.microsoft.com/office/drawing/2014/main" val="1628178946"/>
                  </a:ext>
                </a:extLst>
              </a:tr>
              <a:tr h="442037">
                <a:tc>
                  <a:txBody>
                    <a:bodyPr/>
                    <a:lstStyle/>
                    <a:p>
                      <a:pPr marL="182880" marR="0" lvl="0" indent="0" algn="l" defTabSz="914400" rtl="0" eaLnBrk="1" fontAlgn="b" latinLnBrk="0" hangingPunct="1">
                        <a:lnSpc>
                          <a:spcPct val="100000"/>
                        </a:lnSpc>
                        <a:spcBef>
                          <a:spcPts val="0"/>
                        </a:spcBef>
                        <a:spcAft>
                          <a:spcPts val="0"/>
                        </a:spcAft>
                        <a:buClrTx/>
                        <a:buSzTx/>
                        <a:buFontTx/>
                        <a:buNone/>
                        <a:tabLst/>
                        <a:defRPr/>
                      </a:pPr>
                      <a:r>
                        <a:rPr lang="en-US" sz="2000" b="1" u="none" strike="noStrike" dirty="0">
                          <a:solidFill>
                            <a:schemeClr val="tx1"/>
                          </a:solidFill>
                          <a:effectLst/>
                        </a:rPr>
                        <a:t>IQ / Cognitive Ability</a:t>
                      </a:r>
                      <a:endParaRPr lang="en-US" sz="2000" b="1" i="0" u="none" strike="noStrike" dirty="0">
                        <a:solidFill>
                          <a:schemeClr val="tx1"/>
                        </a:solidFill>
                        <a:effectLst/>
                        <a:latin typeface="Calibri" panose="020F0502020204030204"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182880" algn="l" fontAlgn="b"/>
                      <a:r>
                        <a:rPr lang="en-US" sz="2000" b="1" u="none" strike="noStrike" dirty="0">
                          <a:solidFill>
                            <a:schemeClr val="tx1"/>
                          </a:solidFill>
                          <a:effectLst/>
                        </a:rPr>
                        <a:t>Volunteering</a:t>
                      </a:r>
                      <a:endParaRPr lang="en-US" sz="2000" b="1" i="0" u="none" strike="noStrike" dirty="0">
                        <a:solidFill>
                          <a:schemeClr val="tx1"/>
                        </a:solidFill>
                        <a:effectLst/>
                        <a:latin typeface="Calibri" panose="020F0502020204030204" pitchFamily="34" charset="0"/>
                      </a:endParaRPr>
                    </a:p>
                  </a:txBody>
                  <a:tcPr marL="0" marR="0" marT="0" marB="0" anchor="ctr">
                    <a:lnL w="12700" cmpd="sng">
                      <a:noFill/>
                    </a:lnL>
                    <a:lnT w="12700" cap="flat" cmpd="sng" algn="ctr">
                      <a:solidFill>
                        <a:srgbClr val="2F2EF9"/>
                      </a:solidFill>
                      <a:prstDash val="solid"/>
                      <a:round/>
                      <a:headEnd type="none" w="med" len="med"/>
                      <a:tailEnd type="none" w="med" len="med"/>
                    </a:lnT>
                    <a:noFill/>
                  </a:tcPr>
                </a:tc>
                <a:tc>
                  <a:txBody>
                    <a:bodyPr/>
                    <a:lstStyle/>
                    <a:p>
                      <a:endParaRPr lang="en-US" dirty="0"/>
                    </a:p>
                  </a:txBody>
                  <a:tcPr marL="0" marR="0" marT="0" marB="0" anchor="ctr">
                    <a:noFill/>
                  </a:tcPr>
                </a:tc>
                <a:tc>
                  <a:txBody>
                    <a:bodyPr/>
                    <a:lstStyle/>
                    <a:p>
                      <a:pPr algn="ctr"/>
                      <a:endParaRPr lang="en-US" sz="2000" dirty="0"/>
                    </a:p>
                  </a:txBody>
                  <a:tcPr anchor="ctr">
                    <a:noFill/>
                  </a:tcPr>
                </a:tc>
                <a:extLst>
                  <a:ext uri="{0D108BD9-81ED-4DB2-BD59-A6C34878D82A}">
                    <a16:rowId xmlns:a16="http://schemas.microsoft.com/office/drawing/2014/main" val="3852334015"/>
                  </a:ext>
                </a:extLst>
              </a:tr>
              <a:tr h="442037">
                <a:tc>
                  <a:txBody>
                    <a:bodyPr/>
                    <a:lstStyle/>
                    <a:p>
                      <a:pPr marL="182880" algn="l" fontAlgn="b"/>
                      <a:r>
                        <a:rPr lang="en-US" sz="2000" b="1" u="none" strike="noStrike" dirty="0">
                          <a:solidFill>
                            <a:schemeClr val="tx1"/>
                          </a:solidFill>
                          <a:effectLst/>
                        </a:rPr>
                        <a:t>Depression</a:t>
                      </a:r>
                      <a:endParaRPr lang="en-US" sz="2000" b="1" i="0" u="none" strike="noStrike" dirty="0">
                        <a:solidFill>
                          <a:schemeClr val="tx1"/>
                        </a:solidFill>
                        <a:effectLst/>
                        <a:latin typeface="Calibri" panose="020F0502020204030204" pitchFamily="34" charset="0"/>
                      </a:endParaRPr>
                    </a:p>
                  </a:txBody>
                  <a:tcPr marL="0" marR="0" marT="0" marB="0" anchor="ctr">
                    <a:lnT w="12700" cmpd="sng">
                      <a:noFill/>
                    </a:lnT>
                    <a:noFill/>
                  </a:tcPr>
                </a:tc>
                <a:tc>
                  <a:txBody>
                    <a:bodyPr/>
                    <a:lstStyle/>
                    <a:p>
                      <a:pPr marL="182880" algn="l" fontAlgn="b"/>
                      <a:r>
                        <a:rPr lang="en-US" sz="2000" b="1" u="none" strike="noStrike" dirty="0">
                          <a:solidFill>
                            <a:schemeClr val="tx1"/>
                          </a:solidFill>
                          <a:effectLst/>
                        </a:rPr>
                        <a:t>Criminal Behavior</a:t>
                      </a:r>
                      <a:endParaRPr lang="en-US" sz="2000" b="1" i="0" u="none" strike="noStrike" dirty="0">
                        <a:solidFill>
                          <a:schemeClr val="tx1"/>
                        </a:solidFill>
                        <a:effectLst/>
                        <a:latin typeface="Calibri" panose="020F0502020204030204" pitchFamily="34" charset="0"/>
                      </a:endParaRPr>
                    </a:p>
                  </a:txBody>
                  <a:tcPr marL="0" marR="0" marT="0" marB="0" anchor="ctr">
                    <a:noFill/>
                  </a:tcPr>
                </a:tc>
                <a:tc>
                  <a:txBody>
                    <a:bodyPr/>
                    <a:lstStyle/>
                    <a:p>
                      <a:endParaRPr lang="en-US" dirty="0"/>
                    </a:p>
                  </a:txBody>
                  <a:tcPr marL="0" marR="0" marT="0" marB="0" anchor="ctr">
                    <a:noFill/>
                  </a:tcPr>
                </a:tc>
                <a:tc>
                  <a:txBody>
                    <a:bodyPr/>
                    <a:lstStyle/>
                    <a:p>
                      <a:pPr algn="ctr"/>
                      <a:endParaRPr lang="en-US" sz="2000" dirty="0"/>
                    </a:p>
                  </a:txBody>
                  <a:tcPr anchor="ctr">
                    <a:noFill/>
                  </a:tcPr>
                </a:tc>
                <a:extLst>
                  <a:ext uri="{0D108BD9-81ED-4DB2-BD59-A6C34878D82A}">
                    <a16:rowId xmlns:a16="http://schemas.microsoft.com/office/drawing/2014/main" val="1967688584"/>
                  </a:ext>
                </a:extLst>
              </a:tr>
            </a:tbl>
          </a:graphicData>
        </a:graphic>
      </p:graphicFrame>
      <p:sp>
        <p:nvSpPr>
          <p:cNvPr id="5" name="TextBox 4">
            <a:extLst>
              <a:ext uri="{FF2B5EF4-FFF2-40B4-BE49-F238E27FC236}">
                <a16:creationId xmlns:a16="http://schemas.microsoft.com/office/drawing/2014/main" id="{7E585185-C4DB-7445-9398-B059B6370AF8}"/>
              </a:ext>
            </a:extLst>
          </p:cNvPr>
          <p:cNvSpPr txBox="1"/>
          <p:nvPr/>
        </p:nvSpPr>
        <p:spPr>
          <a:xfrm>
            <a:off x="3759200" y="-4165600"/>
            <a:ext cx="184731" cy="369332"/>
          </a:xfrm>
          <a:prstGeom prst="rect">
            <a:avLst/>
          </a:prstGeom>
          <a:noFill/>
        </p:spPr>
        <p:txBody>
          <a:bodyPr wrap="none" rtlCol="0">
            <a:spAutoFit/>
          </a:bodyPr>
          <a:lstStyle/>
          <a:p>
            <a:endParaRPr lang="en-US" dirty="0"/>
          </a:p>
        </p:txBody>
      </p:sp>
      <p:sp>
        <p:nvSpPr>
          <p:cNvPr id="7" name="Rectangle 6">
            <a:extLst>
              <a:ext uri="{FF2B5EF4-FFF2-40B4-BE49-F238E27FC236}">
                <a16:creationId xmlns:a16="http://schemas.microsoft.com/office/drawing/2014/main" id="{0DF9A8D7-4404-F147-91A3-334CA64B7A2C}"/>
              </a:ext>
            </a:extLst>
          </p:cNvPr>
          <p:cNvSpPr/>
          <p:nvPr/>
        </p:nvSpPr>
        <p:spPr>
          <a:xfrm rot="16200000">
            <a:off x="2099734" y="1337733"/>
            <a:ext cx="1693334" cy="3894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2F2EF9"/>
                </a:solidFill>
              </a:rPr>
              <a:t>Health</a:t>
            </a:r>
          </a:p>
        </p:txBody>
      </p:sp>
      <p:sp>
        <p:nvSpPr>
          <p:cNvPr id="8" name="Rectangle 7">
            <a:extLst>
              <a:ext uri="{FF2B5EF4-FFF2-40B4-BE49-F238E27FC236}">
                <a16:creationId xmlns:a16="http://schemas.microsoft.com/office/drawing/2014/main" id="{8939B228-4FF1-B546-9F39-592512248A78}"/>
              </a:ext>
            </a:extLst>
          </p:cNvPr>
          <p:cNvSpPr/>
          <p:nvPr/>
        </p:nvSpPr>
        <p:spPr>
          <a:xfrm rot="16200000">
            <a:off x="2099734" y="3022600"/>
            <a:ext cx="1693334" cy="3894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2F2EF9"/>
                </a:solidFill>
              </a:rPr>
              <a:t>Social</a:t>
            </a:r>
          </a:p>
        </p:txBody>
      </p:sp>
      <p:sp>
        <p:nvSpPr>
          <p:cNvPr id="9" name="Rectangle 8">
            <a:extLst>
              <a:ext uri="{FF2B5EF4-FFF2-40B4-BE49-F238E27FC236}">
                <a16:creationId xmlns:a16="http://schemas.microsoft.com/office/drawing/2014/main" id="{F0189521-A2A5-4B4F-BFF3-B260994B528F}"/>
              </a:ext>
            </a:extLst>
          </p:cNvPr>
          <p:cNvSpPr/>
          <p:nvPr/>
        </p:nvSpPr>
        <p:spPr>
          <a:xfrm rot="16200000">
            <a:off x="2116668" y="4809070"/>
            <a:ext cx="1693334" cy="3894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2F2EF9"/>
                </a:solidFill>
              </a:rPr>
              <a:t>Work/Edu</a:t>
            </a:r>
          </a:p>
        </p:txBody>
      </p:sp>
      <p:sp>
        <p:nvSpPr>
          <p:cNvPr id="10" name="Rectangle 9">
            <a:extLst>
              <a:ext uri="{FF2B5EF4-FFF2-40B4-BE49-F238E27FC236}">
                <a16:creationId xmlns:a16="http://schemas.microsoft.com/office/drawing/2014/main" id="{29219B17-DE89-5848-B4F4-1EBC195C7834}"/>
              </a:ext>
            </a:extLst>
          </p:cNvPr>
          <p:cNvSpPr/>
          <p:nvPr/>
        </p:nvSpPr>
        <p:spPr>
          <a:xfrm rot="16200000">
            <a:off x="2099736" y="6221311"/>
            <a:ext cx="1693334" cy="3894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2F2EF9"/>
                </a:solidFill>
              </a:rPr>
              <a:t>Civic</a:t>
            </a:r>
          </a:p>
        </p:txBody>
      </p:sp>
      <p:sp>
        <p:nvSpPr>
          <p:cNvPr id="14" name="Rectangle 13">
            <a:extLst>
              <a:ext uri="{FF2B5EF4-FFF2-40B4-BE49-F238E27FC236}">
                <a16:creationId xmlns:a16="http://schemas.microsoft.com/office/drawing/2014/main" id="{735799F8-0A36-8841-9D04-DFD2FF07A345}"/>
              </a:ext>
            </a:extLst>
          </p:cNvPr>
          <p:cNvSpPr/>
          <p:nvPr/>
        </p:nvSpPr>
        <p:spPr>
          <a:xfrm>
            <a:off x="6096000" y="5091887"/>
            <a:ext cx="3115729" cy="16933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2580134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10FD7CFC-1145-1B41-9B2C-269DC62037D0}"/>
              </a:ext>
            </a:extLst>
          </p:cNvPr>
          <p:cNvGraphicFramePr>
            <a:graphicFrameLocks noGrp="1"/>
          </p:cNvGraphicFramePr>
          <p:nvPr>
            <p:extLst>
              <p:ext uri="{D42A27DB-BD31-4B8C-83A1-F6EECF244321}">
                <p14:modId xmlns:p14="http://schemas.microsoft.com/office/powerpoint/2010/main" val="401286994"/>
              </p:ext>
            </p:extLst>
          </p:nvPr>
        </p:nvGraphicFramePr>
        <p:xfrm>
          <a:off x="0" y="-1"/>
          <a:ext cx="12192000" cy="6766565"/>
        </p:xfrm>
        <a:graphic>
          <a:graphicData uri="http://schemas.openxmlformats.org/drawingml/2006/table">
            <a:tbl>
              <a:tblPr firstRow="1" bandRow="1">
                <a:tableStyleId>{5C22544A-7EE6-4342-B048-85BDC9FD1C3A}</a:tableStyleId>
              </a:tblPr>
              <a:tblGrid>
                <a:gridCol w="3048000">
                  <a:extLst>
                    <a:ext uri="{9D8B030D-6E8A-4147-A177-3AD203B41FA5}">
                      <a16:colId xmlns:a16="http://schemas.microsoft.com/office/drawing/2014/main" val="4169745972"/>
                    </a:ext>
                  </a:extLst>
                </a:gridCol>
                <a:gridCol w="3048000">
                  <a:extLst>
                    <a:ext uri="{9D8B030D-6E8A-4147-A177-3AD203B41FA5}">
                      <a16:colId xmlns:a16="http://schemas.microsoft.com/office/drawing/2014/main" val="230426186"/>
                    </a:ext>
                  </a:extLst>
                </a:gridCol>
                <a:gridCol w="3048000">
                  <a:extLst>
                    <a:ext uri="{9D8B030D-6E8A-4147-A177-3AD203B41FA5}">
                      <a16:colId xmlns:a16="http://schemas.microsoft.com/office/drawing/2014/main" val="3818501457"/>
                    </a:ext>
                  </a:extLst>
                </a:gridCol>
                <a:gridCol w="3048000">
                  <a:extLst>
                    <a:ext uri="{9D8B030D-6E8A-4147-A177-3AD203B41FA5}">
                      <a16:colId xmlns:a16="http://schemas.microsoft.com/office/drawing/2014/main" val="3950771620"/>
                    </a:ext>
                  </a:extLst>
                </a:gridCol>
              </a:tblGrid>
              <a:tr h="578047">
                <a:tc>
                  <a:txBody>
                    <a:bodyPr/>
                    <a:lstStyle/>
                    <a:p>
                      <a:pPr algn="ctr"/>
                      <a:r>
                        <a:rPr lang="en-US" sz="2800" dirty="0"/>
                        <a:t>14 Predictors</a:t>
                      </a:r>
                    </a:p>
                  </a:txBody>
                  <a:tcPr anchor="ctr">
                    <a:solidFill>
                      <a:srgbClr val="7030A0"/>
                    </a:solidFill>
                  </a:tcPr>
                </a:tc>
                <a:tc>
                  <a:txBody>
                    <a:bodyPr/>
                    <a:lstStyle/>
                    <a:p>
                      <a:pPr algn="ctr"/>
                      <a:r>
                        <a:rPr lang="en-US" sz="2800" dirty="0"/>
                        <a:t>14 Outcomes</a:t>
                      </a:r>
                    </a:p>
                  </a:txBody>
                  <a:tcPr anchor="ctr">
                    <a:solidFill>
                      <a:srgbClr val="2F2EF9"/>
                    </a:solidFill>
                  </a:tcPr>
                </a:tc>
                <a:tc>
                  <a:txBody>
                    <a:bodyPr/>
                    <a:lstStyle/>
                    <a:p>
                      <a:pPr algn="ctr"/>
                      <a:r>
                        <a:rPr lang="en-US" sz="2800" dirty="0"/>
                        <a:t>8 Moderators</a:t>
                      </a:r>
                    </a:p>
                  </a:txBody>
                  <a:tcPr anchor="ctr">
                    <a:solidFill>
                      <a:srgbClr val="C00000"/>
                    </a:solidFill>
                  </a:tcPr>
                </a:tc>
                <a:tc>
                  <a:txBody>
                    <a:bodyPr/>
                    <a:lstStyle/>
                    <a:p>
                      <a:pPr algn="ctr"/>
                      <a:r>
                        <a:rPr lang="en-US" sz="2800" dirty="0"/>
                        <a:t>10 Studies</a:t>
                      </a:r>
                    </a:p>
                  </a:txBody>
                  <a:tcPr anchor="ctr">
                    <a:solidFill>
                      <a:schemeClr val="tx1"/>
                    </a:solidFill>
                  </a:tcPr>
                </a:tc>
                <a:extLst>
                  <a:ext uri="{0D108BD9-81ED-4DB2-BD59-A6C34878D82A}">
                    <a16:rowId xmlns:a16="http://schemas.microsoft.com/office/drawing/2014/main" val="3467875394"/>
                  </a:ext>
                </a:extLst>
              </a:tr>
              <a:tr h="442037">
                <a:tc>
                  <a:txBody>
                    <a:bodyPr/>
                    <a:lstStyle/>
                    <a:p>
                      <a:pPr marL="182880" indent="0" algn="l" fontAlgn="b">
                        <a:tabLst/>
                      </a:pPr>
                      <a:r>
                        <a:rPr lang="en-US" sz="2000" b="1" u="none" strike="noStrike" dirty="0">
                          <a:solidFill>
                            <a:schemeClr val="tx1"/>
                          </a:solidFill>
                          <a:effectLst/>
                        </a:rPr>
                        <a:t>Extraversion</a:t>
                      </a:r>
                      <a:endParaRPr lang="en-US" sz="2000" b="1" i="0" u="none" strike="noStrike" dirty="0">
                        <a:solidFill>
                          <a:schemeClr val="tx1"/>
                        </a:solidFill>
                        <a:effectLst/>
                        <a:latin typeface="Calibri" panose="020F0502020204030204" pitchFamily="34" charset="0"/>
                      </a:endParaRPr>
                    </a:p>
                  </a:txBody>
                  <a:tcPr marL="0" marR="0" marT="0" marB="0" anchor="ctr">
                    <a:noFill/>
                  </a:tcPr>
                </a:tc>
                <a:tc>
                  <a:txBody>
                    <a:bodyPr/>
                    <a:lstStyle/>
                    <a:p>
                      <a:pPr marL="182880" algn="l" fontAlgn="b"/>
                      <a:r>
                        <a:rPr lang="en-US" sz="2000" b="1" u="none" strike="noStrike" dirty="0">
                          <a:solidFill>
                            <a:schemeClr val="tx1"/>
                          </a:solidFill>
                          <a:effectLst/>
                        </a:rPr>
                        <a:t>Mortality</a:t>
                      </a:r>
                      <a:endParaRPr lang="en-US" sz="2000" b="1" i="0" u="none" strike="noStrike" dirty="0">
                        <a:solidFill>
                          <a:schemeClr val="tx1"/>
                        </a:solidFill>
                        <a:effectLst/>
                        <a:latin typeface="Calibri" panose="020F0502020204030204" pitchFamily="34" charset="0"/>
                      </a:endParaRPr>
                    </a:p>
                  </a:txBody>
                  <a:tcPr marL="0" marR="0" marT="0" marB="0" anchor="ctr">
                    <a:noFill/>
                  </a:tcPr>
                </a:tc>
                <a:tc>
                  <a:txBody>
                    <a:bodyPr/>
                    <a:lstStyle/>
                    <a:p>
                      <a:pPr marL="182880" algn="l" fontAlgn="b"/>
                      <a:r>
                        <a:rPr lang="en-US" sz="2000" b="1" u="none" strike="noStrike" dirty="0">
                          <a:solidFill>
                            <a:schemeClr val="tx1"/>
                          </a:solidFill>
                          <a:effectLst/>
                        </a:rPr>
                        <a:t>Age</a:t>
                      </a:r>
                      <a:endParaRPr lang="en-US" sz="2000" b="1" i="0" u="none" strike="noStrike" dirty="0">
                        <a:solidFill>
                          <a:schemeClr val="tx1"/>
                        </a:solidFill>
                        <a:effectLst/>
                        <a:latin typeface="Calibri" panose="020F0502020204030204" pitchFamily="34" charset="0"/>
                      </a:endParaRPr>
                    </a:p>
                  </a:txBody>
                  <a:tcPr marL="0" marR="0" marT="0" marB="0" anchor="ctr">
                    <a:noFill/>
                  </a:tcPr>
                </a:tc>
                <a:tc>
                  <a:txBody>
                    <a:bodyPr/>
                    <a:lstStyle/>
                    <a:p>
                      <a:pPr algn="ctr"/>
                      <a:r>
                        <a:rPr lang="en-US" sz="2000" b="1" dirty="0"/>
                        <a:t>Add Health</a:t>
                      </a:r>
                    </a:p>
                  </a:txBody>
                  <a:tcPr anchor="ctr">
                    <a:noFill/>
                  </a:tcPr>
                </a:tc>
                <a:extLst>
                  <a:ext uri="{0D108BD9-81ED-4DB2-BD59-A6C34878D82A}">
                    <a16:rowId xmlns:a16="http://schemas.microsoft.com/office/drawing/2014/main" val="290922877"/>
                  </a:ext>
                </a:extLst>
              </a:tr>
              <a:tr h="442037">
                <a:tc>
                  <a:txBody>
                    <a:bodyPr/>
                    <a:lstStyle/>
                    <a:p>
                      <a:pPr marL="182880" algn="l" fontAlgn="b"/>
                      <a:r>
                        <a:rPr lang="en-US" sz="2000" b="1" u="none" strike="noStrike" dirty="0">
                          <a:solidFill>
                            <a:schemeClr val="tx1"/>
                          </a:solidFill>
                          <a:effectLst/>
                        </a:rPr>
                        <a:t>Agreeableness</a:t>
                      </a:r>
                      <a:endParaRPr lang="en-US" sz="2000" b="1" i="0" u="none" strike="noStrike" dirty="0">
                        <a:solidFill>
                          <a:schemeClr val="tx1"/>
                        </a:solidFill>
                        <a:effectLst/>
                        <a:latin typeface="Calibri" panose="020F0502020204030204" pitchFamily="34" charset="0"/>
                      </a:endParaRPr>
                    </a:p>
                  </a:txBody>
                  <a:tcPr marL="0" marR="0" marT="0" marB="0" anchor="ctr">
                    <a:noFill/>
                  </a:tcPr>
                </a:tc>
                <a:tc>
                  <a:txBody>
                    <a:bodyPr/>
                    <a:lstStyle/>
                    <a:p>
                      <a:pPr marL="182880" algn="l" fontAlgn="b"/>
                      <a:r>
                        <a:rPr lang="en-US" sz="2000" b="1" u="none" strike="noStrike" dirty="0">
                          <a:solidFill>
                            <a:schemeClr val="tx1"/>
                          </a:solidFill>
                          <a:effectLst/>
                        </a:rPr>
                        <a:t>Major Health Event</a:t>
                      </a:r>
                      <a:endParaRPr lang="en-US" sz="2000" b="1" i="0" u="none" strike="noStrike" dirty="0">
                        <a:solidFill>
                          <a:schemeClr val="tx1"/>
                        </a:solidFill>
                        <a:effectLst/>
                        <a:latin typeface="Calibri" panose="020F0502020204030204" pitchFamily="34" charset="0"/>
                      </a:endParaRPr>
                    </a:p>
                  </a:txBody>
                  <a:tcPr marL="0" marR="0" marT="0" marB="0" anchor="ctr">
                    <a:noFill/>
                  </a:tcPr>
                </a:tc>
                <a:tc>
                  <a:txBody>
                    <a:bodyPr/>
                    <a:lstStyle/>
                    <a:p>
                      <a:pPr marL="182880" algn="l" fontAlgn="b"/>
                      <a:r>
                        <a:rPr lang="en-US" sz="2000" b="1" u="none" strike="noStrike" dirty="0">
                          <a:solidFill>
                            <a:schemeClr val="tx1"/>
                          </a:solidFill>
                          <a:effectLst/>
                        </a:rPr>
                        <a:t>Gender</a:t>
                      </a:r>
                      <a:endParaRPr lang="en-US" sz="2000" b="1" i="0" u="none" strike="noStrike" dirty="0">
                        <a:solidFill>
                          <a:schemeClr val="tx1"/>
                        </a:solidFill>
                        <a:effectLst/>
                        <a:latin typeface="Calibri" panose="020F0502020204030204" pitchFamily="34" charset="0"/>
                      </a:endParaRPr>
                    </a:p>
                  </a:txBody>
                  <a:tcPr marL="0" marR="0" marT="0" marB="0" anchor="ctr">
                    <a:noFill/>
                  </a:tcPr>
                </a:tc>
                <a:tc>
                  <a:txBody>
                    <a:bodyPr/>
                    <a:lstStyle/>
                    <a:p>
                      <a:pPr algn="ctr"/>
                      <a:r>
                        <a:rPr lang="en-US" sz="2000" b="1" dirty="0"/>
                        <a:t>BHPS (and US)</a:t>
                      </a:r>
                    </a:p>
                  </a:txBody>
                  <a:tcPr anchor="ctr">
                    <a:noFill/>
                  </a:tcPr>
                </a:tc>
                <a:extLst>
                  <a:ext uri="{0D108BD9-81ED-4DB2-BD59-A6C34878D82A}">
                    <a16:rowId xmlns:a16="http://schemas.microsoft.com/office/drawing/2014/main" val="3606123739"/>
                  </a:ext>
                </a:extLst>
              </a:tr>
              <a:tr h="442037">
                <a:tc>
                  <a:txBody>
                    <a:bodyPr/>
                    <a:lstStyle/>
                    <a:p>
                      <a:pPr marL="182880" algn="l" fontAlgn="b"/>
                      <a:r>
                        <a:rPr lang="en-US" sz="2000" b="1" u="none" strike="noStrike" dirty="0">
                          <a:solidFill>
                            <a:schemeClr val="tx1"/>
                          </a:solidFill>
                          <a:effectLst/>
                        </a:rPr>
                        <a:t>Conscientiousness</a:t>
                      </a:r>
                      <a:endParaRPr lang="en-US" sz="2000" b="1" i="0" u="none" strike="noStrike" dirty="0">
                        <a:solidFill>
                          <a:schemeClr val="tx1"/>
                        </a:solidFill>
                        <a:effectLst/>
                        <a:latin typeface="Calibri" panose="020F0502020204030204" pitchFamily="34" charset="0"/>
                      </a:endParaRPr>
                    </a:p>
                  </a:txBody>
                  <a:tcPr marL="0" marR="0" marT="0" marB="0" anchor="ctr">
                    <a:lnB w="12700" cmpd="sng">
                      <a:noFill/>
                    </a:lnB>
                    <a:noFill/>
                  </a:tcPr>
                </a:tc>
                <a:tc>
                  <a:txBody>
                    <a:bodyPr/>
                    <a:lstStyle/>
                    <a:p>
                      <a:pPr marL="182880" algn="l" fontAlgn="b"/>
                      <a:r>
                        <a:rPr lang="en-US" sz="2000" b="1" u="none" strike="noStrike" dirty="0">
                          <a:solidFill>
                            <a:schemeClr val="tx1"/>
                          </a:solidFill>
                          <a:effectLst/>
                        </a:rPr>
                        <a:t>Mental Health Event</a:t>
                      </a:r>
                      <a:endParaRPr lang="en-US" sz="2000" b="1" i="0" u="none" strike="noStrike" dirty="0">
                        <a:solidFill>
                          <a:schemeClr val="tx1"/>
                        </a:solidFill>
                        <a:effectLst/>
                        <a:latin typeface="Calibri" panose="020F0502020204030204" pitchFamily="34" charset="0"/>
                      </a:endParaRPr>
                    </a:p>
                  </a:txBody>
                  <a:tcPr marL="0" marR="0" marT="0" marB="0" anchor="ctr">
                    <a:lnB w="12700" cmpd="sng">
                      <a:noFill/>
                    </a:lnB>
                    <a:noFill/>
                  </a:tcPr>
                </a:tc>
                <a:tc>
                  <a:txBody>
                    <a:bodyPr/>
                    <a:lstStyle/>
                    <a:p>
                      <a:pPr marL="182880" algn="l" fontAlgn="b"/>
                      <a:r>
                        <a:rPr lang="en-US" sz="2000" b="1" i="0" u="none" strike="noStrike" dirty="0">
                          <a:solidFill>
                            <a:schemeClr val="tx1"/>
                          </a:solidFill>
                          <a:effectLst/>
                          <a:latin typeface="Calibri" panose="020F0502020204030204" pitchFamily="34" charset="0"/>
                        </a:rPr>
                        <a:t>Race</a:t>
                      </a:r>
                    </a:p>
                  </a:txBody>
                  <a:tcPr marL="0" marR="0" marT="0" marB="0" anchor="ctr">
                    <a:noFill/>
                  </a:tcPr>
                </a:tc>
                <a:tc>
                  <a:txBody>
                    <a:bodyPr/>
                    <a:lstStyle/>
                    <a:p>
                      <a:pPr algn="ctr"/>
                      <a:r>
                        <a:rPr lang="en-US" sz="2000" b="1" dirty="0"/>
                        <a:t>GSOEP</a:t>
                      </a:r>
                    </a:p>
                  </a:txBody>
                  <a:tcPr anchor="ctr">
                    <a:noFill/>
                  </a:tcPr>
                </a:tc>
                <a:extLst>
                  <a:ext uri="{0D108BD9-81ED-4DB2-BD59-A6C34878D82A}">
                    <a16:rowId xmlns:a16="http://schemas.microsoft.com/office/drawing/2014/main" val="293086692"/>
                  </a:ext>
                </a:extLst>
              </a:tr>
              <a:tr h="442037">
                <a:tc>
                  <a:txBody>
                    <a:bodyPr/>
                    <a:lstStyle/>
                    <a:p>
                      <a:pPr marL="182880" algn="l" fontAlgn="b"/>
                      <a:r>
                        <a:rPr lang="en-US" sz="2000" b="1" u="none" strike="noStrike" dirty="0">
                          <a:solidFill>
                            <a:schemeClr val="tx1"/>
                          </a:solidFill>
                          <a:effectLst/>
                        </a:rPr>
                        <a:t>Neuroticism</a:t>
                      </a:r>
                      <a:endParaRPr lang="en-US" sz="2000" b="1" i="0" u="none" strike="noStrike" dirty="0">
                        <a:solidFill>
                          <a:schemeClr val="tx1"/>
                        </a:solidFill>
                        <a:effectLst/>
                        <a:latin typeface="Calibri" panose="020F0502020204030204"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182880" marR="0" lvl="0" indent="0" algn="l" defTabSz="914400" rtl="0" eaLnBrk="1" fontAlgn="b" latinLnBrk="0" hangingPunct="1">
                        <a:lnSpc>
                          <a:spcPct val="100000"/>
                        </a:lnSpc>
                        <a:spcBef>
                          <a:spcPts val="0"/>
                        </a:spcBef>
                        <a:spcAft>
                          <a:spcPts val="0"/>
                        </a:spcAft>
                        <a:buClrTx/>
                        <a:buSzTx/>
                        <a:buFontTx/>
                        <a:buNone/>
                        <a:tabLst/>
                        <a:defRPr/>
                      </a:pPr>
                      <a:r>
                        <a:rPr lang="en-US" sz="2000" b="1" u="none" strike="noStrike" dirty="0">
                          <a:solidFill>
                            <a:schemeClr val="tx1"/>
                          </a:solidFill>
                          <a:effectLst/>
                        </a:rPr>
                        <a:t>Childbirth</a:t>
                      </a:r>
                      <a:endParaRPr lang="en-US" sz="2000" b="1" i="0" u="none" strike="noStrike" dirty="0">
                        <a:solidFill>
                          <a:schemeClr val="tx1"/>
                        </a:solidFill>
                        <a:effectLst/>
                        <a:latin typeface="Calibri" panose="020F0502020204030204" pitchFamily="34" charset="0"/>
                      </a:endParaRPr>
                    </a:p>
                  </a:txBody>
                  <a:tcPr marL="0" marR="0" marT="0" marB="0" anchor="ctr">
                    <a:lnL w="12700" cmpd="sng">
                      <a:noFill/>
                    </a:lnL>
                    <a:lnR w="12700" cmpd="sng">
                      <a:noFill/>
                    </a:lnR>
                    <a:lnT w="12700" cmpd="sng">
                      <a:noFill/>
                    </a:lnT>
                    <a:lnB w="12700" cap="flat" cmpd="sng" algn="ctr">
                      <a:solidFill>
                        <a:srgbClr val="2F2EF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82880" algn="l" fontAlgn="b"/>
                      <a:r>
                        <a:rPr lang="en-US" sz="2000" b="1" u="none" strike="noStrike" dirty="0">
                          <a:solidFill>
                            <a:schemeClr val="tx1"/>
                          </a:solidFill>
                          <a:effectLst/>
                        </a:rPr>
                        <a:t>Parental Education (SES)</a:t>
                      </a:r>
                      <a:endParaRPr lang="en-US" sz="2000" b="1" i="0" u="none" strike="noStrike" dirty="0">
                        <a:solidFill>
                          <a:schemeClr val="tx1"/>
                        </a:solidFill>
                        <a:effectLst/>
                        <a:latin typeface="Calibri" panose="020F0502020204030204" pitchFamily="34" charset="0"/>
                      </a:endParaRPr>
                    </a:p>
                  </a:txBody>
                  <a:tcPr marL="0" marR="0" marT="0" marB="0" anchor="ctr">
                    <a:lnL w="12700" cmpd="sng">
                      <a:noFill/>
                    </a:lnL>
                    <a:noFill/>
                  </a:tcPr>
                </a:tc>
                <a:tc>
                  <a:txBody>
                    <a:bodyPr/>
                    <a:lstStyle/>
                    <a:p>
                      <a:pPr algn="ctr"/>
                      <a:r>
                        <a:rPr lang="en-US" sz="2000" b="1" dirty="0"/>
                        <a:t>HILDA</a:t>
                      </a:r>
                    </a:p>
                  </a:txBody>
                  <a:tcPr anchor="ctr">
                    <a:noFill/>
                  </a:tcPr>
                </a:tc>
                <a:extLst>
                  <a:ext uri="{0D108BD9-81ED-4DB2-BD59-A6C34878D82A}">
                    <a16:rowId xmlns:a16="http://schemas.microsoft.com/office/drawing/2014/main" val="1642029614"/>
                  </a:ext>
                </a:extLst>
              </a:tr>
              <a:tr h="442037">
                <a:tc>
                  <a:txBody>
                    <a:bodyPr/>
                    <a:lstStyle/>
                    <a:p>
                      <a:pPr marL="182880" algn="l" fontAlgn="b"/>
                      <a:r>
                        <a:rPr lang="en-US" sz="2000" b="1" u="none" strike="noStrike" dirty="0">
                          <a:solidFill>
                            <a:schemeClr val="tx1"/>
                          </a:solidFill>
                          <a:effectLst/>
                        </a:rPr>
                        <a:t>Openness to Experience</a:t>
                      </a:r>
                      <a:endParaRPr lang="en-US" sz="2000" b="1" i="0" u="none" strike="noStrike" dirty="0">
                        <a:solidFill>
                          <a:schemeClr val="tx1"/>
                        </a:solidFill>
                        <a:effectLst/>
                        <a:latin typeface="Calibri" panose="020F0502020204030204" pitchFamily="34" charset="0"/>
                      </a:endParaRPr>
                    </a:p>
                  </a:txBody>
                  <a:tcPr marL="0" marR="0" marT="0" marB="0"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82880" algn="l" fontAlgn="b"/>
                      <a:r>
                        <a:rPr lang="en-US" sz="2000" b="1" i="0" u="none" strike="noStrike" dirty="0">
                          <a:solidFill>
                            <a:schemeClr val="tx1"/>
                          </a:solidFill>
                          <a:effectLst/>
                          <a:latin typeface="Calibri" panose="020F0502020204030204" pitchFamily="34" charset="0"/>
                        </a:rPr>
                        <a:t>Move in with a Partner</a:t>
                      </a:r>
                    </a:p>
                  </a:txBody>
                  <a:tcPr marL="0" marR="0" marT="0" marB="0" anchor="ctr">
                    <a:lnL w="12700" cmpd="sng">
                      <a:noFill/>
                    </a:lnL>
                    <a:lnT w="12700" cap="flat" cmpd="sng" algn="ctr">
                      <a:solidFill>
                        <a:srgbClr val="2F2EF9"/>
                      </a:solidFill>
                      <a:prstDash val="solid"/>
                      <a:round/>
                      <a:headEnd type="none" w="med" len="med"/>
                      <a:tailEnd type="none" w="med" len="med"/>
                    </a:lnT>
                    <a:noFill/>
                  </a:tcPr>
                </a:tc>
                <a:tc>
                  <a:txBody>
                    <a:bodyPr/>
                    <a:lstStyle/>
                    <a:p>
                      <a:pPr marL="182880" algn="l" fontAlgn="b"/>
                      <a:r>
                        <a:rPr lang="en-US" sz="2000" b="1" u="none" strike="noStrike" dirty="0">
                          <a:solidFill>
                            <a:schemeClr val="tx1"/>
                          </a:solidFill>
                          <a:effectLst/>
                        </a:rPr>
                        <a:t>Par. Occ. Prestige (SES)</a:t>
                      </a:r>
                      <a:endParaRPr lang="en-US" sz="2000" b="1" i="0" u="none" strike="noStrike" dirty="0">
                        <a:solidFill>
                          <a:schemeClr val="tx1"/>
                        </a:solidFill>
                        <a:effectLst/>
                        <a:latin typeface="Calibri" panose="020F0502020204030204" pitchFamily="34" charset="0"/>
                      </a:endParaRPr>
                    </a:p>
                  </a:txBody>
                  <a:tcPr marL="0" marR="0" marT="0" marB="0" anchor="ctr">
                    <a:noFill/>
                  </a:tcPr>
                </a:tc>
                <a:tc>
                  <a:txBody>
                    <a:bodyPr/>
                    <a:lstStyle/>
                    <a:p>
                      <a:pPr algn="ctr"/>
                      <a:r>
                        <a:rPr lang="en-US" sz="2000" b="1" dirty="0"/>
                        <a:t>HRS</a:t>
                      </a:r>
                    </a:p>
                  </a:txBody>
                  <a:tcPr anchor="ctr">
                    <a:noFill/>
                  </a:tcPr>
                </a:tc>
                <a:extLst>
                  <a:ext uri="{0D108BD9-81ED-4DB2-BD59-A6C34878D82A}">
                    <a16:rowId xmlns:a16="http://schemas.microsoft.com/office/drawing/2014/main" val="1862853455"/>
                  </a:ext>
                </a:extLst>
              </a:tr>
              <a:tr h="442037">
                <a:tc>
                  <a:txBody>
                    <a:bodyPr/>
                    <a:lstStyle/>
                    <a:p>
                      <a:pPr marL="182880" algn="l" fontAlgn="b"/>
                      <a:r>
                        <a:rPr lang="en-US" sz="2000" b="1" u="none" strike="noStrike" dirty="0">
                          <a:solidFill>
                            <a:schemeClr val="tx1"/>
                          </a:solidFill>
                          <a:effectLst/>
                        </a:rPr>
                        <a:t>Self-Esteem</a:t>
                      </a:r>
                      <a:endParaRPr lang="en-US" sz="2000" b="1" i="0" u="none" strike="noStrike" dirty="0">
                        <a:solidFill>
                          <a:schemeClr val="tx1"/>
                        </a:solidFill>
                        <a:effectLst/>
                        <a:latin typeface="Calibri" panose="020F0502020204030204" pitchFamily="34" charset="0"/>
                      </a:endParaRPr>
                    </a:p>
                  </a:txBody>
                  <a:tcPr marL="0" marR="0" marT="0" marB="0" anchor="ctr">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182880" algn="l" fontAlgn="b"/>
                      <a:r>
                        <a:rPr lang="en-US" sz="2000" b="1" u="none" strike="noStrike" dirty="0">
                          <a:solidFill>
                            <a:schemeClr val="tx1"/>
                          </a:solidFill>
                          <a:effectLst/>
                        </a:rPr>
                        <a:t>Marriage</a:t>
                      </a:r>
                      <a:endParaRPr lang="en-US" sz="2000" b="1" i="0" u="none" strike="noStrike" dirty="0">
                        <a:solidFill>
                          <a:schemeClr val="tx1"/>
                        </a:solidFill>
                        <a:effectLst/>
                        <a:latin typeface="Calibri" panose="020F0502020204030204" pitchFamily="34" charset="0"/>
                      </a:endParaRPr>
                    </a:p>
                  </a:txBody>
                  <a:tcPr marL="0" marR="0" marT="0" marB="0" anchor="ctr">
                    <a:lnL w="12700" cmpd="sng">
                      <a:noFill/>
                    </a:lnL>
                    <a:noFill/>
                  </a:tcPr>
                </a:tc>
                <a:tc>
                  <a:txBody>
                    <a:bodyPr/>
                    <a:lstStyle/>
                    <a:p>
                      <a:pPr marL="182880" algn="l" fontAlgn="b"/>
                      <a:r>
                        <a:rPr lang="en-US" sz="2000" b="1" u="none" strike="noStrike" dirty="0">
                          <a:solidFill>
                            <a:schemeClr val="tx1"/>
                          </a:solidFill>
                          <a:effectLst/>
                        </a:rPr>
                        <a:t>Gross Wages (SES)</a:t>
                      </a:r>
                      <a:endParaRPr lang="en-US" sz="2000" b="1" i="0" u="none" strike="noStrike" dirty="0">
                        <a:solidFill>
                          <a:schemeClr val="tx1"/>
                        </a:solidFill>
                        <a:effectLst/>
                        <a:latin typeface="Calibri" panose="020F0502020204030204" pitchFamily="34" charset="0"/>
                      </a:endParaRPr>
                    </a:p>
                  </a:txBody>
                  <a:tcPr marL="0" marR="0" marT="0" marB="0" anchor="ctr">
                    <a:noFill/>
                  </a:tcPr>
                </a:tc>
                <a:tc>
                  <a:txBody>
                    <a:bodyPr/>
                    <a:lstStyle/>
                    <a:p>
                      <a:pPr algn="ctr"/>
                      <a:r>
                        <a:rPr lang="en-US" sz="2000" b="1" dirty="0"/>
                        <a:t>LISS</a:t>
                      </a:r>
                    </a:p>
                  </a:txBody>
                  <a:tcPr anchor="ctr">
                    <a:noFill/>
                  </a:tcPr>
                </a:tc>
                <a:extLst>
                  <a:ext uri="{0D108BD9-81ED-4DB2-BD59-A6C34878D82A}">
                    <a16:rowId xmlns:a16="http://schemas.microsoft.com/office/drawing/2014/main" val="50528420"/>
                  </a:ext>
                </a:extLst>
              </a:tr>
              <a:tr h="442037">
                <a:tc>
                  <a:txBody>
                    <a:bodyPr/>
                    <a:lstStyle/>
                    <a:p>
                      <a:pPr marL="182880" algn="l" fontAlgn="b"/>
                      <a:r>
                        <a:rPr lang="en-US" sz="2000" b="1" u="none" strike="noStrike" dirty="0">
                          <a:solidFill>
                            <a:schemeClr val="tx1"/>
                          </a:solidFill>
                          <a:effectLst/>
                        </a:rPr>
                        <a:t>Optimism / Pessimism</a:t>
                      </a:r>
                      <a:endParaRPr lang="en-US" sz="2000" b="1" i="0" u="none" strike="noStrike" dirty="0">
                        <a:solidFill>
                          <a:schemeClr val="tx1"/>
                        </a:solidFill>
                        <a:effectLst/>
                        <a:latin typeface="Calibri" panose="020F0502020204030204" pitchFamily="34" charset="0"/>
                      </a:endParaRPr>
                    </a:p>
                  </a:txBody>
                  <a:tcPr marL="0" marR="0" marT="0" marB="0"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82880" algn="l" fontAlgn="b"/>
                      <a:r>
                        <a:rPr lang="en-US" sz="2000" b="1" u="none" strike="noStrike" dirty="0">
                          <a:solidFill>
                            <a:schemeClr val="tx1"/>
                          </a:solidFill>
                          <a:effectLst/>
                        </a:rPr>
                        <a:t>Divorce</a:t>
                      </a:r>
                      <a:endParaRPr lang="en-US" sz="2000" b="1" i="0" u="none" strike="noStrike" dirty="0">
                        <a:solidFill>
                          <a:schemeClr val="tx1"/>
                        </a:solidFill>
                        <a:effectLst/>
                        <a:latin typeface="Calibri" panose="020F0502020204030204" pitchFamily="34" charset="0"/>
                      </a:endParaRPr>
                    </a:p>
                  </a:txBody>
                  <a:tcPr marL="0" marR="0" marT="0" marB="0" anchor="ctr">
                    <a:lnL w="12700" cmpd="sng">
                      <a:noFill/>
                    </a:lnL>
                    <a:noFill/>
                  </a:tcPr>
                </a:tc>
                <a:tc>
                  <a:txBody>
                    <a:bodyPr/>
                    <a:lstStyle/>
                    <a:p>
                      <a:pPr marL="182880" algn="l" fontAlgn="b"/>
                      <a:r>
                        <a:rPr lang="en-US" sz="2000" b="1" u="none" strike="noStrike" dirty="0">
                          <a:solidFill>
                            <a:srgbClr val="C00000"/>
                          </a:solidFill>
                          <a:effectLst/>
                        </a:rPr>
                        <a:t>Reliability</a:t>
                      </a:r>
                      <a:endParaRPr lang="en-US" sz="2000" b="1" i="0" u="none" strike="noStrike" dirty="0">
                        <a:solidFill>
                          <a:srgbClr val="C00000"/>
                        </a:solidFill>
                        <a:effectLst/>
                        <a:latin typeface="Calibri" panose="020F0502020204030204" pitchFamily="34" charset="0"/>
                      </a:endParaRPr>
                    </a:p>
                  </a:txBody>
                  <a:tcPr marL="0" marR="0" marT="0" marB="0" anchor="ctr">
                    <a:noFill/>
                  </a:tcPr>
                </a:tc>
                <a:tc>
                  <a:txBody>
                    <a:bodyPr/>
                    <a:lstStyle/>
                    <a:p>
                      <a:pPr algn="ctr"/>
                      <a:r>
                        <a:rPr lang="en-US" sz="2000" b="1" dirty="0"/>
                        <a:t>MIDUS</a:t>
                      </a:r>
                    </a:p>
                  </a:txBody>
                  <a:tcPr anchor="ctr">
                    <a:noFill/>
                  </a:tcPr>
                </a:tc>
                <a:extLst>
                  <a:ext uri="{0D108BD9-81ED-4DB2-BD59-A6C34878D82A}">
                    <a16:rowId xmlns:a16="http://schemas.microsoft.com/office/drawing/2014/main" val="3106133184"/>
                  </a:ext>
                </a:extLst>
              </a:tr>
              <a:tr h="442037">
                <a:tc>
                  <a:txBody>
                    <a:bodyPr/>
                    <a:lstStyle/>
                    <a:p>
                      <a:pPr marL="182880" algn="l" fontAlgn="b"/>
                      <a:r>
                        <a:rPr lang="en-US" sz="2000" b="1" u="none" strike="noStrike" dirty="0">
                          <a:solidFill>
                            <a:schemeClr val="tx1"/>
                          </a:solidFill>
                          <a:effectLst/>
                        </a:rPr>
                        <a:t>Satisfaction with Life</a:t>
                      </a:r>
                      <a:endParaRPr lang="en-US" sz="2000" b="1" i="0" u="none" strike="noStrike" dirty="0">
                        <a:solidFill>
                          <a:schemeClr val="tx1"/>
                        </a:solidFill>
                        <a:effectLst/>
                        <a:latin typeface="Calibri" panose="020F0502020204030204" pitchFamily="34" charset="0"/>
                      </a:endParaRPr>
                    </a:p>
                  </a:txBody>
                  <a:tcPr marL="0" marR="0" marT="0" marB="0" anchor="ctr">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182880" algn="l" fontAlgn="b"/>
                      <a:r>
                        <a:rPr lang="en-US" sz="2000" b="1" u="none" strike="noStrike" dirty="0">
                          <a:solidFill>
                            <a:schemeClr val="tx1"/>
                          </a:solidFill>
                          <a:effectLst/>
                        </a:rPr>
                        <a:t>Child Moves Out</a:t>
                      </a:r>
                      <a:endParaRPr lang="en-US" sz="2000" b="1" i="0" u="none" strike="noStrike" dirty="0">
                        <a:solidFill>
                          <a:schemeClr val="tx1"/>
                        </a:solidFill>
                        <a:effectLst/>
                        <a:latin typeface="Calibri" panose="020F0502020204030204" pitchFamily="34" charset="0"/>
                      </a:endParaRPr>
                    </a:p>
                  </a:txBody>
                  <a:tcPr marL="0" marR="0" marT="0" marB="0" anchor="ctr">
                    <a:lnL w="12700" cmpd="sng">
                      <a:noFill/>
                    </a:lnL>
                    <a:lnB w="12700" cap="flat" cmpd="sng" algn="ctr">
                      <a:solidFill>
                        <a:srgbClr val="2F2EF9"/>
                      </a:solidFill>
                      <a:prstDash val="solid"/>
                      <a:round/>
                      <a:headEnd type="none" w="med" len="med"/>
                      <a:tailEnd type="none" w="med" len="med"/>
                    </a:lnB>
                    <a:noFill/>
                  </a:tcPr>
                </a:tc>
                <a:tc>
                  <a:txBody>
                    <a:bodyPr/>
                    <a:lstStyle/>
                    <a:p>
                      <a:pPr marL="182880" algn="l" fontAlgn="b"/>
                      <a:r>
                        <a:rPr lang="en-US" sz="2000" b="1" i="0" u="none" strike="noStrike" dirty="0">
                          <a:solidFill>
                            <a:srgbClr val="C00000"/>
                          </a:solidFill>
                          <a:effectLst/>
                          <a:latin typeface="Calibri" panose="020F0502020204030204" pitchFamily="34" charset="0"/>
                        </a:rPr>
                        <a:t>Prediction Interval</a:t>
                      </a:r>
                    </a:p>
                  </a:txBody>
                  <a:tcPr marL="0" marR="0" marT="0" marB="0" anchor="ctr">
                    <a:noFill/>
                  </a:tcPr>
                </a:tc>
                <a:tc>
                  <a:txBody>
                    <a:bodyPr/>
                    <a:lstStyle/>
                    <a:p>
                      <a:pPr algn="ctr"/>
                      <a:r>
                        <a:rPr lang="en-US" sz="2000" b="1" dirty="0"/>
                        <a:t>NLSY</a:t>
                      </a:r>
                    </a:p>
                  </a:txBody>
                  <a:tcPr anchor="ctr">
                    <a:noFill/>
                  </a:tcPr>
                </a:tc>
                <a:extLst>
                  <a:ext uri="{0D108BD9-81ED-4DB2-BD59-A6C34878D82A}">
                    <a16:rowId xmlns:a16="http://schemas.microsoft.com/office/drawing/2014/main" val="1249437394"/>
                  </a:ext>
                </a:extLst>
              </a:tr>
              <a:tr h="442037">
                <a:tc>
                  <a:txBody>
                    <a:bodyPr/>
                    <a:lstStyle/>
                    <a:p>
                      <a:pPr marL="182880" algn="l" fontAlgn="b"/>
                      <a:r>
                        <a:rPr lang="en-US" sz="2000" b="1" u="none" strike="noStrike" dirty="0">
                          <a:solidFill>
                            <a:schemeClr val="tx1"/>
                          </a:solidFill>
                          <a:effectLst/>
                        </a:rPr>
                        <a:t>Positive Affect</a:t>
                      </a:r>
                      <a:endParaRPr lang="en-US" sz="2000" b="1" i="0" u="none" strike="noStrike" dirty="0">
                        <a:solidFill>
                          <a:schemeClr val="tx1"/>
                        </a:solidFill>
                        <a:effectLst/>
                        <a:latin typeface="Calibri" panose="020F0502020204030204"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182880" algn="l" fontAlgn="b"/>
                      <a:r>
                        <a:rPr lang="en-US" sz="2000" b="1" i="0" u="none" strike="noStrike" dirty="0">
                          <a:solidFill>
                            <a:schemeClr val="tx1"/>
                          </a:solidFill>
                          <a:effectLst/>
                          <a:latin typeface="Calibri" panose="020F0502020204030204" pitchFamily="34" charset="0"/>
                        </a:rPr>
                        <a:t>Higher Education</a:t>
                      </a:r>
                    </a:p>
                  </a:txBody>
                  <a:tcPr marL="0" marR="0" marT="0" marB="0" anchor="ctr">
                    <a:lnL w="12700" cmpd="sng">
                      <a:noFill/>
                    </a:lnL>
                    <a:lnT w="12700" cap="flat" cmpd="sng" algn="ctr">
                      <a:solidFill>
                        <a:srgbClr val="2F2EF9"/>
                      </a:solidFill>
                      <a:prstDash val="solid"/>
                      <a:round/>
                      <a:headEnd type="none" w="med" len="med"/>
                      <a:tailEnd type="none" w="med" len="med"/>
                    </a:lnT>
                    <a:noFill/>
                  </a:tcPr>
                </a:tc>
                <a:tc>
                  <a:txBody>
                    <a:bodyPr/>
                    <a:lstStyle/>
                    <a:p>
                      <a:endParaRPr lang="en-US"/>
                    </a:p>
                  </a:txBody>
                  <a:tcPr marL="0" marR="0" marT="0" marB="0" anchor="ctr">
                    <a:noFill/>
                  </a:tcPr>
                </a:tc>
                <a:tc>
                  <a:txBody>
                    <a:bodyPr/>
                    <a:lstStyle/>
                    <a:p>
                      <a:pPr algn="ctr"/>
                      <a:r>
                        <a:rPr lang="en-US" sz="2000" b="1" dirty="0"/>
                        <a:t>SHP</a:t>
                      </a:r>
                    </a:p>
                  </a:txBody>
                  <a:tcPr anchor="ctr">
                    <a:noFill/>
                  </a:tcPr>
                </a:tc>
                <a:extLst>
                  <a:ext uri="{0D108BD9-81ED-4DB2-BD59-A6C34878D82A}">
                    <a16:rowId xmlns:a16="http://schemas.microsoft.com/office/drawing/2014/main" val="116497207"/>
                  </a:ext>
                </a:extLst>
              </a:tr>
              <a:tr h="442037">
                <a:tc>
                  <a:txBody>
                    <a:bodyPr/>
                    <a:lstStyle/>
                    <a:p>
                      <a:pPr marL="182880" algn="l" fontAlgn="b"/>
                      <a:r>
                        <a:rPr lang="en-US" sz="2000" b="1" u="none" strike="noStrike" dirty="0">
                          <a:solidFill>
                            <a:schemeClr val="tx1"/>
                          </a:solidFill>
                          <a:effectLst/>
                        </a:rPr>
                        <a:t>Negative Affect</a:t>
                      </a:r>
                      <a:endParaRPr lang="en-US" sz="2000" b="1" i="0" u="none" strike="noStrike" dirty="0">
                        <a:solidFill>
                          <a:schemeClr val="tx1"/>
                        </a:solidFill>
                        <a:effectLst/>
                        <a:latin typeface="Calibri" panose="020F0502020204030204" pitchFamily="34" charset="0"/>
                      </a:endParaRPr>
                    </a:p>
                  </a:txBody>
                  <a:tcPr marL="0" marR="0" marT="0" marB="0"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82880" algn="l" fontAlgn="b"/>
                      <a:r>
                        <a:rPr lang="en-US" sz="2000" b="1" u="none" strike="noStrike" dirty="0">
                          <a:solidFill>
                            <a:schemeClr val="tx1"/>
                          </a:solidFill>
                          <a:effectLst/>
                        </a:rPr>
                        <a:t>First Job</a:t>
                      </a:r>
                      <a:endParaRPr lang="en-US" sz="2000" b="1" i="0" u="none" strike="noStrike" dirty="0">
                        <a:solidFill>
                          <a:schemeClr val="tx1"/>
                        </a:solidFill>
                        <a:effectLst/>
                        <a:latin typeface="Calibri" panose="020F0502020204030204" pitchFamily="34" charset="0"/>
                      </a:endParaRPr>
                    </a:p>
                  </a:txBody>
                  <a:tcPr marL="0" marR="0" marT="0" marB="0" anchor="ctr">
                    <a:lnL w="12700" cmpd="sng">
                      <a:noFill/>
                    </a:lnL>
                    <a:noFill/>
                  </a:tcPr>
                </a:tc>
                <a:tc>
                  <a:txBody>
                    <a:bodyPr/>
                    <a:lstStyle/>
                    <a:p>
                      <a:pPr algn="ctr"/>
                      <a:r>
                        <a:rPr lang="en-US" sz="2800" b="1" dirty="0">
                          <a:solidFill>
                            <a:schemeClr val="bg1"/>
                          </a:solidFill>
                        </a:rPr>
                        <a:t>2 Methods</a:t>
                      </a:r>
                    </a:p>
                  </a:txBody>
                  <a:tcPr marL="0" marR="0" marT="0" marB="0" anchor="ctr">
                    <a:solidFill>
                      <a:srgbClr val="1C9845"/>
                    </a:solidFill>
                  </a:tcPr>
                </a:tc>
                <a:tc>
                  <a:txBody>
                    <a:bodyPr/>
                    <a:lstStyle/>
                    <a:p>
                      <a:pPr algn="ctr"/>
                      <a:r>
                        <a:rPr lang="en-US" sz="2000" b="1" dirty="0"/>
                        <a:t>WLS (G&amp;S)</a:t>
                      </a:r>
                    </a:p>
                  </a:txBody>
                  <a:tcPr anchor="ctr">
                    <a:noFill/>
                  </a:tcPr>
                </a:tc>
                <a:extLst>
                  <a:ext uri="{0D108BD9-81ED-4DB2-BD59-A6C34878D82A}">
                    <a16:rowId xmlns:a16="http://schemas.microsoft.com/office/drawing/2014/main" val="493075177"/>
                  </a:ext>
                </a:extLst>
              </a:tr>
              <a:tr h="442037">
                <a:tc>
                  <a:txBody>
                    <a:bodyPr/>
                    <a:lstStyle/>
                    <a:p>
                      <a:pPr marL="182880" algn="l" fontAlgn="b"/>
                      <a:r>
                        <a:rPr lang="en-US" sz="2000" b="1" u="none" strike="noStrike" dirty="0">
                          <a:solidFill>
                            <a:schemeClr val="tx1"/>
                          </a:solidFill>
                          <a:effectLst/>
                        </a:rPr>
                        <a:t>Locus of Control</a:t>
                      </a:r>
                      <a:endParaRPr lang="en-US" sz="2000" b="1" i="0" u="none" strike="noStrike" dirty="0">
                        <a:solidFill>
                          <a:schemeClr val="tx1"/>
                        </a:solidFill>
                        <a:effectLst/>
                        <a:latin typeface="Calibri" panose="020F0502020204030204" pitchFamily="34" charset="0"/>
                      </a:endParaRPr>
                    </a:p>
                  </a:txBody>
                  <a:tcPr marL="0" marR="0" marT="0" marB="0" anchor="ctr">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182880" algn="l" fontAlgn="b"/>
                      <a:r>
                        <a:rPr lang="en-US" sz="2000" b="1" u="none" strike="noStrike" dirty="0">
                          <a:solidFill>
                            <a:schemeClr val="tx1"/>
                          </a:solidFill>
                          <a:effectLst/>
                        </a:rPr>
                        <a:t>Unemployment</a:t>
                      </a:r>
                      <a:endParaRPr lang="en-US" sz="2000" b="1" i="0" u="none" strike="noStrike" dirty="0">
                        <a:solidFill>
                          <a:schemeClr val="tx1"/>
                        </a:solidFill>
                        <a:effectLst/>
                        <a:latin typeface="Calibri" panose="020F0502020204030204" pitchFamily="34" charset="0"/>
                      </a:endParaRPr>
                    </a:p>
                  </a:txBody>
                  <a:tcPr marL="0" marR="0" marT="0" marB="0" anchor="ctr">
                    <a:lnL w="12700" cmpd="sng">
                      <a:noFill/>
                    </a:lnL>
                    <a:noFill/>
                  </a:tcPr>
                </a:tc>
                <a:tc>
                  <a:txBody>
                    <a:bodyPr/>
                    <a:lstStyle/>
                    <a:p>
                      <a:pPr algn="ctr"/>
                      <a:r>
                        <a:rPr lang="en-US" sz="2000" b="1" dirty="0"/>
                        <a:t>Propensity Score Matching</a:t>
                      </a:r>
                    </a:p>
                  </a:txBody>
                  <a:tcPr marL="0" marR="0" marT="0" marB="0" anchor="ctr">
                    <a:noFill/>
                  </a:tcPr>
                </a:tc>
                <a:tc>
                  <a:txBody>
                    <a:bodyPr/>
                    <a:lstStyle/>
                    <a:p>
                      <a:pPr algn="ctr"/>
                      <a:endParaRPr lang="en-US" sz="2000" dirty="0"/>
                    </a:p>
                  </a:txBody>
                  <a:tcPr anchor="ctr">
                    <a:noFill/>
                  </a:tcPr>
                </a:tc>
                <a:extLst>
                  <a:ext uri="{0D108BD9-81ED-4DB2-BD59-A6C34878D82A}">
                    <a16:rowId xmlns:a16="http://schemas.microsoft.com/office/drawing/2014/main" val="1748409480"/>
                  </a:ext>
                </a:extLst>
              </a:tr>
              <a:tr h="442037">
                <a:tc>
                  <a:txBody>
                    <a:bodyPr/>
                    <a:lstStyle/>
                    <a:p>
                      <a:pPr marL="182880" algn="l" fontAlgn="b"/>
                      <a:r>
                        <a:rPr lang="en-US" sz="2000" b="1" u="none" strike="noStrike" dirty="0">
                          <a:solidFill>
                            <a:schemeClr val="tx1"/>
                          </a:solidFill>
                          <a:effectLst/>
                        </a:rPr>
                        <a:t>Social Support</a:t>
                      </a:r>
                      <a:endParaRPr lang="en-US" sz="2000" b="1" i="0" u="none" strike="noStrike" dirty="0">
                        <a:solidFill>
                          <a:schemeClr val="tx1"/>
                        </a:solidFill>
                        <a:effectLst/>
                        <a:latin typeface="Calibri" panose="020F0502020204030204"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182880" algn="l" fontAlgn="b"/>
                      <a:r>
                        <a:rPr lang="en-US" sz="2000" b="1" u="none" strike="noStrike" dirty="0">
                          <a:solidFill>
                            <a:schemeClr val="tx1"/>
                          </a:solidFill>
                          <a:effectLst/>
                        </a:rPr>
                        <a:t>Retirement</a:t>
                      </a:r>
                      <a:endParaRPr lang="en-US" sz="2000" b="1" i="0" u="none" strike="noStrike" dirty="0">
                        <a:solidFill>
                          <a:schemeClr val="tx1"/>
                        </a:solidFill>
                        <a:effectLst/>
                        <a:latin typeface="Calibri" panose="020F0502020204030204" pitchFamily="34" charset="0"/>
                      </a:endParaRPr>
                    </a:p>
                  </a:txBody>
                  <a:tcPr marL="0" marR="0" marT="0" marB="0" anchor="ctr">
                    <a:lnL w="12700" cmpd="sng">
                      <a:noFill/>
                    </a:lnL>
                    <a:lnB w="12700" cap="flat" cmpd="sng" algn="ctr">
                      <a:solidFill>
                        <a:srgbClr val="2F2EF9"/>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1" dirty="0"/>
                        <a:t>Specification Curve Analysis</a:t>
                      </a:r>
                    </a:p>
                  </a:txBody>
                  <a:tcPr marL="0" marR="0" marT="0" marB="0" anchor="ctr">
                    <a:noFill/>
                  </a:tcPr>
                </a:tc>
                <a:tc>
                  <a:txBody>
                    <a:bodyPr/>
                    <a:lstStyle/>
                    <a:p>
                      <a:pPr algn="ctr"/>
                      <a:endParaRPr lang="en-US" sz="2000" dirty="0"/>
                    </a:p>
                  </a:txBody>
                  <a:tcPr anchor="ctr">
                    <a:noFill/>
                  </a:tcPr>
                </a:tc>
                <a:extLst>
                  <a:ext uri="{0D108BD9-81ED-4DB2-BD59-A6C34878D82A}">
                    <a16:rowId xmlns:a16="http://schemas.microsoft.com/office/drawing/2014/main" val="1628178946"/>
                  </a:ext>
                </a:extLst>
              </a:tr>
              <a:tr h="442037">
                <a:tc>
                  <a:txBody>
                    <a:bodyPr/>
                    <a:lstStyle/>
                    <a:p>
                      <a:pPr marL="182880" marR="0" lvl="0" indent="0" algn="l" defTabSz="914400" rtl="0" eaLnBrk="1" fontAlgn="b" latinLnBrk="0" hangingPunct="1">
                        <a:lnSpc>
                          <a:spcPct val="100000"/>
                        </a:lnSpc>
                        <a:spcBef>
                          <a:spcPts val="0"/>
                        </a:spcBef>
                        <a:spcAft>
                          <a:spcPts val="0"/>
                        </a:spcAft>
                        <a:buClrTx/>
                        <a:buSzTx/>
                        <a:buFontTx/>
                        <a:buNone/>
                        <a:tabLst/>
                        <a:defRPr/>
                      </a:pPr>
                      <a:r>
                        <a:rPr lang="en-US" sz="2000" b="1" u="none" strike="noStrike" dirty="0">
                          <a:solidFill>
                            <a:schemeClr val="tx1"/>
                          </a:solidFill>
                          <a:effectLst/>
                        </a:rPr>
                        <a:t>IQ / Cognitive Ability</a:t>
                      </a:r>
                      <a:endParaRPr lang="en-US" sz="2000" b="1" i="0" u="none" strike="noStrike" dirty="0">
                        <a:solidFill>
                          <a:schemeClr val="tx1"/>
                        </a:solidFill>
                        <a:effectLst/>
                        <a:latin typeface="Calibri" panose="020F0502020204030204"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182880" algn="l" fontAlgn="b"/>
                      <a:r>
                        <a:rPr lang="en-US" sz="2000" b="1" u="none" strike="noStrike" dirty="0">
                          <a:solidFill>
                            <a:schemeClr val="tx1"/>
                          </a:solidFill>
                          <a:effectLst/>
                        </a:rPr>
                        <a:t>Volunteering</a:t>
                      </a:r>
                      <a:endParaRPr lang="en-US" sz="2000" b="1" i="0" u="none" strike="noStrike" dirty="0">
                        <a:solidFill>
                          <a:schemeClr val="tx1"/>
                        </a:solidFill>
                        <a:effectLst/>
                        <a:latin typeface="Calibri" panose="020F0502020204030204" pitchFamily="34" charset="0"/>
                      </a:endParaRPr>
                    </a:p>
                  </a:txBody>
                  <a:tcPr marL="0" marR="0" marT="0" marB="0" anchor="ctr">
                    <a:lnL w="12700" cmpd="sng">
                      <a:noFill/>
                    </a:lnL>
                    <a:lnT w="12700" cap="flat" cmpd="sng" algn="ctr">
                      <a:solidFill>
                        <a:srgbClr val="2F2EF9"/>
                      </a:solidFill>
                      <a:prstDash val="solid"/>
                      <a:round/>
                      <a:headEnd type="none" w="med" len="med"/>
                      <a:tailEnd type="none" w="med" len="med"/>
                    </a:lnT>
                    <a:noFill/>
                  </a:tcPr>
                </a:tc>
                <a:tc>
                  <a:txBody>
                    <a:bodyPr/>
                    <a:lstStyle/>
                    <a:p>
                      <a:endParaRPr lang="en-US" dirty="0"/>
                    </a:p>
                  </a:txBody>
                  <a:tcPr marL="0" marR="0" marT="0" marB="0" anchor="ctr">
                    <a:noFill/>
                  </a:tcPr>
                </a:tc>
                <a:tc>
                  <a:txBody>
                    <a:bodyPr/>
                    <a:lstStyle/>
                    <a:p>
                      <a:pPr algn="ctr"/>
                      <a:endParaRPr lang="en-US" sz="2000" dirty="0"/>
                    </a:p>
                  </a:txBody>
                  <a:tcPr anchor="ctr">
                    <a:noFill/>
                  </a:tcPr>
                </a:tc>
                <a:extLst>
                  <a:ext uri="{0D108BD9-81ED-4DB2-BD59-A6C34878D82A}">
                    <a16:rowId xmlns:a16="http://schemas.microsoft.com/office/drawing/2014/main" val="3852334015"/>
                  </a:ext>
                </a:extLst>
              </a:tr>
              <a:tr h="442037">
                <a:tc>
                  <a:txBody>
                    <a:bodyPr/>
                    <a:lstStyle/>
                    <a:p>
                      <a:pPr marL="182880" algn="l" fontAlgn="b"/>
                      <a:r>
                        <a:rPr lang="en-US" sz="2000" b="1" u="none" strike="noStrike" dirty="0">
                          <a:solidFill>
                            <a:schemeClr val="tx1"/>
                          </a:solidFill>
                          <a:effectLst/>
                        </a:rPr>
                        <a:t>Depression</a:t>
                      </a:r>
                      <a:endParaRPr lang="en-US" sz="2000" b="1" i="0" u="none" strike="noStrike" dirty="0">
                        <a:solidFill>
                          <a:schemeClr val="tx1"/>
                        </a:solidFill>
                        <a:effectLst/>
                        <a:latin typeface="Calibri" panose="020F0502020204030204" pitchFamily="34" charset="0"/>
                      </a:endParaRPr>
                    </a:p>
                  </a:txBody>
                  <a:tcPr marL="0" marR="0" marT="0" marB="0" anchor="ctr">
                    <a:lnT w="12700" cmpd="sng">
                      <a:noFill/>
                    </a:lnT>
                    <a:noFill/>
                  </a:tcPr>
                </a:tc>
                <a:tc>
                  <a:txBody>
                    <a:bodyPr/>
                    <a:lstStyle/>
                    <a:p>
                      <a:pPr marL="182880" algn="l" fontAlgn="b"/>
                      <a:r>
                        <a:rPr lang="en-US" sz="2000" b="1" u="none" strike="noStrike" dirty="0">
                          <a:solidFill>
                            <a:schemeClr val="tx1"/>
                          </a:solidFill>
                          <a:effectLst/>
                        </a:rPr>
                        <a:t>Criminal Behavior</a:t>
                      </a:r>
                      <a:endParaRPr lang="en-US" sz="2000" b="1" i="0" u="none" strike="noStrike" dirty="0">
                        <a:solidFill>
                          <a:schemeClr val="tx1"/>
                        </a:solidFill>
                        <a:effectLst/>
                        <a:latin typeface="Calibri" panose="020F0502020204030204" pitchFamily="34" charset="0"/>
                      </a:endParaRPr>
                    </a:p>
                  </a:txBody>
                  <a:tcPr marL="0" marR="0" marT="0" marB="0" anchor="ctr">
                    <a:noFill/>
                  </a:tcPr>
                </a:tc>
                <a:tc>
                  <a:txBody>
                    <a:bodyPr/>
                    <a:lstStyle/>
                    <a:p>
                      <a:endParaRPr lang="en-US" dirty="0"/>
                    </a:p>
                  </a:txBody>
                  <a:tcPr marL="0" marR="0" marT="0" marB="0" anchor="ctr">
                    <a:noFill/>
                  </a:tcPr>
                </a:tc>
                <a:tc>
                  <a:txBody>
                    <a:bodyPr/>
                    <a:lstStyle/>
                    <a:p>
                      <a:pPr algn="ctr"/>
                      <a:endParaRPr lang="en-US" sz="2000" dirty="0"/>
                    </a:p>
                  </a:txBody>
                  <a:tcPr anchor="ctr">
                    <a:noFill/>
                  </a:tcPr>
                </a:tc>
                <a:extLst>
                  <a:ext uri="{0D108BD9-81ED-4DB2-BD59-A6C34878D82A}">
                    <a16:rowId xmlns:a16="http://schemas.microsoft.com/office/drawing/2014/main" val="1967688584"/>
                  </a:ext>
                </a:extLst>
              </a:tr>
            </a:tbl>
          </a:graphicData>
        </a:graphic>
      </p:graphicFrame>
      <p:sp>
        <p:nvSpPr>
          <p:cNvPr id="5" name="TextBox 4">
            <a:extLst>
              <a:ext uri="{FF2B5EF4-FFF2-40B4-BE49-F238E27FC236}">
                <a16:creationId xmlns:a16="http://schemas.microsoft.com/office/drawing/2014/main" id="{7E585185-C4DB-7445-9398-B059B6370AF8}"/>
              </a:ext>
            </a:extLst>
          </p:cNvPr>
          <p:cNvSpPr txBox="1"/>
          <p:nvPr/>
        </p:nvSpPr>
        <p:spPr>
          <a:xfrm>
            <a:off x="3759200" y="-4165600"/>
            <a:ext cx="184731" cy="369332"/>
          </a:xfrm>
          <a:prstGeom prst="rect">
            <a:avLst/>
          </a:prstGeom>
          <a:noFill/>
        </p:spPr>
        <p:txBody>
          <a:bodyPr wrap="none" rtlCol="0">
            <a:spAutoFit/>
          </a:bodyPr>
          <a:lstStyle/>
          <a:p>
            <a:endParaRPr lang="en-US" dirty="0"/>
          </a:p>
        </p:txBody>
      </p:sp>
      <p:sp>
        <p:nvSpPr>
          <p:cNvPr id="7" name="Rectangle 6">
            <a:extLst>
              <a:ext uri="{FF2B5EF4-FFF2-40B4-BE49-F238E27FC236}">
                <a16:creationId xmlns:a16="http://schemas.microsoft.com/office/drawing/2014/main" id="{0DF9A8D7-4404-F147-91A3-334CA64B7A2C}"/>
              </a:ext>
            </a:extLst>
          </p:cNvPr>
          <p:cNvSpPr/>
          <p:nvPr/>
        </p:nvSpPr>
        <p:spPr>
          <a:xfrm rot="16200000">
            <a:off x="2099734" y="1337733"/>
            <a:ext cx="1693334" cy="3894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2F2EF9"/>
                </a:solidFill>
              </a:rPr>
              <a:t>Health</a:t>
            </a:r>
          </a:p>
        </p:txBody>
      </p:sp>
      <p:sp>
        <p:nvSpPr>
          <p:cNvPr id="8" name="Rectangle 7">
            <a:extLst>
              <a:ext uri="{FF2B5EF4-FFF2-40B4-BE49-F238E27FC236}">
                <a16:creationId xmlns:a16="http://schemas.microsoft.com/office/drawing/2014/main" id="{8939B228-4FF1-B546-9F39-592512248A78}"/>
              </a:ext>
            </a:extLst>
          </p:cNvPr>
          <p:cNvSpPr/>
          <p:nvPr/>
        </p:nvSpPr>
        <p:spPr>
          <a:xfrm rot="16200000">
            <a:off x="2099734" y="3022600"/>
            <a:ext cx="1693334" cy="3894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2F2EF9"/>
                </a:solidFill>
              </a:rPr>
              <a:t>Social</a:t>
            </a:r>
          </a:p>
        </p:txBody>
      </p:sp>
      <p:sp>
        <p:nvSpPr>
          <p:cNvPr id="9" name="Rectangle 8">
            <a:extLst>
              <a:ext uri="{FF2B5EF4-FFF2-40B4-BE49-F238E27FC236}">
                <a16:creationId xmlns:a16="http://schemas.microsoft.com/office/drawing/2014/main" id="{F0189521-A2A5-4B4F-BFF3-B260994B528F}"/>
              </a:ext>
            </a:extLst>
          </p:cNvPr>
          <p:cNvSpPr/>
          <p:nvPr/>
        </p:nvSpPr>
        <p:spPr>
          <a:xfrm rot="16200000">
            <a:off x="2116668" y="4809070"/>
            <a:ext cx="1693334" cy="3894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2F2EF9"/>
                </a:solidFill>
              </a:rPr>
              <a:t>Work/Edu</a:t>
            </a:r>
          </a:p>
        </p:txBody>
      </p:sp>
      <p:sp>
        <p:nvSpPr>
          <p:cNvPr id="10" name="Rectangle 9">
            <a:extLst>
              <a:ext uri="{FF2B5EF4-FFF2-40B4-BE49-F238E27FC236}">
                <a16:creationId xmlns:a16="http://schemas.microsoft.com/office/drawing/2014/main" id="{29219B17-DE89-5848-B4F4-1EBC195C7834}"/>
              </a:ext>
            </a:extLst>
          </p:cNvPr>
          <p:cNvSpPr/>
          <p:nvPr/>
        </p:nvSpPr>
        <p:spPr>
          <a:xfrm rot="16200000">
            <a:off x="2099736" y="6221311"/>
            <a:ext cx="1693334" cy="3894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2F2EF9"/>
                </a:solidFill>
              </a:rPr>
              <a:t>Civic</a:t>
            </a:r>
          </a:p>
        </p:txBody>
      </p:sp>
    </p:spTree>
    <p:extLst>
      <p:ext uri="{BB962C8B-B14F-4D97-AF65-F5344CB8AC3E}">
        <p14:creationId xmlns:p14="http://schemas.microsoft.com/office/powerpoint/2010/main" val="5257526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AAAA642-64E5-5B45-BF55-A126ED634B7E}"/>
              </a:ext>
            </a:extLst>
          </p:cNvPr>
          <p:cNvSpPr/>
          <p:nvPr/>
        </p:nvSpPr>
        <p:spPr>
          <a:xfrm>
            <a:off x="3894268" y="172116"/>
            <a:ext cx="4260028" cy="1108038"/>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t>Selection</a:t>
            </a:r>
          </a:p>
        </p:txBody>
      </p:sp>
      <p:sp>
        <p:nvSpPr>
          <p:cNvPr id="5" name="Rectangle 4">
            <a:extLst>
              <a:ext uri="{FF2B5EF4-FFF2-40B4-BE49-F238E27FC236}">
                <a16:creationId xmlns:a16="http://schemas.microsoft.com/office/drawing/2014/main" id="{F89067DF-58D6-474A-A327-23179623B643}"/>
              </a:ext>
            </a:extLst>
          </p:cNvPr>
          <p:cNvSpPr/>
          <p:nvPr/>
        </p:nvSpPr>
        <p:spPr>
          <a:xfrm>
            <a:off x="88361" y="1532811"/>
            <a:ext cx="822960" cy="641267"/>
          </a:xfrm>
          <a:prstGeom prst="rect">
            <a:avLst/>
          </a:prstGeom>
          <a:solidFill>
            <a:srgbClr val="302E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Extra-version</a:t>
            </a:r>
          </a:p>
        </p:txBody>
      </p:sp>
      <p:sp>
        <p:nvSpPr>
          <p:cNvPr id="6" name="Rectangle 5">
            <a:extLst>
              <a:ext uri="{FF2B5EF4-FFF2-40B4-BE49-F238E27FC236}">
                <a16:creationId xmlns:a16="http://schemas.microsoft.com/office/drawing/2014/main" id="{B395AD6F-D11B-2141-93F0-C78C7015A671}"/>
              </a:ext>
            </a:extLst>
          </p:cNvPr>
          <p:cNvSpPr/>
          <p:nvPr/>
        </p:nvSpPr>
        <p:spPr>
          <a:xfrm>
            <a:off x="951353" y="1529843"/>
            <a:ext cx="822960" cy="64126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err="1"/>
              <a:t>Agreeab-leness</a:t>
            </a:r>
            <a:endParaRPr lang="en-US" sz="1400" b="1" dirty="0"/>
          </a:p>
        </p:txBody>
      </p:sp>
      <p:sp>
        <p:nvSpPr>
          <p:cNvPr id="7" name="Rectangle 6">
            <a:extLst>
              <a:ext uri="{FF2B5EF4-FFF2-40B4-BE49-F238E27FC236}">
                <a16:creationId xmlns:a16="http://schemas.microsoft.com/office/drawing/2014/main" id="{8FE49CF1-D348-FC4C-83AE-F4A5BE90251F}"/>
              </a:ext>
            </a:extLst>
          </p:cNvPr>
          <p:cNvSpPr/>
          <p:nvPr/>
        </p:nvSpPr>
        <p:spPr>
          <a:xfrm>
            <a:off x="1814345" y="1529843"/>
            <a:ext cx="822960" cy="64126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err="1">
                <a:solidFill>
                  <a:sysClr val="windowText" lastClr="000000"/>
                </a:solidFill>
              </a:rPr>
              <a:t>Consci</a:t>
            </a:r>
            <a:r>
              <a:rPr lang="en-US" sz="1400" b="1" dirty="0">
                <a:solidFill>
                  <a:sysClr val="windowText" lastClr="000000"/>
                </a:solidFill>
              </a:rPr>
              <a:t>-</a:t>
            </a:r>
            <a:r>
              <a:rPr lang="en-US" sz="1400" b="1" dirty="0" err="1">
                <a:solidFill>
                  <a:sysClr val="windowText" lastClr="000000"/>
                </a:solidFill>
              </a:rPr>
              <a:t>entious</a:t>
            </a:r>
            <a:r>
              <a:rPr lang="en-US" sz="1400" b="1" dirty="0">
                <a:solidFill>
                  <a:sysClr val="windowText" lastClr="000000"/>
                </a:solidFill>
              </a:rPr>
              <a:t>-ness</a:t>
            </a:r>
          </a:p>
        </p:txBody>
      </p:sp>
      <p:sp>
        <p:nvSpPr>
          <p:cNvPr id="8" name="Rectangle 7">
            <a:extLst>
              <a:ext uri="{FF2B5EF4-FFF2-40B4-BE49-F238E27FC236}">
                <a16:creationId xmlns:a16="http://schemas.microsoft.com/office/drawing/2014/main" id="{C75C7DCB-5065-4041-A618-642992A96154}"/>
              </a:ext>
            </a:extLst>
          </p:cNvPr>
          <p:cNvSpPr/>
          <p:nvPr/>
        </p:nvSpPr>
        <p:spPr>
          <a:xfrm>
            <a:off x="2677337" y="1529843"/>
            <a:ext cx="822960" cy="64126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err="1"/>
              <a:t>Neurot-icism</a:t>
            </a:r>
            <a:endParaRPr lang="en-US" sz="1400" b="1" dirty="0"/>
          </a:p>
        </p:txBody>
      </p:sp>
      <p:sp>
        <p:nvSpPr>
          <p:cNvPr id="9" name="Rectangle 8">
            <a:extLst>
              <a:ext uri="{FF2B5EF4-FFF2-40B4-BE49-F238E27FC236}">
                <a16:creationId xmlns:a16="http://schemas.microsoft.com/office/drawing/2014/main" id="{5D08A521-D727-9C49-93BD-75CEB451A855}"/>
              </a:ext>
            </a:extLst>
          </p:cNvPr>
          <p:cNvSpPr/>
          <p:nvPr/>
        </p:nvSpPr>
        <p:spPr>
          <a:xfrm>
            <a:off x="3540329" y="1529843"/>
            <a:ext cx="822960" cy="641267"/>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Open-ness</a:t>
            </a:r>
          </a:p>
        </p:txBody>
      </p:sp>
      <p:sp>
        <p:nvSpPr>
          <p:cNvPr id="10" name="Rectangle 9">
            <a:extLst>
              <a:ext uri="{FF2B5EF4-FFF2-40B4-BE49-F238E27FC236}">
                <a16:creationId xmlns:a16="http://schemas.microsoft.com/office/drawing/2014/main" id="{9E825158-E4B1-E442-BFFB-C3310EF69D89}"/>
              </a:ext>
            </a:extLst>
          </p:cNvPr>
          <p:cNvSpPr/>
          <p:nvPr/>
        </p:nvSpPr>
        <p:spPr>
          <a:xfrm>
            <a:off x="102043" y="2791387"/>
            <a:ext cx="822960" cy="945931"/>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Move in with Partner (+)</a:t>
            </a:r>
          </a:p>
          <a:p>
            <a:pPr algn="ctr"/>
            <a:r>
              <a:rPr lang="en-US" sz="700" b="1" dirty="0">
                <a:solidFill>
                  <a:schemeClr val="tx1"/>
                </a:solidFill>
              </a:rPr>
              <a:t>(Specht et al., 2011)</a:t>
            </a:r>
          </a:p>
        </p:txBody>
      </p:sp>
      <p:sp>
        <p:nvSpPr>
          <p:cNvPr id="11" name="Rectangle 10">
            <a:extLst>
              <a:ext uri="{FF2B5EF4-FFF2-40B4-BE49-F238E27FC236}">
                <a16:creationId xmlns:a16="http://schemas.microsoft.com/office/drawing/2014/main" id="{BE361EBD-DBC2-C842-BA12-D932179717D7}"/>
              </a:ext>
            </a:extLst>
          </p:cNvPr>
          <p:cNvSpPr/>
          <p:nvPr/>
        </p:nvSpPr>
        <p:spPr>
          <a:xfrm>
            <a:off x="88361" y="5250881"/>
            <a:ext cx="822960" cy="945931"/>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Romantic Relation-ships (+)</a:t>
            </a:r>
          </a:p>
          <a:p>
            <a:pPr algn="ctr"/>
            <a:r>
              <a:rPr lang="en-US" sz="700" b="1" dirty="0">
                <a:solidFill>
                  <a:schemeClr val="tx1"/>
                </a:solidFill>
              </a:rPr>
              <a:t>(Wagner et al., 2015)</a:t>
            </a:r>
          </a:p>
        </p:txBody>
      </p:sp>
      <p:sp>
        <p:nvSpPr>
          <p:cNvPr id="12" name="Rectangle 11">
            <a:extLst>
              <a:ext uri="{FF2B5EF4-FFF2-40B4-BE49-F238E27FC236}">
                <a16:creationId xmlns:a16="http://schemas.microsoft.com/office/drawing/2014/main" id="{74736786-E8A5-6646-BE8F-E6D14575C11D}"/>
              </a:ext>
            </a:extLst>
          </p:cNvPr>
          <p:cNvSpPr/>
          <p:nvPr/>
        </p:nvSpPr>
        <p:spPr>
          <a:xfrm>
            <a:off x="88361" y="4021134"/>
            <a:ext cx="822960" cy="945931"/>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Have Children (+)</a:t>
            </a:r>
          </a:p>
          <a:p>
            <a:pPr algn="ctr"/>
            <a:r>
              <a:rPr lang="en-US" sz="700" b="1" dirty="0">
                <a:solidFill>
                  <a:schemeClr val="tx1"/>
                </a:solidFill>
              </a:rPr>
              <a:t>(van </a:t>
            </a:r>
            <a:r>
              <a:rPr lang="en-US" sz="700" b="1" dirty="0" err="1">
                <a:solidFill>
                  <a:schemeClr val="tx1"/>
                </a:solidFill>
              </a:rPr>
              <a:t>Scheppingen</a:t>
            </a:r>
            <a:r>
              <a:rPr lang="en-US" sz="700" b="1" dirty="0">
                <a:solidFill>
                  <a:schemeClr val="tx1"/>
                </a:solidFill>
              </a:rPr>
              <a:t> et al, 2016)</a:t>
            </a:r>
          </a:p>
        </p:txBody>
      </p:sp>
      <p:sp>
        <p:nvSpPr>
          <p:cNvPr id="13" name="Rectangle 12">
            <a:extLst>
              <a:ext uri="{FF2B5EF4-FFF2-40B4-BE49-F238E27FC236}">
                <a16:creationId xmlns:a16="http://schemas.microsoft.com/office/drawing/2014/main" id="{B5A6C01B-424B-1944-8999-981FE196AF4B}"/>
              </a:ext>
            </a:extLst>
          </p:cNvPr>
          <p:cNvSpPr/>
          <p:nvPr/>
        </p:nvSpPr>
        <p:spPr>
          <a:xfrm>
            <a:off x="963488" y="2788418"/>
            <a:ext cx="822960" cy="945931"/>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Become </a:t>
            </a:r>
            <a:r>
              <a:rPr lang="en-US" sz="1200" b="1" dirty="0" err="1">
                <a:solidFill>
                  <a:schemeClr val="tx1"/>
                </a:solidFill>
              </a:rPr>
              <a:t>Unemp-loyed</a:t>
            </a:r>
            <a:r>
              <a:rPr lang="en-US" sz="1200" b="1" dirty="0">
                <a:solidFill>
                  <a:schemeClr val="tx1"/>
                </a:solidFill>
              </a:rPr>
              <a:t> (+)</a:t>
            </a:r>
          </a:p>
          <a:p>
            <a:pPr algn="ctr"/>
            <a:r>
              <a:rPr lang="en-US" sz="700" b="1" dirty="0">
                <a:solidFill>
                  <a:schemeClr val="tx1"/>
                </a:solidFill>
              </a:rPr>
              <a:t>(Specht et al., 2011)</a:t>
            </a:r>
          </a:p>
        </p:txBody>
      </p:sp>
      <p:sp>
        <p:nvSpPr>
          <p:cNvPr id="14" name="Rectangle 13">
            <a:extLst>
              <a:ext uri="{FF2B5EF4-FFF2-40B4-BE49-F238E27FC236}">
                <a16:creationId xmlns:a16="http://schemas.microsoft.com/office/drawing/2014/main" id="{38369032-8280-A547-9E64-42DB5BB7EC62}"/>
              </a:ext>
            </a:extLst>
          </p:cNvPr>
          <p:cNvSpPr/>
          <p:nvPr/>
        </p:nvSpPr>
        <p:spPr>
          <a:xfrm>
            <a:off x="950859" y="5247912"/>
            <a:ext cx="822960" cy="945931"/>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Do Military Service (-)</a:t>
            </a:r>
          </a:p>
          <a:p>
            <a:pPr algn="ctr"/>
            <a:r>
              <a:rPr lang="en-US" sz="700" b="1" dirty="0">
                <a:solidFill>
                  <a:schemeClr val="tx1"/>
                </a:solidFill>
              </a:rPr>
              <a:t>Jackson et al., 2012)</a:t>
            </a:r>
          </a:p>
        </p:txBody>
      </p:sp>
      <p:sp>
        <p:nvSpPr>
          <p:cNvPr id="15" name="Rectangle 14">
            <a:extLst>
              <a:ext uri="{FF2B5EF4-FFF2-40B4-BE49-F238E27FC236}">
                <a16:creationId xmlns:a16="http://schemas.microsoft.com/office/drawing/2014/main" id="{6512738C-68BF-6249-95AF-D2016B5F82CA}"/>
              </a:ext>
            </a:extLst>
          </p:cNvPr>
          <p:cNvSpPr/>
          <p:nvPr/>
        </p:nvSpPr>
        <p:spPr>
          <a:xfrm>
            <a:off x="950859" y="4018165"/>
            <a:ext cx="822960" cy="945931"/>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Separate Partner </a:t>
            </a:r>
          </a:p>
          <a:p>
            <a:pPr algn="ctr"/>
            <a:r>
              <a:rPr lang="en-US" sz="1200" b="1" dirty="0">
                <a:solidFill>
                  <a:schemeClr val="tx1"/>
                </a:solidFill>
              </a:rPr>
              <a:t>(-)</a:t>
            </a:r>
          </a:p>
          <a:p>
            <a:pPr algn="ctr"/>
            <a:r>
              <a:rPr lang="en-US" sz="700" b="1" dirty="0">
                <a:solidFill>
                  <a:schemeClr val="tx1"/>
                </a:solidFill>
              </a:rPr>
              <a:t>(van </a:t>
            </a:r>
            <a:r>
              <a:rPr lang="en-US" sz="700" b="1" dirty="0" err="1">
                <a:solidFill>
                  <a:schemeClr val="tx1"/>
                </a:solidFill>
              </a:rPr>
              <a:t>Scheppingen</a:t>
            </a:r>
            <a:r>
              <a:rPr lang="en-US" sz="700" b="1" dirty="0">
                <a:solidFill>
                  <a:schemeClr val="tx1"/>
                </a:solidFill>
              </a:rPr>
              <a:t> et al, 2016)</a:t>
            </a:r>
          </a:p>
        </p:txBody>
      </p:sp>
      <p:sp>
        <p:nvSpPr>
          <p:cNvPr id="16" name="Rectangle 15">
            <a:extLst>
              <a:ext uri="{FF2B5EF4-FFF2-40B4-BE49-F238E27FC236}">
                <a16:creationId xmlns:a16="http://schemas.microsoft.com/office/drawing/2014/main" id="{3956F174-FCF1-4340-B66B-CC37F7CAD1AE}"/>
              </a:ext>
            </a:extLst>
          </p:cNvPr>
          <p:cNvSpPr/>
          <p:nvPr/>
        </p:nvSpPr>
        <p:spPr>
          <a:xfrm>
            <a:off x="1824933" y="2788419"/>
            <a:ext cx="822960" cy="945931"/>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Mortality (-)</a:t>
            </a:r>
          </a:p>
          <a:p>
            <a:pPr algn="ctr"/>
            <a:r>
              <a:rPr lang="en-US" sz="700" b="1" dirty="0">
                <a:solidFill>
                  <a:schemeClr val="tx1"/>
                </a:solidFill>
              </a:rPr>
              <a:t>(Specht et al., 2011)</a:t>
            </a:r>
          </a:p>
        </p:txBody>
      </p:sp>
      <p:sp>
        <p:nvSpPr>
          <p:cNvPr id="17" name="Rectangle 16">
            <a:extLst>
              <a:ext uri="{FF2B5EF4-FFF2-40B4-BE49-F238E27FC236}">
                <a16:creationId xmlns:a16="http://schemas.microsoft.com/office/drawing/2014/main" id="{34CA5D8A-3F26-2B4F-AEE1-2C72E7942F46}"/>
              </a:ext>
            </a:extLst>
          </p:cNvPr>
          <p:cNvSpPr/>
          <p:nvPr/>
        </p:nvSpPr>
        <p:spPr>
          <a:xfrm>
            <a:off x="1813357" y="5247913"/>
            <a:ext cx="822960" cy="945931"/>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Work </a:t>
            </a:r>
            <a:r>
              <a:rPr lang="en-US" sz="1200" b="1" dirty="0" err="1">
                <a:solidFill>
                  <a:schemeClr val="tx1"/>
                </a:solidFill>
              </a:rPr>
              <a:t>Exper-iences</a:t>
            </a:r>
            <a:r>
              <a:rPr lang="en-US" sz="1200" b="1" dirty="0">
                <a:solidFill>
                  <a:schemeClr val="tx1"/>
                </a:solidFill>
              </a:rPr>
              <a:t> (+)</a:t>
            </a:r>
          </a:p>
          <a:p>
            <a:pPr algn="ctr"/>
            <a:r>
              <a:rPr lang="en-US" sz="700" b="1" dirty="0">
                <a:solidFill>
                  <a:schemeClr val="tx1"/>
                </a:solidFill>
              </a:rPr>
              <a:t>(</a:t>
            </a:r>
            <a:r>
              <a:rPr lang="en-US" sz="700" b="1" dirty="0" err="1">
                <a:solidFill>
                  <a:schemeClr val="tx1"/>
                </a:solidFill>
              </a:rPr>
              <a:t>Lüdtke</a:t>
            </a:r>
            <a:r>
              <a:rPr lang="en-US" sz="700" b="1" dirty="0">
                <a:solidFill>
                  <a:schemeClr val="tx1"/>
                </a:solidFill>
              </a:rPr>
              <a:t> et al., 2011)</a:t>
            </a:r>
          </a:p>
        </p:txBody>
      </p:sp>
      <p:sp>
        <p:nvSpPr>
          <p:cNvPr id="18" name="Rectangle 17">
            <a:extLst>
              <a:ext uri="{FF2B5EF4-FFF2-40B4-BE49-F238E27FC236}">
                <a16:creationId xmlns:a16="http://schemas.microsoft.com/office/drawing/2014/main" id="{D5184439-5EC5-D344-9D60-DB96944D40C7}"/>
              </a:ext>
            </a:extLst>
          </p:cNvPr>
          <p:cNvSpPr/>
          <p:nvPr/>
        </p:nvSpPr>
        <p:spPr>
          <a:xfrm>
            <a:off x="1813357" y="4018166"/>
            <a:ext cx="822960" cy="945931"/>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Health (+)</a:t>
            </a:r>
          </a:p>
          <a:p>
            <a:pPr algn="ctr"/>
            <a:r>
              <a:rPr lang="en-US" sz="700" b="1" dirty="0">
                <a:solidFill>
                  <a:schemeClr val="tx1"/>
                </a:solidFill>
              </a:rPr>
              <a:t>(van </a:t>
            </a:r>
            <a:r>
              <a:rPr lang="en-US" sz="700" b="1" dirty="0" err="1">
                <a:solidFill>
                  <a:schemeClr val="tx1"/>
                </a:solidFill>
              </a:rPr>
              <a:t>Scheppingen</a:t>
            </a:r>
            <a:r>
              <a:rPr lang="en-US" sz="700" b="1" dirty="0">
                <a:solidFill>
                  <a:schemeClr val="tx1"/>
                </a:solidFill>
              </a:rPr>
              <a:t> et al, 2016)</a:t>
            </a:r>
          </a:p>
        </p:txBody>
      </p:sp>
      <p:sp>
        <p:nvSpPr>
          <p:cNvPr id="19" name="Rectangle 18">
            <a:extLst>
              <a:ext uri="{FF2B5EF4-FFF2-40B4-BE49-F238E27FC236}">
                <a16:creationId xmlns:a16="http://schemas.microsoft.com/office/drawing/2014/main" id="{4BB75F06-1C1F-1748-A1C5-A28B6F1719BF}"/>
              </a:ext>
            </a:extLst>
          </p:cNvPr>
          <p:cNvSpPr/>
          <p:nvPr/>
        </p:nvSpPr>
        <p:spPr>
          <a:xfrm>
            <a:off x="2686378" y="2788418"/>
            <a:ext cx="822960" cy="945931"/>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Mortality (+)</a:t>
            </a:r>
          </a:p>
          <a:p>
            <a:pPr algn="ctr"/>
            <a:r>
              <a:rPr lang="en-US" sz="700" b="1" dirty="0">
                <a:solidFill>
                  <a:schemeClr val="tx1"/>
                </a:solidFill>
              </a:rPr>
              <a:t>(Specht et al., 2011)</a:t>
            </a:r>
          </a:p>
        </p:txBody>
      </p:sp>
      <p:sp>
        <p:nvSpPr>
          <p:cNvPr id="20" name="Rectangle 19">
            <a:extLst>
              <a:ext uri="{FF2B5EF4-FFF2-40B4-BE49-F238E27FC236}">
                <a16:creationId xmlns:a16="http://schemas.microsoft.com/office/drawing/2014/main" id="{2A7E3DD5-CF2A-8344-8F60-9258AC7A518F}"/>
              </a:ext>
            </a:extLst>
          </p:cNvPr>
          <p:cNvSpPr/>
          <p:nvPr/>
        </p:nvSpPr>
        <p:spPr>
          <a:xfrm>
            <a:off x="2675855" y="5247912"/>
            <a:ext cx="822960" cy="945931"/>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Leave Parents’ Home (+)</a:t>
            </a:r>
          </a:p>
          <a:p>
            <a:pPr algn="ctr"/>
            <a:r>
              <a:rPr lang="en-US" sz="700" b="1" dirty="0">
                <a:solidFill>
                  <a:schemeClr val="tx1"/>
                </a:solidFill>
              </a:rPr>
              <a:t>(</a:t>
            </a:r>
            <a:r>
              <a:rPr lang="en-US" sz="700" b="1" dirty="0" err="1">
                <a:solidFill>
                  <a:schemeClr val="tx1"/>
                </a:solidFill>
              </a:rPr>
              <a:t>Lüdtke</a:t>
            </a:r>
            <a:r>
              <a:rPr lang="en-US" sz="700" b="1" dirty="0">
                <a:solidFill>
                  <a:schemeClr val="tx1"/>
                </a:solidFill>
              </a:rPr>
              <a:t> et al., 2011)</a:t>
            </a:r>
          </a:p>
        </p:txBody>
      </p:sp>
      <p:sp>
        <p:nvSpPr>
          <p:cNvPr id="21" name="Rectangle 20">
            <a:extLst>
              <a:ext uri="{FF2B5EF4-FFF2-40B4-BE49-F238E27FC236}">
                <a16:creationId xmlns:a16="http://schemas.microsoft.com/office/drawing/2014/main" id="{B9626F4D-FA71-9445-B2DB-882DB7BDE8C6}"/>
              </a:ext>
            </a:extLst>
          </p:cNvPr>
          <p:cNvSpPr/>
          <p:nvPr/>
        </p:nvSpPr>
        <p:spPr>
          <a:xfrm>
            <a:off x="2675855" y="4018165"/>
            <a:ext cx="822960" cy="945931"/>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Health (-)</a:t>
            </a:r>
          </a:p>
          <a:p>
            <a:pPr algn="ctr"/>
            <a:r>
              <a:rPr lang="en-US" sz="700" b="1" dirty="0">
                <a:solidFill>
                  <a:schemeClr val="tx1"/>
                </a:solidFill>
              </a:rPr>
              <a:t>(van </a:t>
            </a:r>
            <a:r>
              <a:rPr lang="en-US" sz="700" b="1" dirty="0" err="1">
                <a:solidFill>
                  <a:schemeClr val="tx1"/>
                </a:solidFill>
              </a:rPr>
              <a:t>Scheppingen</a:t>
            </a:r>
            <a:r>
              <a:rPr lang="en-US" sz="700" b="1" dirty="0">
                <a:solidFill>
                  <a:schemeClr val="tx1"/>
                </a:solidFill>
              </a:rPr>
              <a:t> et al, 2016)</a:t>
            </a:r>
          </a:p>
        </p:txBody>
      </p:sp>
      <p:sp>
        <p:nvSpPr>
          <p:cNvPr id="22" name="Rectangle 21">
            <a:extLst>
              <a:ext uri="{FF2B5EF4-FFF2-40B4-BE49-F238E27FC236}">
                <a16:creationId xmlns:a16="http://schemas.microsoft.com/office/drawing/2014/main" id="{8C0247F9-8989-E842-A11B-14EA7245D0CA}"/>
              </a:ext>
            </a:extLst>
          </p:cNvPr>
          <p:cNvSpPr/>
          <p:nvPr/>
        </p:nvSpPr>
        <p:spPr>
          <a:xfrm>
            <a:off x="3547823" y="2788417"/>
            <a:ext cx="822960" cy="945931"/>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First Job (-)</a:t>
            </a:r>
          </a:p>
          <a:p>
            <a:pPr algn="ctr"/>
            <a:r>
              <a:rPr lang="en-US" sz="700" b="1" dirty="0">
                <a:solidFill>
                  <a:schemeClr val="tx1"/>
                </a:solidFill>
              </a:rPr>
              <a:t>(</a:t>
            </a:r>
            <a:r>
              <a:rPr lang="en-US" sz="700" b="1" dirty="0" err="1">
                <a:solidFill>
                  <a:schemeClr val="tx1"/>
                </a:solidFill>
              </a:rPr>
              <a:t>Lüdtke</a:t>
            </a:r>
            <a:r>
              <a:rPr lang="en-US" sz="700" b="1" dirty="0">
                <a:solidFill>
                  <a:schemeClr val="tx1"/>
                </a:solidFill>
              </a:rPr>
              <a:t> et al., 2011)</a:t>
            </a:r>
          </a:p>
        </p:txBody>
      </p:sp>
      <p:sp>
        <p:nvSpPr>
          <p:cNvPr id="23" name="Rectangle 22">
            <a:extLst>
              <a:ext uri="{FF2B5EF4-FFF2-40B4-BE49-F238E27FC236}">
                <a16:creationId xmlns:a16="http://schemas.microsoft.com/office/drawing/2014/main" id="{D7A4AD7E-9E53-D748-9EEE-02BF6A3CB7C6}"/>
              </a:ext>
            </a:extLst>
          </p:cNvPr>
          <p:cNvSpPr/>
          <p:nvPr/>
        </p:nvSpPr>
        <p:spPr>
          <a:xfrm>
            <a:off x="3538353" y="5247911"/>
            <a:ext cx="822960" cy="945931"/>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Retire-</a:t>
            </a:r>
            <a:r>
              <a:rPr lang="en-US" sz="1200" b="1" dirty="0" err="1">
                <a:solidFill>
                  <a:schemeClr val="tx1"/>
                </a:solidFill>
              </a:rPr>
              <a:t>ment</a:t>
            </a:r>
            <a:r>
              <a:rPr lang="en-US" sz="1200" b="1" dirty="0">
                <a:solidFill>
                  <a:schemeClr val="tx1"/>
                </a:solidFill>
              </a:rPr>
              <a:t> (+)</a:t>
            </a:r>
          </a:p>
          <a:p>
            <a:pPr algn="ctr"/>
            <a:r>
              <a:rPr lang="en-US" sz="700" b="1" dirty="0">
                <a:solidFill>
                  <a:schemeClr val="tx1"/>
                </a:solidFill>
              </a:rPr>
              <a:t>(Specht et al., 2011)</a:t>
            </a:r>
          </a:p>
        </p:txBody>
      </p:sp>
      <p:sp>
        <p:nvSpPr>
          <p:cNvPr id="24" name="Rectangle 23">
            <a:extLst>
              <a:ext uri="{FF2B5EF4-FFF2-40B4-BE49-F238E27FC236}">
                <a16:creationId xmlns:a16="http://schemas.microsoft.com/office/drawing/2014/main" id="{68F1D100-BA86-B04F-9E8B-D90768A2A0B8}"/>
              </a:ext>
            </a:extLst>
          </p:cNvPr>
          <p:cNvSpPr/>
          <p:nvPr/>
        </p:nvSpPr>
        <p:spPr>
          <a:xfrm>
            <a:off x="3538353" y="4018164"/>
            <a:ext cx="822960" cy="945931"/>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End Relation-ship (+)</a:t>
            </a:r>
          </a:p>
          <a:p>
            <a:pPr algn="ctr"/>
            <a:r>
              <a:rPr lang="en-US" sz="700" b="1" dirty="0">
                <a:solidFill>
                  <a:schemeClr val="tx1"/>
                </a:solidFill>
              </a:rPr>
              <a:t>(</a:t>
            </a:r>
            <a:r>
              <a:rPr lang="en-US" sz="700" b="1" dirty="0" err="1">
                <a:solidFill>
                  <a:schemeClr val="tx1"/>
                </a:solidFill>
              </a:rPr>
              <a:t>Lüdtke</a:t>
            </a:r>
            <a:r>
              <a:rPr lang="en-US" sz="700" b="1" dirty="0">
                <a:solidFill>
                  <a:schemeClr val="tx1"/>
                </a:solidFill>
              </a:rPr>
              <a:t> et al., 2011)</a:t>
            </a:r>
          </a:p>
        </p:txBody>
      </p:sp>
      <p:sp>
        <p:nvSpPr>
          <p:cNvPr id="25" name="Down Arrow 24">
            <a:extLst>
              <a:ext uri="{FF2B5EF4-FFF2-40B4-BE49-F238E27FC236}">
                <a16:creationId xmlns:a16="http://schemas.microsoft.com/office/drawing/2014/main" id="{C1A3BFEE-C3F6-D541-AF38-51D1CC97C3C1}"/>
              </a:ext>
            </a:extLst>
          </p:cNvPr>
          <p:cNvSpPr/>
          <p:nvPr/>
        </p:nvSpPr>
        <p:spPr>
          <a:xfrm>
            <a:off x="273930" y="2245112"/>
            <a:ext cx="451821" cy="494140"/>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Down Arrow 25">
            <a:extLst>
              <a:ext uri="{FF2B5EF4-FFF2-40B4-BE49-F238E27FC236}">
                <a16:creationId xmlns:a16="http://schemas.microsoft.com/office/drawing/2014/main" id="{E1CBAC98-C077-2B48-8287-1C2DCC892743}"/>
              </a:ext>
            </a:extLst>
          </p:cNvPr>
          <p:cNvSpPr/>
          <p:nvPr/>
        </p:nvSpPr>
        <p:spPr>
          <a:xfrm>
            <a:off x="1136922" y="2245112"/>
            <a:ext cx="451821" cy="494140"/>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Down Arrow 26">
            <a:extLst>
              <a:ext uri="{FF2B5EF4-FFF2-40B4-BE49-F238E27FC236}">
                <a16:creationId xmlns:a16="http://schemas.microsoft.com/office/drawing/2014/main" id="{C8B3DCAE-14F6-B246-AE9F-2B181E5FD73D}"/>
              </a:ext>
            </a:extLst>
          </p:cNvPr>
          <p:cNvSpPr/>
          <p:nvPr/>
        </p:nvSpPr>
        <p:spPr>
          <a:xfrm>
            <a:off x="1999914" y="2245112"/>
            <a:ext cx="451821" cy="494140"/>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Down Arrow 27">
            <a:extLst>
              <a:ext uri="{FF2B5EF4-FFF2-40B4-BE49-F238E27FC236}">
                <a16:creationId xmlns:a16="http://schemas.microsoft.com/office/drawing/2014/main" id="{BD871F5B-54B8-364D-AEEC-F3C543BFAD44}"/>
              </a:ext>
            </a:extLst>
          </p:cNvPr>
          <p:cNvSpPr/>
          <p:nvPr/>
        </p:nvSpPr>
        <p:spPr>
          <a:xfrm>
            <a:off x="2862906" y="2245112"/>
            <a:ext cx="451821" cy="494140"/>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Down Arrow 28">
            <a:extLst>
              <a:ext uri="{FF2B5EF4-FFF2-40B4-BE49-F238E27FC236}">
                <a16:creationId xmlns:a16="http://schemas.microsoft.com/office/drawing/2014/main" id="{58126F10-DD2F-EE40-A237-D38B252482C5}"/>
              </a:ext>
            </a:extLst>
          </p:cNvPr>
          <p:cNvSpPr/>
          <p:nvPr/>
        </p:nvSpPr>
        <p:spPr>
          <a:xfrm>
            <a:off x="7177866" y="2245112"/>
            <a:ext cx="451821" cy="494140"/>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13927EE3-2C66-2A4E-9DE8-E59631A00F47}"/>
              </a:ext>
            </a:extLst>
          </p:cNvPr>
          <p:cNvSpPr/>
          <p:nvPr/>
        </p:nvSpPr>
        <p:spPr>
          <a:xfrm>
            <a:off x="4403321" y="1532811"/>
            <a:ext cx="822960" cy="64126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rPr>
              <a:t>Self-Esteem</a:t>
            </a:r>
          </a:p>
        </p:txBody>
      </p:sp>
      <p:sp>
        <p:nvSpPr>
          <p:cNvPr id="31" name="Rectangle 30">
            <a:extLst>
              <a:ext uri="{FF2B5EF4-FFF2-40B4-BE49-F238E27FC236}">
                <a16:creationId xmlns:a16="http://schemas.microsoft.com/office/drawing/2014/main" id="{08948801-6918-FD45-BC96-7B52065AD925}"/>
              </a:ext>
            </a:extLst>
          </p:cNvPr>
          <p:cNvSpPr/>
          <p:nvPr/>
        </p:nvSpPr>
        <p:spPr>
          <a:xfrm>
            <a:off x="5266313" y="1529843"/>
            <a:ext cx="822960" cy="64126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err="1">
                <a:solidFill>
                  <a:schemeClr val="bg1"/>
                </a:solidFill>
              </a:rPr>
              <a:t>Optim</a:t>
            </a:r>
            <a:r>
              <a:rPr lang="en-US" sz="1400" b="1" dirty="0">
                <a:solidFill>
                  <a:schemeClr val="bg1"/>
                </a:solidFill>
              </a:rPr>
              <a:t>-ism</a:t>
            </a:r>
          </a:p>
        </p:txBody>
      </p:sp>
      <p:sp>
        <p:nvSpPr>
          <p:cNvPr id="32" name="Rectangle 31">
            <a:extLst>
              <a:ext uri="{FF2B5EF4-FFF2-40B4-BE49-F238E27FC236}">
                <a16:creationId xmlns:a16="http://schemas.microsoft.com/office/drawing/2014/main" id="{730A7649-BD1A-ED47-9308-74074E50AAA8}"/>
              </a:ext>
            </a:extLst>
          </p:cNvPr>
          <p:cNvSpPr/>
          <p:nvPr/>
        </p:nvSpPr>
        <p:spPr>
          <a:xfrm>
            <a:off x="6129305" y="1529843"/>
            <a:ext cx="822960" cy="64126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rPr>
              <a:t>Life </a:t>
            </a:r>
            <a:r>
              <a:rPr lang="en-US" sz="1400" b="1" dirty="0" err="1">
                <a:solidFill>
                  <a:schemeClr val="bg1"/>
                </a:solidFill>
              </a:rPr>
              <a:t>Satis</a:t>
            </a:r>
            <a:r>
              <a:rPr lang="en-US" sz="1400" b="1" dirty="0">
                <a:solidFill>
                  <a:schemeClr val="bg1"/>
                </a:solidFill>
              </a:rPr>
              <a:t>-faction</a:t>
            </a:r>
          </a:p>
        </p:txBody>
      </p:sp>
      <p:sp>
        <p:nvSpPr>
          <p:cNvPr id="33" name="Rectangle 32">
            <a:extLst>
              <a:ext uri="{FF2B5EF4-FFF2-40B4-BE49-F238E27FC236}">
                <a16:creationId xmlns:a16="http://schemas.microsoft.com/office/drawing/2014/main" id="{58A3596F-3434-8C41-9D10-6730299BED92}"/>
              </a:ext>
            </a:extLst>
          </p:cNvPr>
          <p:cNvSpPr/>
          <p:nvPr/>
        </p:nvSpPr>
        <p:spPr>
          <a:xfrm>
            <a:off x="6992297" y="1529843"/>
            <a:ext cx="822960" cy="64126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rPr>
              <a:t>Positive Affect</a:t>
            </a:r>
          </a:p>
        </p:txBody>
      </p:sp>
      <p:sp>
        <p:nvSpPr>
          <p:cNvPr id="34" name="Rectangle 33">
            <a:extLst>
              <a:ext uri="{FF2B5EF4-FFF2-40B4-BE49-F238E27FC236}">
                <a16:creationId xmlns:a16="http://schemas.microsoft.com/office/drawing/2014/main" id="{EB9AC7D0-2FFF-7D48-9047-99FC8AF4B3F6}"/>
              </a:ext>
            </a:extLst>
          </p:cNvPr>
          <p:cNvSpPr/>
          <p:nvPr/>
        </p:nvSpPr>
        <p:spPr>
          <a:xfrm>
            <a:off x="7855289" y="1529843"/>
            <a:ext cx="822960" cy="64126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err="1">
                <a:solidFill>
                  <a:schemeClr val="bg1"/>
                </a:solidFill>
              </a:rPr>
              <a:t>Negat-ive</a:t>
            </a:r>
            <a:r>
              <a:rPr lang="en-US" sz="1400" b="1" dirty="0">
                <a:solidFill>
                  <a:schemeClr val="bg1"/>
                </a:solidFill>
              </a:rPr>
              <a:t> Affect</a:t>
            </a:r>
          </a:p>
        </p:txBody>
      </p:sp>
      <p:sp>
        <p:nvSpPr>
          <p:cNvPr id="35" name="Rectangle 34">
            <a:extLst>
              <a:ext uri="{FF2B5EF4-FFF2-40B4-BE49-F238E27FC236}">
                <a16:creationId xmlns:a16="http://schemas.microsoft.com/office/drawing/2014/main" id="{D148BF64-2743-7944-B239-21BD5C28C6F8}"/>
              </a:ext>
            </a:extLst>
          </p:cNvPr>
          <p:cNvSpPr/>
          <p:nvPr/>
        </p:nvSpPr>
        <p:spPr>
          <a:xfrm>
            <a:off x="4409268" y="2791387"/>
            <a:ext cx="822960" cy="945931"/>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Criminal Behavior (-)</a:t>
            </a:r>
          </a:p>
          <a:p>
            <a:pPr algn="ctr"/>
            <a:r>
              <a:rPr lang="en-US" sz="700" b="1" dirty="0">
                <a:solidFill>
                  <a:schemeClr val="tx1"/>
                </a:solidFill>
              </a:rPr>
              <a:t>(</a:t>
            </a:r>
            <a:r>
              <a:rPr lang="en-US" sz="700" b="1" dirty="0" err="1">
                <a:solidFill>
                  <a:schemeClr val="tx1"/>
                </a:solidFill>
              </a:rPr>
              <a:t>Trzesniewski</a:t>
            </a:r>
            <a:r>
              <a:rPr lang="en-US" sz="700" b="1" dirty="0">
                <a:solidFill>
                  <a:schemeClr val="tx1"/>
                </a:solidFill>
              </a:rPr>
              <a:t> et al., 2006)</a:t>
            </a:r>
          </a:p>
        </p:txBody>
      </p:sp>
      <p:sp>
        <p:nvSpPr>
          <p:cNvPr id="36" name="Rectangle 35">
            <a:extLst>
              <a:ext uri="{FF2B5EF4-FFF2-40B4-BE49-F238E27FC236}">
                <a16:creationId xmlns:a16="http://schemas.microsoft.com/office/drawing/2014/main" id="{A125FB18-F7E8-1548-9D8D-C454A87D6B9E}"/>
              </a:ext>
            </a:extLst>
          </p:cNvPr>
          <p:cNvSpPr/>
          <p:nvPr/>
        </p:nvSpPr>
        <p:spPr>
          <a:xfrm>
            <a:off x="4400851" y="5250881"/>
            <a:ext cx="822960" cy="945931"/>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Heart Problems (-)</a:t>
            </a:r>
          </a:p>
          <a:p>
            <a:pPr algn="ctr"/>
            <a:r>
              <a:rPr lang="en-US" sz="700" b="1" dirty="0">
                <a:solidFill>
                  <a:schemeClr val="tx1"/>
                </a:solidFill>
              </a:rPr>
              <a:t>(</a:t>
            </a:r>
            <a:r>
              <a:rPr lang="en-US" sz="700" b="1" dirty="0" err="1">
                <a:solidFill>
                  <a:schemeClr val="tx1"/>
                </a:solidFill>
              </a:rPr>
              <a:t>Trzesniewski</a:t>
            </a:r>
            <a:r>
              <a:rPr lang="en-US" sz="700" b="1" dirty="0">
                <a:solidFill>
                  <a:schemeClr val="tx1"/>
                </a:solidFill>
              </a:rPr>
              <a:t> et al., 2006)</a:t>
            </a:r>
          </a:p>
        </p:txBody>
      </p:sp>
      <p:sp>
        <p:nvSpPr>
          <p:cNvPr id="37" name="Rectangle 36">
            <a:extLst>
              <a:ext uri="{FF2B5EF4-FFF2-40B4-BE49-F238E27FC236}">
                <a16:creationId xmlns:a16="http://schemas.microsoft.com/office/drawing/2014/main" id="{BC7F61BE-616F-2A4A-A532-B92906475399}"/>
              </a:ext>
            </a:extLst>
          </p:cNvPr>
          <p:cNvSpPr/>
          <p:nvPr/>
        </p:nvSpPr>
        <p:spPr>
          <a:xfrm>
            <a:off x="4400851" y="4021134"/>
            <a:ext cx="822960" cy="945931"/>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Smoking (-)</a:t>
            </a:r>
          </a:p>
          <a:p>
            <a:pPr algn="ctr"/>
            <a:r>
              <a:rPr lang="en-US" sz="700" b="1" dirty="0">
                <a:solidFill>
                  <a:schemeClr val="tx1"/>
                </a:solidFill>
              </a:rPr>
              <a:t>(</a:t>
            </a:r>
            <a:r>
              <a:rPr lang="en-US" sz="700" b="1" dirty="0" err="1">
                <a:solidFill>
                  <a:schemeClr val="tx1"/>
                </a:solidFill>
              </a:rPr>
              <a:t>Trzesniewski</a:t>
            </a:r>
            <a:r>
              <a:rPr lang="en-US" sz="700" b="1" dirty="0">
                <a:solidFill>
                  <a:schemeClr val="tx1"/>
                </a:solidFill>
              </a:rPr>
              <a:t> et al., 2006)</a:t>
            </a:r>
          </a:p>
        </p:txBody>
      </p:sp>
      <p:sp>
        <p:nvSpPr>
          <p:cNvPr id="38" name="Rectangle 37">
            <a:extLst>
              <a:ext uri="{FF2B5EF4-FFF2-40B4-BE49-F238E27FC236}">
                <a16:creationId xmlns:a16="http://schemas.microsoft.com/office/drawing/2014/main" id="{E1E8502A-AAA9-C044-9BBA-E5088E2BE90B}"/>
              </a:ext>
            </a:extLst>
          </p:cNvPr>
          <p:cNvSpPr/>
          <p:nvPr/>
        </p:nvSpPr>
        <p:spPr>
          <a:xfrm>
            <a:off x="5270713" y="2788418"/>
            <a:ext cx="822960" cy="945931"/>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Heart Problems(-)</a:t>
            </a:r>
          </a:p>
          <a:p>
            <a:pPr algn="ctr"/>
            <a:r>
              <a:rPr lang="en-US" sz="700" b="1" dirty="0">
                <a:solidFill>
                  <a:schemeClr val="tx1"/>
                </a:solidFill>
              </a:rPr>
              <a:t>(</a:t>
            </a:r>
            <a:r>
              <a:rPr lang="en-US" sz="700" b="1" dirty="0" err="1">
                <a:solidFill>
                  <a:schemeClr val="tx1"/>
                </a:solidFill>
              </a:rPr>
              <a:t>Tindle</a:t>
            </a:r>
            <a:r>
              <a:rPr lang="en-US" sz="700" b="1" dirty="0">
                <a:solidFill>
                  <a:schemeClr val="tx1"/>
                </a:solidFill>
              </a:rPr>
              <a:t> et al., 2009)</a:t>
            </a:r>
          </a:p>
        </p:txBody>
      </p:sp>
      <p:sp>
        <p:nvSpPr>
          <p:cNvPr id="39" name="Rectangle 38">
            <a:extLst>
              <a:ext uri="{FF2B5EF4-FFF2-40B4-BE49-F238E27FC236}">
                <a16:creationId xmlns:a16="http://schemas.microsoft.com/office/drawing/2014/main" id="{E081AC97-40B5-9A4C-A7B9-5B1338E9E757}"/>
              </a:ext>
            </a:extLst>
          </p:cNvPr>
          <p:cNvSpPr/>
          <p:nvPr/>
        </p:nvSpPr>
        <p:spPr>
          <a:xfrm>
            <a:off x="5263349" y="5247912"/>
            <a:ext cx="822960" cy="945931"/>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err="1">
                <a:solidFill>
                  <a:schemeClr val="tx1"/>
                </a:solidFill>
              </a:rPr>
              <a:t>Complet-ing</a:t>
            </a:r>
            <a:r>
              <a:rPr lang="en-US" sz="1200" b="1" dirty="0">
                <a:solidFill>
                  <a:schemeClr val="tx1"/>
                </a:solidFill>
              </a:rPr>
              <a:t> College (-)</a:t>
            </a:r>
          </a:p>
          <a:p>
            <a:pPr algn="ctr"/>
            <a:r>
              <a:rPr lang="en-US" sz="700" b="1" dirty="0">
                <a:solidFill>
                  <a:schemeClr val="tx1"/>
                </a:solidFill>
              </a:rPr>
              <a:t>(Solberg Ness et al., 2009)</a:t>
            </a:r>
          </a:p>
        </p:txBody>
      </p:sp>
      <p:sp>
        <p:nvSpPr>
          <p:cNvPr id="40" name="Rectangle 39">
            <a:extLst>
              <a:ext uri="{FF2B5EF4-FFF2-40B4-BE49-F238E27FC236}">
                <a16:creationId xmlns:a16="http://schemas.microsoft.com/office/drawing/2014/main" id="{4515AF96-D9B7-BC44-B583-0D1994CE5685}"/>
              </a:ext>
            </a:extLst>
          </p:cNvPr>
          <p:cNvSpPr/>
          <p:nvPr/>
        </p:nvSpPr>
        <p:spPr>
          <a:xfrm>
            <a:off x="5263349" y="4018165"/>
            <a:ext cx="822960" cy="945931"/>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Marital wellbeing</a:t>
            </a:r>
          </a:p>
          <a:p>
            <a:pPr algn="ctr"/>
            <a:r>
              <a:rPr lang="en-US" sz="1200" b="1" dirty="0">
                <a:solidFill>
                  <a:schemeClr val="tx1"/>
                </a:solidFill>
              </a:rPr>
              <a:t>(+)</a:t>
            </a:r>
          </a:p>
          <a:p>
            <a:pPr algn="ctr"/>
            <a:r>
              <a:rPr lang="en-US" sz="700" b="1" dirty="0">
                <a:solidFill>
                  <a:schemeClr val="tx1"/>
                </a:solidFill>
              </a:rPr>
              <a:t>(Neff &amp; </a:t>
            </a:r>
            <a:r>
              <a:rPr lang="en-US" sz="700" b="1" dirty="0" err="1">
                <a:solidFill>
                  <a:schemeClr val="tx1"/>
                </a:solidFill>
              </a:rPr>
              <a:t>Geers</a:t>
            </a:r>
            <a:r>
              <a:rPr lang="en-US" sz="700" b="1" dirty="0">
                <a:solidFill>
                  <a:schemeClr val="tx1"/>
                </a:solidFill>
              </a:rPr>
              <a:t>, 2013)</a:t>
            </a:r>
          </a:p>
        </p:txBody>
      </p:sp>
      <p:sp>
        <p:nvSpPr>
          <p:cNvPr id="41" name="Rectangle 40">
            <a:extLst>
              <a:ext uri="{FF2B5EF4-FFF2-40B4-BE49-F238E27FC236}">
                <a16:creationId xmlns:a16="http://schemas.microsoft.com/office/drawing/2014/main" id="{459C038F-33E5-BC4A-83CD-B1FBCF3E77BE}"/>
              </a:ext>
            </a:extLst>
          </p:cNvPr>
          <p:cNvSpPr/>
          <p:nvPr/>
        </p:nvSpPr>
        <p:spPr>
          <a:xfrm>
            <a:off x="6132158" y="2788419"/>
            <a:ext cx="822960" cy="945931"/>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Mortality (-)</a:t>
            </a:r>
          </a:p>
          <a:p>
            <a:pPr algn="ctr"/>
            <a:r>
              <a:rPr lang="en-US" sz="700" b="1" dirty="0">
                <a:solidFill>
                  <a:schemeClr val="tx1"/>
                </a:solidFill>
              </a:rPr>
              <a:t>(</a:t>
            </a:r>
            <a:r>
              <a:rPr lang="en-US" sz="700" b="1" dirty="0" err="1">
                <a:solidFill>
                  <a:schemeClr val="tx1"/>
                </a:solidFill>
              </a:rPr>
              <a:t>Lyyra</a:t>
            </a:r>
            <a:r>
              <a:rPr lang="en-US" sz="700" b="1" dirty="0">
                <a:solidFill>
                  <a:schemeClr val="tx1"/>
                </a:solidFill>
              </a:rPr>
              <a:t> et al., 2006)</a:t>
            </a:r>
          </a:p>
        </p:txBody>
      </p:sp>
      <p:sp>
        <p:nvSpPr>
          <p:cNvPr id="42" name="Rectangle 41">
            <a:extLst>
              <a:ext uri="{FF2B5EF4-FFF2-40B4-BE49-F238E27FC236}">
                <a16:creationId xmlns:a16="http://schemas.microsoft.com/office/drawing/2014/main" id="{6639C68D-C5FE-7447-9F48-9256B6E1EE64}"/>
              </a:ext>
            </a:extLst>
          </p:cNvPr>
          <p:cNvSpPr/>
          <p:nvPr/>
        </p:nvSpPr>
        <p:spPr>
          <a:xfrm>
            <a:off x="6125847" y="5247913"/>
            <a:ext cx="822960" cy="945931"/>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Student  Engage-</a:t>
            </a:r>
            <a:r>
              <a:rPr lang="en-US" sz="1200" b="1" dirty="0" err="1">
                <a:solidFill>
                  <a:schemeClr val="tx1"/>
                </a:solidFill>
              </a:rPr>
              <a:t>ment</a:t>
            </a:r>
            <a:r>
              <a:rPr lang="en-US" sz="1200" b="1" dirty="0">
                <a:solidFill>
                  <a:schemeClr val="tx1"/>
                </a:solidFill>
              </a:rPr>
              <a:t>(+)</a:t>
            </a:r>
          </a:p>
          <a:p>
            <a:pPr algn="ctr"/>
            <a:r>
              <a:rPr lang="en-US" sz="700" b="1" dirty="0">
                <a:solidFill>
                  <a:schemeClr val="tx1"/>
                </a:solidFill>
              </a:rPr>
              <a:t>(Heffner &amp; </a:t>
            </a:r>
            <a:r>
              <a:rPr lang="en-US" sz="700" b="1" dirty="0" err="1">
                <a:solidFill>
                  <a:schemeClr val="tx1"/>
                </a:solidFill>
              </a:rPr>
              <a:t>Antaramanian</a:t>
            </a:r>
            <a:r>
              <a:rPr lang="en-US" sz="700" b="1" dirty="0">
                <a:solidFill>
                  <a:schemeClr val="tx1"/>
                </a:solidFill>
              </a:rPr>
              <a:t>, 2015)</a:t>
            </a:r>
          </a:p>
        </p:txBody>
      </p:sp>
      <p:sp>
        <p:nvSpPr>
          <p:cNvPr id="43" name="Rectangle 42">
            <a:extLst>
              <a:ext uri="{FF2B5EF4-FFF2-40B4-BE49-F238E27FC236}">
                <a16:creationId xmlns:a16="http://schemas.microsoft.com/office/drawing/2014/main" id="{F4F7708F-1695-3045-907C-09DDEF98AAC0}"/>
              </a:ext>
            </a:extLst>
          </p:cNvPr>
          <p:cNvSpPr/>
          <p:nvPr/>
        </p:nvSpPr>
        <p:spPr>
          <a:xfrm>
            <a:off x="6125847" y="4018166"/>
            <a:ext cx="822960" cy="945931"/>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Divorce</a:t>
            </a:r>
          </a:p>
          <a:p>
            <a:pPr algn="ctr"/>
            <a:r>
              <a:rPr lang="en-US" sz="1200" b="1" dirty="0">
                <a:solidFill>
                  <a:schemeClr val="tx1"/>
                </a:solidFill>
              </a:rPr>
              <a:t>(-)</a:t>
            </a:r>
          </a:p>
          <a:p>
            <a:pPr algn="ctr"/>
            <a:r>
              <a:rPr lang="en-US" sz="700" b="1" dirty="0">
                <a:solidFill>
                  <a:schemeClr val="tx1"/>
                </a:solidFill>
              </a:rPr>
              <a:t>(</a:t>
            </a:r>
            <a:r>
              <a:rPr lang="en-US" sz="700" b="1" dirty="0" err="1">
                <a:solidFill>
                  <a:schemeClr val="tx1"/>
                </a:solidFill>
              </a:rPr>
              <a:t>Stutzer</a:t>
            </a:r>
            <a:r>
              <a:rPr lang="en-US" sz="700" b="1" dirty="0">
                <a:solidFill>
                  <a:schemeClr val="tx1"/>
                </a:solidFill>
              </a:rPr>
              <a:t> &amp; Frey, 2006)</a:t>
            </a:r>
          </a:p>
        </p:txBody>
      </p:sp>
      <p:sp>
        <p:nvSpPr>
          <p:cNvPr id="44" name="Rectangle 43">
            <a:extLst>
              <a:ext uri="{FF2B5EF4-FFF2-40B4-BE49-F238E27FC236}">
                <a16:creationId xmlns:a16="http://schemas.microsoft.com/office/drawing/2014/main" id="{13F6E27E-89DA-2743-B776-DABF4218342D}"/>
              </a:ext>
            </a:extLst>
          </p:cNvPr>
          <p:cNvSpPr/>
          <p:nvPr/>
        </p:nvSpPr>
        <p:spPr>
          <a:xfrm>
            <a:off x="6993603" y="2788418"/>
            <a:ext cx="822960" cy="945931"/>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err="1">
                <a:solidFill>
                  <a:schemeClr val="tx1"/>
                </a:solidFill>
              </a:rPr>
              <a:t>Inflam-matory</a:t>
            </a:r>
            <a:r>
              <a:rPr lang="en-US" sz="1200" b="1" dirty="0">
                <a:solidFill>
                  <a:schemeClr val="tx1"/>
                </a:solidFill>
              </a:rPr>
              <a:t> markers </a:t>
            </a:r>
          </a:p>
          <a:p>
            <a:pPr algn="ctr"/>
            <a:r>
              <a:rPr lang="en-US" sz="1200" b="1" dirty="0">
                <a:solidFill>
                  <a:schemeClr val="tx1"/>
                </a:solidFill>
              </a:rPr>
              <a:t>(-)</a:t>
            </a:r>
          </a:p>
          <a:p>
            <a:pPr algn="ctr"/>
            <a:r>
              <a:rPr lang="en-US" sz="700" b="1" dirty="0">
                <a:solidFill>
                  <a:schemeClr val="tx1"/>
                </a:solidFill>
              </a:rPr>
              <a:t>(Specht et al., 2011)</a:t>
            </a:r>
          </a:p>
        </p:txBody>
      </p:sp>
      <p:sp>
        <p:nvSpPr>
          <p:cNvPr id="45" name="Rectangle 44">
            <a:extLst>
              <a:ext uri="{FF2B5EF4-FFF2-40B4-BE49-F238E27FC236}">
                <a16:creationId xmlns:a16="http://schemas.microsoft.com/office/drawing/2014/main" id="{88E664C1-8B35-4C43-9A0C-E53093181B56}"/>
              </a:ext>
            </a:extLst>
          </p:cNvPr>
          <p:cNvSpPr/>
          <p:nvPr/>
        </p:nvSpPr>
        <p:spPr>
          <a:xfrm>
            <a:off x="6988345" y="5247912"/>
            <a:ext cx="822960" cy="945931"/>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Smoking (-)</a:t>
            </a:r>
          </a:p>
          <a:p>
            <a:pPr algn="ctr"/>
            <a:r>
              <a:rPr lang="en-US" sz="700" b="1" dirty="0">
                <a:solidFill>
                  <a:schemeClr val="tx1"/>
                </a:solidFill>
              </a:rPr>
              <a:t>(Pettit et al., 2001)</a:t>
            </a:r>
          </a:p>
        </p:txBody>
      </p:sp>
      <p:sp>
        <p:nvSpPr>
          <p:cNvPr id="46" name="Rectangle 45">
            <a:extLst>
              <a:ext uri="{FF2B5EF4-FFF2-40B4-BE49-F238E27FC236}">
                <a16:creationId xmlns:a16="http://schemas.microsoft.com/office/drawing/2014/main" id="{9E95FAA1-481E-924E-8C4B-E6EFC23B8313}"/>
              </a:ext>
            </a:extLst>
          </p:cNvPr>
          <p:cNvSpPr/>
          <p:nvPr/>
        </p:nvSpPr>
        <p:spPr>
          <a:xfrm>
            <a:off x="6988345" y="4018165"/>
            <a:ext cx="822960" cy="945931"/>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Physical Activity (+)</a:t>
            </a:r>
          </a:p>
          <a:p>
            <a:pPr algn="ctr"/>
            <a:r>
              <a:rPr lang="en-US" sz="700" b="1" dirty="0">
                <a:solidFill>
                  <a:schemeClr val="tx1"/>
                </a:solidFill>
              </a:rPr>
              <a:t>(Audrain et al., 2001)</a:t>
            </a:r>
          </a:p>
        </p:txBody>
      </p:sp>
      <p:sp>
        <p:nvSpPr>
          <p:cNvPr id="47" name="Rectangle 46">
            <a:extLst>
              <a:ext uri="{FF2B5EF4-FFF2-40B4-BE49-F238E27FC236}">
                <a16:creationId xmlns:a16="http://schemas.microsoft.com/office/drawing/2014/main" id="{AAE7E76A-5FA3-6E44-8F44-943F224BD7B3}"/>
              </a:ext>
            </a:extLst>
          </p:cNvPr>
          <p:cNvSpPr/>
          <p:nvPr/>
        </p:nvSpPr>
        <p:spPr>
          <a:xfrm>
            <a:off x="7855048" y="2788417"/>
            <a:ext cx="822960" cy="945931"/>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Post-traumatic Stress (+)</a:t>
            </a:r>
          </a:p>
          <a:p>
            <a:pPr algn="ctr"/>
            <a:r>
              <a:rPr lang="en-US" sz="700" b="1" dirty="0">
                <a:solidFill>
                  <a:schemeClr val="tx1"/>
                </a:solidFill>
              </a:rPr>
              <a:t>(Weems et al., 2007)</a:t>
            </a:r>
          </a:p>
        </p:txBody>
      </p:sp>
      <p:sp>
        <p:nvSpPr>
          <p:cNvPr id="48" name="Rectangle 47">
            <a:extLst>
              <a:ext uri="{FF2B5EF4-FFF2-40B4-BE49-F238E27FC236}">
                <a16:creationId xmlns:a16="http://schemas.microsoft.com/office/drawing/2014/main" id="{63C49A84-40B0-FA4F-91DC-8D1B90FB2473}"/>
              </a:ext>
            </a:extLst>
          </p:cNvPr>
          <p:cNvSpPr/>
          <p:nvPr/>
        </p:nvSpPr>
        <p:spPr>
          <a:xfrm>
            <a:off x="7850843" y="5247911"/>
            <a:ext cx="822960" cy="945931"/>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Blood pressure (+)</a:t>
            </a:r>
          </a:p>
          <a:p>
            <a:pPr algn="ctr"/>
            <a:r>
              <a:rPr lang="en-US" sz="700" b="1" dirty="0">
                <a:solidFill>
                  <a:schemeClr val="tx1"/>
                </a:solidFill>
              </a:rPr>
              <a:t>(Ewart &amp; </a:t>
            </a:r>
            <a:r>
              <a:rPr lang="en-US" sz="700" b="1" dirty="0" err="1">
                <a:solidFill>
                  <a:schemeClr val="tx1"/>
                </a:solidFill>
              </a:rPr>
              <a:t>Kolodner</a:t>
            </a:r>
            <a:r>
              <a:rPr lang="en-US" sz="700" b="1" dirty="0">
                <a:solidFill>
                  <a:schemeClr val="tx1"/>
                </a:solidFill>
              </a:rPr>
              <a:t>, 1994)</a:t>
            </a:r>
          </a:p>
        </p:txBody>
      </p:sp>
      <p:sp>
        <p:nvSpPr>
          <p:cNvPr id="49" name="Rectangle 48">
            <a:extLst>
              <a:ext uri="{FF2B5EF4-FFF2-40B4-BE49-F238E27FC236}">
                <a16:creationId xmlns:a16="http://schemas.microsoft.com/office/drawing/2014/main" id="{10F57E09-C9F7-BF49-9C20-D1A089017231}"/>
              </a:ext>
            </a:extLst>
          </p:cNvPr>
          <p:cNvSpPr/>
          <p:nvPr/>
        </p:nvSpPr>
        <p:spPr>
          <a:xfrm>
            <a:off x="7850843" y="4018164"/>
            <a:ext cx="822960" cy="945931"/>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Common Cold (+)</a:t>
            </a:r>
          </a:p>
          <a:p>
            <a:pPr algn="ctr"/>
            <a:r>
              <a:rPr lang="en-US" sz="700" b="1" dirty="0">
                <a:solidFill>
                  <a:schemeClr val="tx1"/>
                </a:solidFill>
              </a:rPr>
              <a:t>(Cohen et al., 1993)</a:t>
            </a:r>
          </a:p>
        </p:txBody>
      </p:sp>
      <p:sp>
        <p:nvSpPr>
          <p:cNvPr id="50" name="Down Arrow 49">
            <a:extLst>
              <a:ext uri="{FF2B5EF4-FFF2-40B4-BE49-F238E27FC236}">
                <a16:creationId xmlns:a16="http://schemas.microsoft.com/office/drawing/2014/main" id="{FBDD01A3-44F0-BF48-91AC-7EEDF3980B6C}"/>
              </a:ext>
            </a:extLst>
          </p:cNvPr>
          <p:cNvSpPr/>
          <p:nvPr/>
        </p:nvSpPr>
        <p:spPr>
          <a:xfrm>
            <a:off x="3725898" y="2245112"/>
            <a:ext cx="451821" cy="494140"/>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Down Arrow 50">
            <a:extLst>
              <a:ext uri="{FF2B5EF4-FFF2-40B4-BE49-F238E27FC236}">
                <a16:creationId xmlns:a16="http://schemas.microsoft.com/office/drawing/2014/main" id="{71A3218E-E6A1-964E-B13E-2AD2424DFC1F}"/>
              </a:ext>
            </a:extLst>
          </p:cNvPr>
          <p:cNvSpPr/>
          <p:nvPr/>
        </p:nvSpPr>
        <p:spPr>
          <a:xfrm>
            <a:off x="4588890" y="2245112"/>
            <a:ext cx="451821" cy="494140"/>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Down Arrow 51">
            <a:extLst>
              <a:ext uri="{FF2B5EF4-FFF2-40B4-BE49-F238E27FC236}">
                <a16:creationId xmlns:a16="http://schemas.microsoft.com/office/drawing/2014/main" id="{AAD44511-8B2A-F94E-A1B1-BE7A013BBD7F}"/>
              </a:ext>
            </a:extLst>
          </p:cNvPr>
          <p:cNvSpPr/>
          <p:nvPr/>
        </p:nvSpPr>
        <p:spPr>
          <a:xfrm>
            <a:off x="5451882" y="2245112"/>
            <a:ext cx="451821" cy="494140"/>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Down Arrow 52">
            <a:extLst>
              <a:ext uri="{FF2B5EF4-FFF2-40B4-BE49-F238E27FC236}">
                <a16:creationId xmlns:a16="http://schemas.microsoft.com/office/drawing/2014/main" id="{FB20C460-698D-6A41-902A-BB551241E7FB}"/>
              </a:ext>
            </a:extLst>
          </p:cNvPr>
          <p:cNvSpPr/>
          <p:nvPr/>
        </p:nvSpPr>
        <p:spPr>
          <a:xfrm>
            <a:off x="6314874" y="2245112"/>
            <a:ext cx="451821" cy="494140"/>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3AB70394-E181-DF47-A344-C73F5A8B607D}"/>
              </a:ext>
            </a:extLst>
          </p:cNvPr>
          <p:cNvSpPr/>
          <p:nvPr/>
        </p:nvSpPr>
        <p:spPr>
          <a:xfrm>
            <a:off x="8718281" y="1532811"/>
            <a:ext cx="822960" cy="64126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rPr>
              <a:t>Locus of Control</a:t>
            </a:r>
          </a:p>
        </p:txBody>
      </p:sp>
      <p:sp>
        <p:nvSpPr>
          <p:cNvPr id="55" name="Rectangle 54">
            <a:extLst>
              <a:ext uri="{FF2B5EF4-FFF2-40B4-BE49-F238E27FC236}">
                <a16:creationId xmlns:a16="http://schemas.microsoft.com/office/drawing/2014/main" id="{D7BCA53A-EF50-E84C-ACE9-03F3C39AC4DA}"/>
              </a:ext>
            </a:extLst>
          </p:cNvPr>
          <p:cNvSpPr/>
          <p:nvPr/>
        </p:nvSpPr>
        <p:spPr>
          <a:xfrm>
            <a:off x="9581273" y="1529843"/>
            <a:ext cx="822960" cy="64126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rPr>
              <a:t>Social  Support</a:t>
            </a:r>
          </a:p>
        </p:txBody>
      </p:sp>
      <p:sp>
        <p:nvSpPr>
          <p:cNvPr id="56" name="Rectangle 55">
            <a:extLst>
              <a:ext uri="{FF2B5EF4-FFF2-40B4-BE49-F238E27FC236}">
                <a16:creationId xmlns:a16="http://schemas.microsoft.com/office/drawing/2014/main" id="{638149E1-4782-9E4B-AD03-51B70F377EE6}"/>
              </a:ext>
            </a:extLst>
          </p:cNvPr>
          <p:cNvSpPr/>
          <p:nvPr/>
        </p:nvSpPr>
        <p:spPr>
          <a:xfrm>
            <a:off x="10444265" y="1529843"/>
            <a:ext cx="822960" cy="64126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rPr>
              <a:t>IQ</a:t>
            </a:r>
          </a:p>
        </p:txBody>
      </p:sp>
      <p:sp>
        <p:nvSpPr>
          <p:cNvPr id="57" name="Rectangle 56">
            <a:extLst>
              <a:ext uri="{FF2B5EF4-FFF2-40B4-BE49-F238E27FC236}">
                <a16:creationId xmlns:a16="http://schemas.microsoft.com/office/drawing/2014/main" id="{87E3C3DC-F7BA-F645-B9A2-A776357FA464}"/>
              </a:ext>
            </a:extLst>
          </p:cNvPr>
          <p:cNvSpPr/>
          <p:nvPr/>
        </p:nvSpPr>
        <p:spPr>
          <a:xfrm>
            <a:off x="11307262" y="1529843"/>
            <a:ext cx="822960" cy="64126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rPr>
              <a:t>Depress-ion</a:t>
            </a:r>
          </a:p>
        </p:txBody>
      </p:sp>
      <p:sp>
        <p:nvSpPr>
          <p:cNvPr id="59" name="Rectangle 58">
            <a:extLst>
              <a:ext uri="{FF2B5EF4-FFF2-40B4-BE49-F238E27FC236}">
                <a16:creationId xmlns:a16="http://schemas.microsoft.com/office/drawing/2014/main" id="{47DA3C48-CDF9-3148-A93F-0582114D596D}"/>
              </a:ext>
            </a:extLst>
          </p:cNvPr>
          <p:cNvSpPr/>
          <p:nvPr/>
        </p:nvSpPr>
        <p:spPr>
          <a:xfrm>
            <a:off x="8716493" y="2791387"/>
            <a:ext cx="822960" cy="945931"/>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Survival  after Trans-plant (+)</a:t>
            </a:r>
          </a:p>
          <a:p>
            <a:pPr algn="ctr"/>
            <a:r>
              <a:rPr lang="en-US" sz="700" b="1" dirty="0">
                <a:solidFill>
                  <a:schemeClr val="tx1"/>
                </a:solidFill>
              </a:rPr>
              <a:t>(</a:t>
            </a:r>
            <a:r>
              <a:rPr lang="en-US" sz="700" b="1" dirty="0" err="1">
                <a:solidFill>
                  <a:schemeClr val="tx1"/>
                </a:solidFill>
              </a:rPr>
              <a:t>Burker</a:t>
            </a:r>
            <a:r>
              <a:rPr lang="en-US" sz="700" b="1" dirty="0">
                <a:solidFill>
                  <a:schemeClr val="tx1"/>
                </a:solidFill>
              </a:rPr>
              <a:t> et al., 2005)</a:t>
            </a:r>
          </a:p>
        </p:txBody>
      </p:sp>
      <p:sp>
        <p:nvSpPr>
          <p:cNvPr id="60" name="Rectangle 59">
            <a:extLst>
              <a:ext uri="{FF2B5EF4-FFF2-40B4-BE49-F238E27FC236}">
                <a16:creationId xmlns:a16="http://schemas.microsoft.com/office/drawing/2014/main" id="{CDFC2CC8-F24E-A74E-8AAD-BE1001EE9854}"/>
              </a:ext>
            </a:extLst>
          </p:cNvPr>
          <p:cNvSpPr/>
          <p:nvPr/>
        </p:nvSpPr>
        <p:spPr>
          <a:xfrm>
            <a:off x="8713341" y="5250881"/>
            <a:ext cx="822960" cy="945931"/>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School Achieve-</a:t>
            </a:r>
            <a:r>
              <a:rPr lang="en-US" sz="1200" b="1" dirty="0" err="1">
                <a:solidFill>
                  <a:schemeClr val="tx1"/>
                </a:solidFill>
              </a:rPr>
              <a:t>ment</a:t>
            </a:r>
            <a:r>
              <a:rPr lang="en-US" sz="1200" b="1" dirty="0">
                <a:solidFill>
                  <a:schemeClr val="tx1"/>
                </a:solidFill>
              </a:rPr>
              <a:t> (+)</a:t>
            </a:r>
          </a:p>
          <a:p>
            <a:pPr algn="ctr"/>
            <a:r>
              <a:rPr lang="en-US" sz="700" b="1" dirty="0">
                <a:solidFill>
                  <a:schemeClr val="tx1"/>
                </a:solidFill>
              </a:rPr>
              <a:t>(</a:t>
            </a:r>
            <a:r>
              <a:rPr lang="en-US" sz="700" b="1" dirty="0" err="1">
                <a:solidFill>
                  <a:schemeClr val="tx1"/>
                </a:solidFill>
              </a:rPr>
              <a:t>Tesiny</a:t>
            </a:r>
            <a:r>
              <a:rPr lang="en-US" sz="700" b="1" dirty="0">
                <a:solidFill>
                  <a:schemeClr val="tx1"/>
                </a:solidFill>
              </a:rPr>
              <a:t> et al.,  1980)</a:t>
            </a:r>
          </a:p>
        </p:txBody>
      </p:sp>
      <p:sp>
        <p:nvSpPr>
          <p:cNvPr id="61" name="Rectangle 60">
            <a:extLst>
              <a:ext uri="{FF2B5EF4-FFF2-40B4-BE49-F238E27FC236}">
                <a16:creationId xmlns:a16="http://schemas.microsoft.com/office/drawing/2014/main" id="{FEE7BF67-2DDE-A940-8D2D-F65576D1D24E}"/>
              </a:ext>
            </a:extLst>
          </p:cNvPr>
          <p:cNvSpPr/>
          <p:nvPr/>
        </p:nvSpPr>
        <p:spPr>
          <a:xfrm>
            <a:off x="8713341" y="4021134"/>
            <a:ext cx="822960" cy="945931"/>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Social Mobility (+)</a:t>
            </a:r>
          </a:p>
          <a:p>
            <a:pPr algn="ctr"/>
            <a:r>
              <a:rPr lang="en-US" sz="700" b="1" dirty="0">
                <a:solidFill>
                  <a:schemeClr val="tx1"/>
                </a:solidFill>
              </a:rPr>
              <a:t>(von </a:t>
            </a:r>
            <a:r>
              <a:rPr lang="en-US" sz="700" b="1" dirty="0" err="1">
                <a:solidFill>
                  <a:schemeClr val="tx1"/>
                </a:solidFill>
              </a:rPr>
              <a:t>Stumm</a:t>
            </a:r>
            <a:r>
              <a:rPr lang="en-US" sz="700" b="1" dirty="0">
                <a:solidFill>
                  <a:schemeClr val="tx1"/>
                </a:solidFill>
              </a:rPr>
              <a:t> et al, 2009)</a:t>
            </a:r>
          </a:p>
        </p:txBody>
      </p:sp>
      <p:sp>
        <p:nvSpPr>
          <p:cNvPr id="62" name="Rectangle 61">
            <a:extLst>
              <a:ext uri="{FF2B5EF4-FFF2-40B4-BE49-F238E27FC236}">
                <a16:creationId xmlns:a16="http://schemas.microsoft.com/office/drawing/2014/main" id="{AD4D78AC-FB5C-874D-AE82-85FBAF080D25}"/>
              </a:ext>
            </a:extLst>
          </p:cNvPr>
          <p:cNvSpPr/>
          <p:nvPr/>
        </p:nvSpPr>
        <p:spPr>
          <a:xfrm>
            <a:off x="9577938" y="2788418"/>
            <a:ext cx="822960" cy="945931"/>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Mortality (-)</a:t>
            </a:r>
          </a:p>
          <a:p>
            <a:pPr algn="ctr"/>
            <a:r>
              <a:rPr lang="en-US" sz="700" b="1" dirty="0">
                <a:solidFill>
                  <a:schemeClr val="tx1"/>
                </a:solidFill>
              </a:rPr>
              <a:t>(Brown et al., 2003)</a:t>
            </a:r>
          </a:p>
        </p:txBody>
      </p:sp>
      <p:sp>
        <p:nvSpPr>
          <p:cNvPr id="63" name="Rectangle 62">
            <a:extLst>
              <a:ext uri="{FF2B5EF4-FFF2-40B4-BE49-F238E27FC236}">
                <a16:creationId xmlns:a16="http://schemas.microsoft.com/office/drawing/2014/main" id="{A2486BBD-F82A-5048-B565-4CB7EE31D38E}"/>
              </a:ext>
            </a:extLst>
          </p:cNvPr>
          <p:cNvSpPr/>
          <p:nvPr/>
        </p:nvSpPr>
        <p:spPr>
          <a:xfrm>
            <a:off x="9575839" y="5247912"/>
            <a:ext cx="822960" cy="945931"/>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err="1">
                <a:solidFill>
                  <a:schemeClr val="tx1"/>
                </a:solidFill>
              </a:rPr>
              <a:t>Delinq-uency</a:t>
            </a:r>
            <a:r>
              <a:rPr lang="en-US" sz="1200" b="1" dirty="0">
                <a:solidFill>
                  <a:schemeClr val="tx1"/>
                </a:solidFill>
              </a:rPr>
              <a:t> (-)</a:t>
            </a:r>
          </a:p>
          <a:p>
            <a:pPr algn="ctr"/>
            <a:r>
              <a:rPr lang="en-US" sz="700" b="1" dirty="0" err="1">
                <a:solidFill>
                  <a:schemeClr val="tx1"/>
                </a:solidFill>
              </a:rPr>
              <a:t>Kort</a:t>
            </a:r>
            <a:r>
              <a:rPr lang="en-US" sz="700" b="1" dirty="0">
                <a:solidFill>
                  <a:schemeClr val="tx1"/>
                </a:solidFill>
              </a:rPr>
              <a:t>-Butler, 2010)</a:t>
            </a:r>
          </a:p>
        </p:txBody>
      </p:sp>
      <p:sp>
        <p:nvSpPr>
          <p:cNvPr id="64" name="Rectangle 63">
            <a:extLst>
              <a:ext uri="{FF2B5EF4-FFF2-40B4-BE49-F238E27FC236}">
                <a16:creationId xmlns:a16="http://schemas.microsoft.com/office/drawing/2014/main" id="{674A3940-E6AA-B44B-AA2F-21DD324A0439}"/>
              </a:ext>
            </a:extLst>
          </p:cNvPr>
          <p:cNvSpPr/>
          <p:nvPr/>
        </p:nvSpPr>
        <p:spPr>
          <a:xfrm>
            <a:off x="9575839" y="4018165"/>
            <a:ext cx="822960" cy="945931"/>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err="1">
                <a:solidFill>
                  <a:schemeClr val="tx1"/>
                </a:solidFill>
              </a:rPr>
              <a:t>Inflam-mation</a:t>
            </a:r>
            <a:r>
              <a:rPr lang="en-US" sz="1200" b="1" dirty="0">
                <a:solidFill>
                  <a:schemeClr val="tx1"/>
                </a:solidFill>
              </a:rPr>
              <a:t> (-)</a:t>
            </a:r>
          </a:p>
          <a:p>
            <a:pPr algn="ctr"/>
            <a:r>
              <a:rPr lang="en-US" sz="700" b="1" dirty="0">
                <a:solidFill>
                  <a:schemeClr val="tx1"/>
                </a:solidFill>
              </a:rPr>
              <a:t>(Hughes et al., 2014)</a:t>
            </a:r>
          </a:p>
        </p:txBody>
      </p:sp>
      <p:sp>
        <p:nvSpPr>
          <p:cNvPr id="65" name="Rectangle 64">
            <a:extLst>
              <a:ext uri="{FF2B5EF4-FFF2-40B4-BE49-F238E27FC236}">
                <a16:creationId xmlns:a16="http://schemas.microsoft.com/office/drawing/2014/main" id="{F844B986-9B6B-6049-B478-E640DBD881F9}"/>
              </a:ext>
            </a:extLst>
          </p:cNvPr>
          <p:cNvSpPr/>
          <p:nvPr/>
        </p:nvSpPr>
        <p:spPr>
          <a:xfrm>
            <a:off x="10439383" y="2788419"/>
            <a:ext cx="822960" cy="945931"/>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Longevity (+)</a:t>
            </a:r>
          </a:p>
          <a:p>
            <a:pPr algn="ctr"/>
            <a:r>
              <a:rPr lang="en-US" sz="700" b="1" dirty="0">
                <a:solidFill>
                  <a:schemeClr val="tx1"/>
                </a:solidFill>
              </a:rPr>
              <a:t>(Gottfredson &amp; </a:t>
            </a:r>
            <a:r>
              <a:rPr lang="en-US" sz="700" b="1" dirty="0" err="1">
                <a:solidFill>
                  <a:schemeClr val="tx1"/>
                </a:solidFill>
              </a:rPr>
              <a:t>Deary</a:t>
            </a:r>
            <a:r>
              <a:rPr lang="en-US" sz="700" b="1" dirty="0">
                <a:solidFill>
                  <a:schemeClr val="tx1"/>
                </a:solidFill>
              </a:rPr>
              <a:t>, 2004)</a:t>
            </a:r>
          </a:p>
        </p:txBody>
      </p:sp>
      <p:sp>
        <p:nvSpPr>
          <p:cNvPr id="66" name="Rectangle 65">
            <a:extLst>
              <a:ext uri="{FF2B5EF4-FFF2-40B4-BE49-F238E27FC236}">
                <a16:creationId xmlns:a16="http://schemas.microsoft.com/office/drawing/2014/main" id="{30E85EB9-79C9-2442-981C-E6D13C31EC8B}"/>
              </a:ext>
            </a:extLst>
          </p:cNvPr>
          <p:cNvSpPr/>
          <p:nvPr/>
        </p:nvSpPr>
        <p:spPr>
          <a:xfrm>
            <a:off x="10438337" y="5247913"/>
            <a:ext cx="822960" cy="945931"/>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Obesity </a:t>
            </a:r>
          </a:p>
          <a:p>
            <a:pPr algn="ctr"/>
            <a:r>
              <a:rPr lang="en-US" sz="1200" b="1" dirty="0">
                <a:solidFill>
                  <a:schemeClr val="tx1"/>
                </a:solidFill>
              </a:rPr>
              <a:t>(-)</a:t>
            </a:r>
          </a:p>
          <a:p>
            <a:pPr algn="ctr"/>
            <a:r>
              <a:rPr lang="en-US" sz="700" b="1" dirty="0">
                <a:solidFill>
                  <a:schemeClr val="tx1"/>
                </a:solidFill>
              </a:rPr>
              <a:t>(Gottfredson, 2004)</a:t>
            </a:r>
          </a:p>
        </p:txBody>
      </p:sp>
      <p:sp>
        <p:nvSpPr>
          <p:cNvPr id="67" name="Rectangle 66">
            <a:extLst>
              <a:ext uri="{FF2B5EF4-FFF2-40B4-BE49-F238E27FC236}">
                <a16:creationId xmlns:a16="http://schemas.microsoft.com/office/drawing/2014/main" id="{777230C2-F17D-A948-B5A2-CC7384810105}"/>
              </a:ext>
            </a:extLst>
          </p:cNvPr>
          <p:cNvSpPr/>
          <p:nvPr/>
        </p:nvSpPr>
        <p:spPr>
          <a:xfrm>
            <a:off x="10438337" y="4018166"/>
            <a:ext cx="822960" cy="945931"/>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Smoking (-)</a:t>
            </a:r>
          </a:p>
          <a:p>
            <a:pPr algn="ctr"/>
            <a:r>
              <a:rPr lang="en-US" sz="700" b="1" dirty="0">
                <a:solidFill>
                  <a:schemeClr val="tx1"/>
                </a:solidFill>
              </a:rPr>
              <a:t>(Gottfredson, 2004)</a:t>
            </a:r>
          </a:p>
        </p:txBody>
      </p:sp>
      <p:sp>
        <p:nvSpPr>
          <p:cNvPr id="68" name="Rectangle 67">
            <a:extLst>
              <a:ext uri="{FF2B5EF4-FFF2-40B4-BE49-F238E27FC236}">
                <a16:creationId xmlns:a16="http://schemas.microsoft.com/office/drawing/2014/main" id="{6344D0AA-8FF8-CD45-A016-63CF10DB723A}"/>
              </a:ext>
            </a:extLst>
          </p:cNvPr>
          <p:cNvSpPr/>
          <p:nvPr/>
        </p:nvSpPr>
        <p:spPr>
          <a:xfrm>
            <a:off x="11300830" y="2788416"/>
            <a:ext cx="822960" cy="945931"/>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Heart Failure (+)</a:t>
            </a:r>
          </a:p>
          <a:p>
            <a:pPr algn="ctr"/>
            <a:r>
              <a:rPr lang="en-US" sz="700" b="1" dirty="0">
                <a:solidFill>
                  <a:schemeClr val="tx1"/>
                </a:solidFill>
              </a:rPr>
              <a:t>(Johnson et al., 2012)</a:t>
            </a:r>
          </a:p>
        </p:txBody>
      </p:sp>
      <p:sp>
        <p:nvSpPr>
          <p:cNvPr id="69" name="Rectangle 68">
            <a:extLst>
              <a:ext uri="{FF2B5EF4-FFF2-40B4-BE49-F238E27FC236}">
                <a16:creationId xmlns:a16="http://schemas.microsoft.com/office/drawing/2014/main" id="{B1559E13-74B1-3B4D-A281-1CD633DC3B9E}"/>
              </a:ext>
            </a:extLst>
          </p:cNvPr>
          <p:cNvSpPr/>
          <p:nvPr/>
        </p:nvSpPr>
        <p:spPr>
          <a:xfrm>
            <a:off x="11300830" y="5247911"/>
            <a:ext cx="822960" cy="945931"/>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Smoking (+)</a:t>
            </a:r>
          </a:p>
          <a:p>
            <a:pPr algn="ctr"/>
            <a:r>
              <a:rPr lang="en-US" sz="700" b="1" dirty="0">
                <a:solidFill>
                  <a:schemeClr val="tx1"/>
                </a:solidFill>
              </a:rPr>
              <a:t>(</a:t>
            </a:r>
            <a:r>
              <a:rPr lang="en-US" sz="700" b="1" dirty="0" err="1">
                <a:solidFill>
                  <a:schemeClr val="tx1"/>
                </a:solidFill>
              </a:rPr>
              <a:t>Japuntich</a:t>
            </a:r>
            <a:r>
              <a:rPr lang="en-US" sz="700" b="1" dirty="0">
                <a:solidFill>
                  <a:schemeClr val="tx1"/>
                </a:solidFill>
              </a:rPr>
              <a:t> et al., 2007)</a:t>
            </a:r>
          </a:p>
        </p:txBody>
      </p:sp>
      <p:sp>
        <p:nvSpPr>
          <p:cNvPr id="70" name="Rectangle 69">
            <a:extLst>
              <a:ext uri="{FF2B5EF4-FFF2-40B4-BE49-F238E27FC236}">
                <a16:creationId xmlns:a16="http://schemas.microsoft.com/office/drawing/2014/main" id="{DE8F5FAA-37B4-4544-B9D2-5F4D40D0FDB5}"/>
              </a:ext>
            </a:extLst>
          </p:cNvPr>
          <p:cNvSpPr/>
          <p:nvPr/>
        </p:nvSpPr>
        <p:spPr>
          <a:xfrm>
            <a:off x="11300830" y="4018164"/>
            <a:ext cx="822960" cy="945931"/>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Mortality (+)</a:t>
            </a:r>
          </a:p>
          <a:p>
            <a:pPr algn="ctr"/>
            <a:r>
              <a:rPr lang="en-US" sz="700" b="1" dirty="0">
                <a:solidFill>
                  <a:schemeClr val="tx1"/>
                </a:solidFill>
              </a:rPr>
              <a:t>(Sullivan et al., 2012)</a:t>
            </a:r>
          </a:p>
        </p:txBody>
      </p:sp>
      <p:sp>
        <p:nvSpPr>
          <p:cNvPr id="74" name="Down Arrow 73">
            <a:extLst>
              <a:ext uri="{FF2B5EF4-FFF2-40B4-BE49-F238E27FC236}">
                <a16:creationId xmlns:a16="http://schemas.microsoft.com/office/drawing/2014/main" id="{FEEACDE5-393F-514E-92D2-79ECDA00ACF6}"/>
              </a:ext>
            </a:extLst>
          </p:cNvPr>
          <p:cNvSpPr/>
          <p:nvPr/>
        </p:nvSpPr>
        <p:spPr>
          <a:xfrm>
            <a:off x="8040858" y="2245112"/>
            <a:ext cx="451821" cy="494140"/>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Down Arrow 74">
            <a:extLst>
              <a:ext uri="{FF2B5EF4-FFF2-40B4-BE49-F238E27FC236}">
                <a16:creationId xmlns:a16="http://schemas.microsoft.com/office/drawing/2014/main" id="{EF96D304-7EE5-B94F-B274-115EFFFEC72B}"/>
              </a:ext>
            </a:extLst>
          </p:cNvPr>
          <p:cNvSpPr/>
          <p:nvPr/>
        </p:nvSpPr>
        <p:spPr>
          <a:xfrm>
            <a:off x="8903850" y="2245112"/>
            <a:ext cx="451821" cy="494140"/>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Down Arrow 75">
            <a:extLst>
              <a:ext uri="{FF2B5EF4-FFF2-40B4-BE49-F238E27FC236}">
                <a16:creationId xmlns:a16="http://schemas.microsoft.com/office/drawing/2014/main" id="{70F1E912-C4F7-DB4C-B2E6-6C860EF3445B}"/>
              </a:ext>
            </a:extLst>
          </p:cNvPr>
          <p:cNvSpPr/>
          <p:nvPr/>
        </p:nvSpPr>
        <p:spPr>
          <a:xfrm>
            <a:off x="9766842" y="2245112"/>
            <a:ext cx="451821" cy="494140"/>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Down Arrow 77">
            <a:extLst>
              <a:ext uri="{FF2B5EF4-FFF2-40B4-BE49-F238E27FC236}">
                <a16:creationId xmlns:a16="http://schemas.microsoft.com/office/drawing/2014/main" id="{755C0303-3742-554A-9EC9-F92F31953365}"/>
              </a:ext>
            </a:extLst>
          </p:cNvPr>
          <p:cNvSpPr/>
          <p:nvPr/>
        </p:nvSpPr>
        <p:spPr>
          <a:xfrm>
            <a:off x="10629834" y="2245112"/>
            <a:ext cx="451821" cy="494140"/>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Down Arrow 78">
            <a:extLst>
              <a:ext uri="{FF2B5EF4-FFF2-40B4-BE49-F238E27FC236}">
                <a16:creationId xmlns:a16="http://schemas.microsoft.com/office/drawing/2014/main" id="{C14D918C-0600-4F46-BFE1-437075E755FE}"/>
              </a:ext>
            </a:extLst>
          </p:cNvPr>
          <p:cNvSpPr/>
          <p:nvPr/>
        </p:nvSpPr>
        <p:spPr>
          <a:xfrm>
            <a:off x="11492831" y="2245112"/>
            <a:ext cx="451821" cy="494140"/>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325411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4"/>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5"/>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6"/>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7"/>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8"/>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9"/>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51"/>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52"/>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53"/>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59"/>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60"/>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61"/>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62"/>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63"/>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64"/>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65"/>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66"/>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67"/>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68"/>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69"/>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70"/>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74"/>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75"/>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76"/>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78"/>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51" grpId="0" animBg="1"/>
      <p:bldP spid="52" grpId="0" animBg="1"/>
      <p:bldP spid="53" grpId="0" animBg="1"/>
      <p:bldP spid="54" grpId="0" animBg="1"/>
      <p:bldP spid="55" grpId="0" animBg="1"/>
      <p:bldP spid="56" grpId="0" animBg="1"/>
      <p:bldP spid="57" grpId="0" animBg="1"/>
      <p:bldP spid="59" grpId="0" animBg="1"/>
      <p:bldP spid="60" grpId="0" animBg="1"/>
      <p:bldP spid="61" grpId="0" animBg="1"/>
      <p:bldP spid="62" grpId="0" animBg="1"/>
      <p:bldP spid="63" grpId="0" animBg="1"/>
      <p:bldP spid="64" grpId="0" animBg="1"/>
      <p:bldP spid="65" grpId="0" animBg="1"/>
      <p:bldP spid="66" grpId="0" animBg="1"/>
      <p:bldP spid="67" grpId="0" animBg="1"/>
      <p:bldP spid="68" grpId="0" animBg="1"/>
      <p:bldP spid="69" grpId="0" animBg="1"/>
      <p:bldP spid="70" grpId="0" animBg="1"/>
      <p:bldP spid="74" grpId="0" animBg="1"/>
      <p:bldP spid="75" grpId="0" animBg="1"/>
      <p:bldP spid="76" grpId="0" animBg="1"/>
      <p:bldP spid="78" grpId="0" animBg="1"/>
      <p:bldP spid="79" grpId="0" animBg="1"/>
    </p:bld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F74ACB6-B76A-6247-840F-F33BDE2C3F2D}"/>
              </a:ext>
            </a:extLst>
          </p:cNvPr>
          <p:cNvPicPr>
            <a:picLocks noChangeAspect="1"/>
          </p:cNvPicPr>
          <p:nvPr/>
        </p:nvPicPr>
        <p:blipFill>
          <a:blip r:embed="rId2"/>
          <a:stretch>
            <a:fillRect/>
          </a:stretch>
        </p:blipFill>
        <p:spPr>
          <a:xfrm>
            <a:off x="802518" y="0"/>
            <a:ext cx="10586964" cy="6858000"/>
          </a:xfrm>
          <a:prstGeom prst="rect">
            <a:avLst/>
          </a:prstGeom>
        </p:spPr>
      </p:pic>
      <p:sp>
        <p:nvSpPr>
          <p:cNvPr id="8" name="Rectangle 7">
            <a:extLst>
              <a:ext uri="{FF2B5EF4-FFF2-40B4-BE49-F238E27FC236}">
                <a16:creationId xmlns:a16="http://schemas.microsoft.com/office/drawing/2014/main" id="{2CBABE79-185D-1B48-B490-F43FC83E4DCE}"/>
              </a:ext>
            </a:extLst>
          </p:cNvPr>
          <p:cNvSpPr/>
          <p:nvPr/>
        </p:nvSpPr>
        <p:spPr>
          <a:xfrm>
            <a:off x="3457184" y="663879"/>
            <a:ext cx="7766137" cy="30438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28B00C8-9F9C-6640-9889-E6C60E2FABC9}"/>
              </a:ext>
            </a:extLst>
          </p:cNvPr>
          <p:cNvSpPr/>
          <p:nvPr/>
        </p:nvSpPr>
        <p:spPr>
          <a:xfrm>
            <a:off x="3623345" y="3760939"/>
            <a:ext cx="7766137" cy="30438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380205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F74ACB6-B76A-6247-840F-F33BDE2C3F2D}"/>
              </a:ext>
            </a:extLst>
          </p:cNvPr>
          <p:cNvPicPr>
            <a:picLocks noChangeAspect="1"/>
          </p:cNvPicPr>
          <p:nvPr/>
        </p:nvPicPr>
        <p:blipFill>
          <a:blip r:embed="rId2"/>
          <a:stretch>
            <a:fillRect/>
          </a:stretch>
        </p:blipFill>
        <p:spPr>
          <a:xfrm>
            <a:off x="802518" y="0"/>
            <a:ext cx="10586964" cy="6858000"/>
          </a:xfrm>
          <a:prstGeom prst="rect">
            <a:avLst/>
          </a:prstGeom>
        </p:spPr>
      </p:pic>
    </p:spTree>
    <p:extLst>
      <p:ext uri="{BB962C8B-B14F-4D97-AF65-F5344CB8AC3E}">
        <p14:creationId xmlns:p14="http://schemas.microsoft.com/office/powerpoint/2010/main" val="275555073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954099A-F69A-9C47-A20D-A32C04B1B5AA}"/>
              </a:ext>
            </a:extLst>
          </p:cNvPr>
          <p:cNvPicPr>
            <a:picLocks noChangeAspect="1"/>
          </p:cNvPicPr>
          <p:nvPr/>
        </p:nvPicPr>
        <p:blipFill>
          <a:blip r:embed="rId2"/>
          <a:stretch>
            <a:fillRect/>
          </a:stretch>
        </p:blipFill>
        <p:spPr>
          <a:xfrm>
            <a:off x="254000" y="0"/>
            <a:ext cx="11684000" cy="685800"/>
          </a:xfrm>
          <a:prstGeom prst="rect">
            <a:avLst/>
          </a:prstGeom>
        </p:spPr>
      </p:pic>
      <p:pic>
        <p:nvPicPr>
          <p:cNvPr id="5" name="Picture 4">
            <a:extLst>
              <a:ext uri="{FF2B5EF4-FFF2-40B4-BE49-F238E27FC236}">
                <a16:creationId xmlns:a16="http://schemas.microsoft.com/office/drawing/2014/main" id="{1F61E23A-49A0-1740-9837-D40FF1F47494}"/>
              </a:ext>
            </a:extLst>
          </p:cNvPr>
          <p:cNvPicPr>
            <a:picLocks noChangeAspect="1"/>
          </p:cNvPicPr>
          <p:nvPr/>
        </p:nvPicPr>
        <p:blipFill>
          <a:blip r:embed="rId3"/>
          <a:stretch>
            <a:fillRect/>
          </a:stretch>
        </p:blipFill>
        <p:spPr>
          <a:xfrm>
            <a:off x="254000" y="685800"/>
            <a:ext cx="11645900" cy="5245100"/>
          </a:xfrm>
          <a:prstGeom prst="rect">
            <a:avLst/>
          </a:prstGeom>
        </p:spPr>
      </p:pic>
    </p:spTree>
    <p:extLst>
      <p:ext uri="{BB962C8B-B14F-4D97-AF65-F5344CB8AC3E}">
        <p14:creationId xmlns:p14="http://schemas.microsoft.com/office/powerpoint/2010/main" val="96306501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FA44B18-D6F9-5149-8F2E-5E78EC35541F}"/>
              </a:ext>
            </a:extLst>
          </p:cNvPr>
          <p:cNvPicPr>
            <a:picLocks noChangeAspect="1"/>
          </p:cNvPicPr>
          <p:nvPr/>
        </p:nvPicPr>
        <p:blipFill>
          <a:blip r:embed="rId2"/>
          <a:stretch>
            <a:fillRect/>
          </a:stretch>
        </p:blipFill>
        <p:spPr>
          <a:xfrm>
            <a:off x="254000" y="0"/>
            <a:ext cx="11684000" cy="685800"/>
          </a:xfrm>
          <a:prstGeom prst="rect">
            <a:avLst/>
          </a:prstGeom>
        </p:spPr>
      </p:pic>
      <p:pic>
        <p:nvPicPr>
          <p:cNvPr id="5" name="Picture 4">
            <a:extLst>
              <a:ext uri="{FF2B5EF4-FFF2-40B4-BE49-F238E27FC236}">
                <a16:creationId xmlns:a16="http://schemas.microsoft.com/office/drawing/2014/main" id="{4C4FB110-D2EE-734D-9050-14799F0C65CD}"/>
              </a:ext>
            </a:extLst>
          </p:cNvPr>
          <p:cNvPicPr>
            <a:picLocks noChangeAspect="1"/>
          </p:cNvPicPr>
          <p:nvPr/>
        </p:nvPicPr>
        <p:blipFill rotWithShape="1">
          <a:blip r:embed="rId3"/>
          <a:srcRect t="1279"/>
          <a:stretch/>
        </p:blipFill>
        <p:spPr>
          <a:xfrm>
            <a:off x="254000" y="685800"/>
            <a:ext cx="11607800" cy="1680028"/>
          </a:xfrm>
          <a:prstGeom prst="rect">
            <a:avLst/>
          </a:prstGeom>
        </p:spPr>
      </p:pic>
      <p:pic>
        <p:nvPicPr>
          <p:cNvPr id="6" name="Picture 5">
            <a:extLst>
              <a:ext uri="{FF2B5EF4-FFF2-40B4-BE49-F238E27FC236}">
                <a16:creationId xmlns:a16="http://schemas.microsoft.com/office/drawing/2014/main" id="{5B1AE2CF-E5B2-F74C-A92B-539E7677AE0F}"/>
              </a:ext>
            </a:extLst>
          </p:cNvPr>
          <p:cNvPicPr>
            <a:picLocks noChangeAspect="1"/>
          </p:cNvPicPr>
          <p:nvPr/>
        </p:nvPicPr>
        <p:blipFill>
          <a:blip r:embed="rId4"/>
          <a:stretch>
            <a:fillRect/>
          </a:stretch>
        </p:blipFill>
        <p:spPr>
          <a:xfrm>
            <a:off x="232228" y="2365828"/>
            <a:ext cx="11582400" cy="2857500"/>
          </a:xfrm>
          <a:prstGeom prst="rect">
            <a:avLst/>
          </a:prstGeom>
        </p:spPr>
      </p:pic>
    </p:spTree>
    <p:extLst>
      <p:ext uri="{BB962C8B-B14F-4D97-AF65-F5344CB8AC3E}">
        <p14:creationId xmlns:p14="http://schemas.microsoft.com/office/powerpoint/2010/main" val="233924111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273A973-9B29-E84C-B3E5-B859880969FD}"/>
              </a:ext>
            </a:extLst>
          </p:cNvPr>
          <p:cNvPicPr>
            <a:picLocks noChangeAspect="1"/>
          </p:cNvPicPr>
          <p:nvPr/>
        </p:nvPicPr>
        <p:blipFill>
          <a:blip r:embed="rId2"/>
          <a:stretch>
            <a:fillRect/>
          </a:stretch>
        </p:blipFill>
        <p:spPr>
          <a:xfrm>
            <a:off x="254000" y="0"/>
            <a:ext cx="11684000" cy="685800"/>
          </a:xfrm>
          <a:prstGeom prst="rect">
            <a:avLst/>
          </a:prstGeom>
        </p:spPr>
      </p:pic>
      <p:pic>
        <p:nvPicPr>
          <p:cNvPr id="3" name="Picture 2">
            <a:extLst>
              <a:ext uri="{FF2B5EF4-FFF2-40B4-BE49-F238E27FC236}">
                <a16:creationId xmlns:a16="http://schemas.microsoft.com/office/drawing/2014/main" id="{0237F3A7-B197-4944-9466-6B24D5FD8AB7}"/>
              </a:ext>
            </a:extLst>
          </p:cNvPr>
          <p:cNvPicPr>
            <a:picLocks noChangeAspect="1"/>
          </p:cNvPicPr>
          <p:nvPr/>
        </p:nvPicPr>
        <p:blipFill>
          <a:blip r:embed="rId3"/>
          <a:stretch>
            <a:fillRect/>
          </a:stretch>
        </p:blipFill>
        <p:spPr>
          <a:xfrm>
            <a:off x="254000" y="685800"/>
            <a:ext cx="11620500" cy="4356100"/>
          </a:xfrm>
          <a:prstGeom prst="rect">
            <a:avLst/>
          </a:prstGeom>
        </p:spPr>
      </p:pic>
    </p:spTree>
    <p:extLst>
      <p:ext uri="{BB962C8B-B14F-4D97-AF65-F5344CB8AC3E}">
        <p14:creationId xmlns:p14="http://schemas.microsoft.com/office/powerpoint/2010/main" val="404549724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87294F9-CF04-A34D-9376-5615668FA3B3}"/>
              </a:ext>
            </a:extLst>
          </p:cNvPr>
          <p:cNvPicPr>
            <a:picLocks noChangeAspect="1"/>
          </p:cNvPicPr>
          <p:nvPr/>
        </p:nvPicPr>
        <p:blipFill>
          <a:blip r:embed="rId2"/>
          <a:stretch>
            <a:fillRect/>
          </a:stretch>
        </p:blipFill>
        <p:spPr>
          <a:xfrm>
            <a:off x="254000" y="0"/>
            <a:ext cx="11684000" cy="685800"/>
          </a:xfrm>
          <a:prstGeom prst="rect">
            <a:avLst/>
          </a:prstGeom>
        </p:spPr>
      </p:pic>
      <p:pic>
        <p:nvPicPr>
          <p:cNvPr id="3" name="Picture 2">
            <a:extLst>
              <a:ext uri="{FF2B5EF4-FFF2-40B4-BE49-F238E27FC236}">
                <a16:creationId xmlns:a16="http://schemas.microsoft.com/office/drawing/2014/main" id="{A6B68A6F-340B-674A-B691-AE918F44BB39}"/>
              </a:ext>
            </a:extLst>
          </p:cNvPr>
          <p:cNvPicPr>
            <a:picLocks noChangeAspect="1"/>
          </p:cNvPicPr>
          <p:nvPr/>
        </p:nvPicPr>
        <p:blipFill>
          <a:blip r:embed="rId3"/>
          <a:stretch>
            <a:fillRect/>
          </a:stretch>
        </p:blipFill>
        <p:spPr>
          <a:xfrm>
            <a:off x="292100" y="685800"/>
            <a:ext cx="11607800" cy="406400"/>
          </a:xfrm>
          <a:prstGeom prst="rect">
            <a:avLst/>
          </a:prstGeom>
        </p:spPr>
      </p:pic>
      <p:pic>
        <p:nvPicPr>
          <p:cNvPr id="4" name="Picture 3">
            <a:extLst>
              <a:ext uri="{FF2B5EF4-FFF2-40B4-BE49-F238E27FC236}">
                <a16:creationId xmlns:a16="http://schemas.microsoft.com/office/drawing/2014/main" id="{FDA71C2E-F0EF-9643-89D7-AA32F18D8D41}"/>
              </a:ext>
            </a:extLst>
          </p:cNvPr>
          <p:cNvPicPr>
            <a:picLocks noChangeAspect="1"/>
          </p:cNvPicPr>
          <p:nvPr/>
        </p:nvPicPr>
        <p:blipFill>
          <a:blip r:embed="rId4"/>
          <a:stretch>
            <a:fillRect/>
          </a:stretch>
        </p:blipFill>
        <p:spPr>
          <a:xfrm>
            <a:off x="254000" y="1092200"/>
            <a:ext cx="11607800" cy="5207000"/>
          </a:xfrm>
          <a:prstGeom prst="rect">
            <a:avLst/>
          </a:prstGeom>
        </p:spPr>
      </p:pic>
    </p:spTree>
    <p:extLst>
      <p:ext uri="{BB962C8B-B14F-4D97-AF65-F5344CB8AC3E}">
        <p14:creationId xmlns:p14="http://schemas.microsoft.com/office/powerpoint/2010/main" val="181959189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2738912-5275-5F49-83BB-BF2DFEC37B76}"/>
              </a:ext>
            </a:extLst>
          </p:cNvPr>
          <p:cNvPicPr>
            <a:picLocks noChangeAspect="1"/>
          </p:cNvPicPr>
          <p:nvPr/>
        </p:nvPicPr>
        <p:blipFill>
          <a:blip r:embed="rId2"/>
          <a:stretch>
            <a:fillRect/>
          </a:stretch>
        </p:blipFill>
        <p:spPr>
          <a:xfrm>
            <a:off x="254000" y="0"/>
            <a:ext cx="11684000" cy="685800"/>
          </a:xfrm>
          <a:prstGeom prst="rect">
            <a:avLst/>
          </a:prstGeom>
        </p:spPr>
      </p:pic>
      <p:pic>
        <p:nvPicPr>
          <p:cNvPr id="3" name="Picture 2">
            <a:extLst>
              <a:ext uri="{FF2B5EF4-FFF2-40B4-BE49-F238E27FC236}">
                <a16:creationId xmlns:a16="http://schemas.microsoft.com/office/drawing/2014/main" id="{59403D97-B464-DF47-9B90-12353182F4D9}"/>
              </a:ext>
            </a:extLst>
          </p:cNvPr>
          <p:cNvPicPr>
            <a:picLocks noChangeAspect="1"/>
          </p:cNvPicPr>
          <p:nvPr/>
        </p:nvPicPr>
        <p:blipFill>
          <a:blip r:embed="rId3"/>
          <a:stretch>
            <a:fillRect/>
          </a:stretch>
        </p:blipFill>
        <p:spPr>
          <a:xfrm>
            <a:off x="254000" y="2946400"/>
            <a:ext cx="11645900" cy="3911600"/>
          </a:xfrm>
          <a:prstGeom prst="rect">
            <a:avLst/>
          </a:prstGeom>
        </p:spPr>
      </p:pic>
      <p:pic>
        <p:nvPicPr>
          <p:cNvPr id="4" name="Picture 3">
            <a:extLst>
              <a:ext uri="{FF2B5EF4-FFF2-40B4-BE49-F238E27FC236}">
                <a16:creationId xmlns:a16="http://schemas.microsoft.com/office/drawing/2014/main" id="{3A1B94CF-923C-844D-AD01-79B2FA970D40}"/>
              </a:ext>
            </a:extLst>
          </p:cNvPr>
          <p:cNvPicPr>
            <a:picLocks noChangeAspect="1"/>
          </p:cNvPicPr>
          <p:nvPr/>
        </p:nvPicPr>
        <p:blipFill rotWithShape="1">
          <a:blip r:embed="rId4"/>
          <a:srcRect t="1084"/>
          <a:stretch/>
        </p:blipFill>
        <p:spPr>
          <a:xfrm>
            <a:off x="254000" y="685800"/>
            <a:ext cx="11645900" cy="2399393"/>
          </a:xfrm>
          <a:prstGeom prst="rect">
            <a:avLst/>
          </a:prstGeom>
        </p:spPr>
      </p:pic>
    </p:spTree>
    <p:extLst>
      <p:ext uri="{BB962C8B-B14F-4D97-AF65-F5344CB8AC3E}">
        <p14:creationId xmlns:p14="http://schemas.microsoft.com/office/powerpoint/2010/main" val="353478446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B33B9F3F-0E66-474C-9713-D8303CBC6159}"/>
              </a:ext>
            </a:extLst>
          </p:cNvPr>
          <p:cNvSpPr/>
          <p:nvPr/>
        </p:nvSpPr>
        <p:spPr>
          <a:xfrm>
            <a:off x="2152653" y="188979"/>
            <a:ext cx="2806062" cy="785308"/>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No Event</a:t>
            </a:r>
          </a:p>
        </p:txBody>
      </p:sp>
      <p:sp>
        <p:nvSpPr>
          <p:cNvPr id="35" name="Rectangle 34">
            <a:extLst>
              <a:ext uri="{FF2B5EF4-FFF2-40B4-BE49-F238E27FC236}">
                <a16:creationId xmlns:a16="http://schemas.microsoft.com/office/drawing/2014/main" id="{AB62005C-4A7F-4E47-8CCC-EFADC3C54549}"/>
              </a:ext>
            </a:extLst>
          </p:cNvPr>
          <p:cNvSpPr/>
          <p:nvPr/>
        </p:nvSpPr>
        <p:spPr>
          <a:xfrm>
            <a:off x="7150243" y="188979"/>
            <a:ext cx="2806062" cy="785308"/>
          </a:xfrm>
          <a:prstGeom prst="rect">
            <a:avLst/>
          </a:prstGeom>
          <a:solidFill>
            <a:srgbClr val="3159A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Event</a:t>
            </a:r>
          </a:p>
        </p:txBody>
      </p:sp>
      <p:grpSp>
        <p:nvGrpSpPr>
          <p:cNvPr id="47" name="Group 46">
            <a:extLst>
              <a:ext uri="{FF2B5EF4-FFF2-40B4-BE49-F238E27FC236}">
                <a16:creationId xmlns:a16="http://schemas.microsoft.com/office/drawing/2014/main" id="{99E0F84E-7723-AB44-A89B-93D371501EA7}"/>
              </a:ext>
            </a:extLst>
          </p:cNvPr>
          <p:cNvGrpSpPr/>
          <p:nvPr/>
        </p:nvGrpSpPr>
        <p:grpSpPr>
          <a:xfrm>
            <a:off x="1277649" y="3452659"/>
            <a:ext cx="4690971" cy="3348374"/>
            <a:chOff x="224528" y="3682270"/>
            <a:chExt cx="4690971" cy="3348374"/>
          </a:xfrm>
        </p:grpSpPr>
        <p:pic>
          <p:nvPicPr>
            <p:cNvPr id="36" name="Picture 35">
              <a:extLst>
                <a:ext uri="{FF2B5EF4-FFF2-40B4-BE49-F238E27FC236}">
                  <a16:creationId xmlns:a16="http://schemas.microsoft.com/office/drawing/2014/main" id="{C4611B5C-6111-8A4E-A208-8AC5CDAFDD42}"/>
                </a:ext>
              </a:extLst>
            </p:cNvPr>
            <p:cNvPicPr>
              <a:picLocks noChangeAspect="1"/>
            </p:cNvPicPr>
            <p:nvPr/>
          </p:nvPicPr>
          <p:blipFill>
            <a:blip r:embed="rId3"/>
            <a:stretch>
              <a:fillRect/>
            </a:stretch>
          </p:blipFill>
          <p:spPr>
            <a:xfrm>
              <a:off x="1592983" y="3682270"/>
              <a:ext cx="2019809" cy="2023110"/>
            </a:xfrm>
            <a:prstGeom prst="rect">
              <a:avLst/>
            </a:prstGeom>
          </p:spPr>
        </p:pic>
        <p:pic>
          <p:nvPicPr>
            <p:cNvPr id="37" name="Picture 36">
              <a:extLst>
                <a:ext uri="{FF2B5EF4-FFF2-40B4-BE49-F238E27FC236}">
                  <a16:creationId xmlns:a16="http://schemas.microsoft.com/office/drawing/2014/main" id="{A17CE711-F33B-C245-A595-08FE87DEE6E8}"/>
                </a:ext>
              </a:extLst>
            </p:cNvPr>
            <p:cNvPicPr>
              <a:picLocks noChangeAspect="1"/>
            </p:cNvPicPr>
            <p:nvPr/>
          </p:nvPicPr>
          <p:blipFill>
            <a:blip r:embed="rId3">
              <a:duotone>
                <a:schemeClr val="bg2">
                  <a:shade val="45000"/>
                  <a:satMod val="135000"/>
                </a:schemeClr>
                <a:prstClr val="white"/>
              </a:duotone>
            </a:blip>
            <a:stretch>
              <a:fillRect/>
            </a:stretch>
          </p:blipFill>
          <p:spPr>
            <a:xfrm>
              <a:off x="2244337" y="3826320"/>
              <a:ext cx="2019809" cy="2023110"/>
            </a:xfrm>
            <a:prstGeom prst="rect">
              <a:avLst/>
            </a:prstGeom>
          </p:spPr>
        </p:pic>
        <p:pic>
          <p:nvPicPr>
            <p:cNvPr id="38" name="Picture 37">
              <a:extLst>
                <a:ext uri="{FF2B5EF4-FFF2-40B4-BE49-F238E27FC236}">
                  <a16:creationId xmlns:a16="http://schemas.microsoft.com/office/drawing/2014/main" id="{E9FAFD76-27F5-8B45-B258-6332D8E81CB1}"/>
                </a:ext>
              </a:extLst>
            </p:cNvPr>
            <p:cNvPicPr>
              <a:picLocks noChangeAspect="1"/>
            </p:cNvPicPr>
            <p:nvPr/>
          </p:nvPicPr>
          <p:blipFill>
            <a:blip r:embed="rId3">
              <a:lum bright="70000" contrast="-70000"/>
            </a:blip>
            <a:stretch>
              <a:fillRect/>
            </a:stretch>
          </p:blipFill>
          <p:spPr>
            <a:xfrm>
              <a:off x="875881" y="3826320"/>
              <a:ext cx="2019809" cy="2023110"/>
            </a:xfrm>
            <a:prstGeom prst="rect">
              <a:avLst/>
            </a:prstGeom>
          </p:spPr>
        </p:pic>
        <p:pic>
          <p:nvPicPr>
            <p:cNvPr id="39" name="Picture 38">
              <a:extLst>
                <a:ext uri="{FF2B5EF4-FFF2-40B4-BE49-F238E27FC236}">
                  <a16:creationId xmlns:a16="http://schemas.microsoft.com/office/drawing/2014/main" id="{A8B120D0-DE11-874D-A2ED-5ED90F1AD3EF}"/>
                </a:ext>
              </a:extLst>
            </p:cNvPr>
            <p:cNvPicPr>
              <a:picLocks noChangeAspect="1"/>
            </p:cNvPicPr>
            <p:nvPr/>
          </p:nvPicPr>
          <p:blipFill>
            <a:blip r:embed="rId3">
              <a:duotone>
                <a:schemeClr val="accent3">
                  <a:shade val="45000"/>
                  <a:satMod val="135000"/>
                </a:schemeClr>
                <a:prstClr val="white"/>
              </a:duotone>
            </a:blip>
            <a:stretch>
              <a:fillRect/>
            </a:stretch>
          </p:blipFill>
          <p:spPr>
            <a:xfrm>
              <a:off x="224528" y="4090414"/>
              <a:ext cx="2019809" cy="2023110"/>
            </a:xfrm>
            <a:prstGeom prst="rect">
              <a:avLst/>
            </a:prstGeom>
          </p:spPr>
        </p:pic>
        <p:pic>
          <p:nvPicPr>
            <p:cNvPr id="40" name="Picture 39">
              <a:extLst>
                <a:ext uri="{FF2B5EF4-FFF2-40B4-BE49-F238E27FC236}">
                  <a16:creationId xmlns:a16="http://schemas.microsoft.com/office/drawing/2014/main" id="{9DA29314-6070-5E43-A755-1388A894F790}"/>
                </a:ext>
              </a:extLst>
            </p:cNvPr>
            <p:cNvPicPr>
              <a:picLocks noChangeAspect="1"/>
            </p:cNvPicPr>
            <p:nvPr/>
          </p:nvPicPr>
          <p:blipFill>
            <a:blip r:embed="rId3">
              <a:duotone>
                <a:schemeClr val="accent3">
                  <a:shade val="45000"/>
                  <a:satMod val="135000"/>
                </a:schemeClr>
                <a:prstClr val="white"/>
              </a:duotone>
            </a:blip>
            <a:stretch>
              <a:fillRect/>
            </a:stretch>
          </p:blipFill>
          <p:spPr>
            <a:xfrm>
              <a:off x="2895690" y="4090414"/>
              <a:ext cx="2019809" cy="2023110"/>
            </a:xfrm>
            <a:prstGeom prst="rect">
              <a:avLst/>
            </a:prstGeom>
          </p:spPr>
        </p:pic>
        <p:pic>
          <p:nvPicPr>
            <p:cNvPr id="41" name="Picture 40">
              <a:extLst>
                <a:ext uri="{FF2B5EF4-FFF2-40B4-BE49-F238E27FC236}">
                  <a16:creationId xmlns:a16="http://schemas.microsoft.com/office/drawing/2014/main" id="{D73FA82C-EBF8-EB45-948E-ADD7FC22DAD1}"/>
                </a:ext>
              </a:extLst>
            </p:cNvPr>
            <p:cNvPicPr>
              <a:picLocks noChangeAspect="1"/>
            </p:cNvPicPr>
            <p:nvPr/>
          </p:nvPicPr>
          <p:blipFill>
            <a:blip r:embed="rId3">
              <a:duotone>
                <a:schemeClr val="bg2">
                  <a:shade val="45000"/>
                  <a:satMod val="135000"/>
                </a:schemeClr>
                <a:prstClr val="white"/>
              </a:duotone>
            </a:blip>
            <a:stretch>
              <a:fillRect/>
            </a:stretch>
          </p:blipFill>
          <p:spPr>
            <a:xfrm>
              <a:off x="1141016" y="4327359"/>
              <a:ext cx="2019809" cy="2023110"/>
            </a:xfrm>
            <a:prstGeom prst="rect">
              <a:avLst/>
            </a:prstGeom>
          </p:spPr>
        </p:pic>
        <p:pic>
          <p:nvPicPr>
            <p:cNvPr id="42" name="Picture 41">
              <a:extLst>
                <a:ext uri="{FF2B5EF4-FFF2-40B4-BE49-F238E27FC236}">
                  <a16:creationId xmlns:a16="http://schemas.microsoft.com/office/drawing/2014/main" id="{68B8D3D7-FF08-CC43-8CBC-78712CAE1AE3}"/>
                </a:ext>
              </a:extLst>
            </p:cNvPr>
            <p:cNvPicPr>
              <a:picLocks noChangeAspect="1"/>
            </p:cNvPicPr>
            <p:nvPr/>
          </p:nvPicPr>
          <p:blipFill>
            <a:blip r:embed="rId3">
              <a:lum bright="70000" contrast="-70000"/>
            </a:blip>
            <a:stretch>
              <a:fillRect/>
            </a:stretch>
          </p:blipFill>
          <p:spPr>
            <a:xfrm>
              <a:off x="1951533" y="4354508"/>
              <a:ext cx="2019809" cy="2023110"/>
            </a:xfrm>
            <a:prstGeom prst="rect">
              <a:avLst/>
            </a:prstGeom>
          </p:spPr>
        </p:pic>
        <p:pic>
          <p:nvPicPr>
            <p:cNvPr id="43" name="Picture 42">
              <a:extLst>
                <a:ext uri="{FF2B5EF4-FFF2-40B4-BE49-F238E27FC236}">
                  <a16:creationId xmlns:a16="http://schemas.microsoft.com/office/drawing/2014/main" id="{F4659190-FF8A-844B-9A73-490C8CEE2F6F}"/>
                </a:ext>
              </a:extLst>
            </p:cNvPr>
            <p:cNvPicPr>
              <a:picLocks noChangeAspect="1"/>
            </p:cNvPicPr>
            <p:nvPr/>
          </p:nvPicPr>
          <p:blipFill>
            <a:blip r:embed="rId4">
              <a:extLst>
                <a:ext uri="{BEBA8EAE-BF5A-486C-A8C5-ECC9F3942E4B}">
                  <a14:imgProps xmlns:a14="http://schemas.microsoft.com/office/drawing/2010/main">
                    <a14:imgLayer r:embed="rId5">
                      <a14:imgEffect>
                        <a14:colorTemperature colorTemp="11200"/>
                      </a14:imgEffect>
                    </a14:imgLayer>
                  </a14:imgProps>
                </a:ext>
              </a:extLst>
            </a:blip>
            <a:stretch>
              <a:fillRect/>
            </a:stretch>
          </p:blipFill>
          <p:spPr>
            <a:xfrm>
              <a:off x="2509472" y="4693825"/>
              <a:ext cx="2019809" cy="2023110"/>
            </a:xfrm>
            <a:prstGeom prst="rect">
              <a:avLst/>
            </a:prstGeom>
          </p:spPr>
        </p:pic>
        <p:pic>
          <p:nvPicPr>
            <p:cNvPr id="44" name="Picture 43">
              <a:extLst>
                <a:ext uri="{FF2B5EF4-FFF2-40B4-BE49-F238E27FC236}">
                  <a16:creationId xmlns:a16="http://schemas.microsoft.com/office/drawing/2014/main" id="{5CB733B7-EC4A-4641-9802-280F97142B02}"/>
                </a:ext>
              </a:extLst>
            </p:cNvPr>
            <p:cNvPicPr>
              <a:picLocks noChangeAspect="1"/>
            </p:cNvPicPr>
            <p:nvPr/>
          </p:nvPicPr>
          <p:blipFill>
            <a:blip r:embed="rId3"/>
            <a:stretch>
              <a:fillRect/>
            </a:stretch>
          </p:blipFill>
          <p:spPr>
            <a:xfrm>
              <a:off x="646577" y="4666676"/>
              <a:ext cx="2019809" cy="2023110"/>
            </a:xfrm>
            <a:prstGeom prst="rect">
              <a:avLst/>
            </a:prstGeom>
          </p:spPr>
        </p:pic>
        <p:pic>
          <p:nvPicPr>
            <p:cNvPr id="45" name="Picture 44">
              <a:extLst>
                <a:ext uri="{FF2B5EF4-FFF2-40B4-BE49-F238E27FC236}">
                  <a16:creationId xmlns:a16="http://schemas.microsoft.com/office/drawing/2014/main" id="{573D71E9-547D-5A42-83D9-4E6CE6CA9AE6}"/>
                </a:ext>
              </a:extLst>
            </p:cNvPr>
            <p:cNvPicPr>
              <a:picLocks noChangeAspect="1"/>
            </p:cNvPicPr>
            <p:nvPr/>
          </p:nvPicPr>
          <p:blipFill>
            <a:blip r:embed="rId3">
              <a:lum bright="70000" contrast="-70000"/>
            </a:blip>
            <a:stretch>
              <a:fillRect/>
            </a:stretch>
          </p:blipFill>
          <p:spPr>
            <a:xfrm>
              <a:off x="1244614" y="4969922"/>
              <a:ext cx="2019809" cy="2023110"/>
            </a:xfrm>
            <a:prstGeom prst="rect">
              <a:avLst/>
            </a:prstGeom>
          </p:spPr>
        </p:pic>
        <p:pic>
          <p:nvPicPr>
            <p:cNvPr id="46" name="Picture 45">
              <a:extLst>
                <a:ext uri="{FF2B5EF4-FFF2-40B4-BE49-F238E27FC236}">
                  <a16:creationId xmlns:a16="http://schemas.microsoft.com/office/drawing/2014/main" id="{A6B73952-D375-6342-A75F-C3482398A0A6}"/>
                </a:ext>
              </a:extLst>
            </p:cNvPr>
            <p:cNvPicPr>
              <a:picLocks noChangeAspect="1"/>
            </p:cNvPicPr>
            <p:nvPr/>
          </p:nvPicPr>
          <p:blipFill>
            <a:blip r:embed="rId3">
              <a:duotone>
                <a:schemeClr val="accent3">
                  <a:shade val="45000"/>
                  <a:satMod val="135000"/>
                </a:schemeClr>
                <a:prstClr val="white"/>
              </a:duotone>
            </a:blip>
            <a:stretch>
              <a:fillRect/>
            </a:stretch>
          </p:blipFill>
          <p:spPr>
            <a:xfrm>
              <a:off x="1903701" y="5007534"/>
              <a:ext cx="2019809" cy="2023110"/>
            </a:xfrm>
            <a:prstGeom prst="rect">
              <a:avLst/>
            </a:prstGeom>
          </p:spPr>
        </p:pic>
      </p:grpSp>
      <p:grpSp>
        <p:nvGrpSpPr>
          <p:cNvPr id="48" name="Group 47">
            <a:extLst>
              <a:ext uri="{FF2B5EF4-FFF2-40B4-BE49-F238E27FC236}">
                <a16:creationId xmlns:a16="http://schemas.microsoft.com/office/drawing/2014/main" id="{CAACC611-C561-2C46-AD0F-61F471EA5604}"/>
              </a:ext>
            </a:extLst>
          </p:cNvPr>
          <p:cNvGrpSpPr/>
          <p:nvPr/>
        </p:nvGrpSpPr>
        <p:grpSpPr>
          <a:xfrm>
            <a:off x="6233755" y="3452659"/>
            <a:ext cx="4690971" cy="3348374"/>
            <a:chOff x="224528" y="3682270"/>
            <a:chExt cx="4690971" cy="3348374"/>
          </a:xfrm>
        </p:grpSpPr>
        <p:pic>
          <p:nvPicPr>
            <p:cNvPr id="49" name="Picture 48">
              <a:extLst>
                <a:ext uri="{FF2B5EF4-FFF2-40B4-BE49-F238E27FC236}">
                  <a16:creationId xmlns:a16="http://schemas.microsoft.com/office/drawing/2014/main" id="{1F04635C-DB75-414B-BCF7-B719E2D86E08}"/>
                </a:ext>
              </a:extLst>
            </p:cNvPr>
            <p:cNvPicPr>
              <a:picLocks noChangeAspect="1"/>
            </p:cNvPicPr>
            <p:nvPr/>
          </p:nvPicPr>
          <p:blipFill>
            <a:blip r:embed="rId3">
              <a:duotone>
                <a:schemeClr val="accent5">
                  <a:shade val="45000"/>
                  <a:satMod val="135000"/>
                </a:schemeClr>
                <a:prstClr val="white"/>
              </a:duotone>
            </a:blip>
            <a:stretch>
              <a:fillRect/>
            </a:stretch>
          </p:blipFill>
          <p:spPr>
            <a:xfrm>
              <a:off x="1592983" y="3682270"/>
              <a:ext cx="2019809" cy="2023110"/>
            </a:xfrm>
            <a:prstGeom prst="rect">
              <a:avLst/>
            </a:prstGeom>
          </p:spPr>
        </p:pic>
        <p:pic>
          <p:nvPicPr>
            <p:cNvPr id="50" name="Picture 49">
              <a:extLst>
                <a:ext uri="{FF2B5EF4-FFF2-40B4-BE49-F238E27FC236}">
                  <a16:creationId xmlns:a16="http://schemas.microsoft.com/office/drawing/2014/main" id="{04CE9C85-4C90-E547-B944-DDC3A813EAF1}"/>
                </a:ext>
              </a:extLst>
            </p:cNvPr>
            <p:cNvPicPr>
              <a:picLocks noChangeAspect="1"/>
            </p:cNvPicPr>
            <p:nvPr/>
          </p:nvPicPr>
          <p:blipFill>
            <a:blip r:embed="rId3">
              <a:duotone>
                <a:schemeClr val="accent6">
                  <a:shade val="45000"/>
                  <a:satMod val="135000"/>
                </a:schemeClr>
                <a:prstClr val="white"/>
              </a:duotone>
            </a:blip>
            <a:stretch>
              <a:fillRect/>
            </a:stretch>
          </p:blipFill>
          <p:spPr>
            <a:xfrm>
              <a:off x="2244337" y="3826320"/>
              <a:ext cx="2019809" cy="2023110"/>
            </a:xfrm>
            <a:prstGeom prst="rect">
              <a:avLst/>
            </a:prstGeom>
          </p:spPr>
        </p:pic>
        <p:pic>
          <p:nvPicPr>
            <p:cNvPr id="51" name="Picture 50">
              <a:extLst>
                <a:ext uri="{FF2B5EF4-FFF2-40B4-BE49-F238E27FC236}">
                  <a16:creationId xmlns:a16="http://schemas.microsoft.com/office/drawing/2014/main" id="{2CBE0F18-61F5-0145-B402-883426D3BB31}"/>
                </a:ext>
              </a:extLst>
            </p:cNvPr>
            <p:cNvPicPr>
              <a:picLocks noChangeAspect="1"/>
            </p:cNvPicPr>
            <p:nvPr/>
          </p:nvPicPr>
          <p:blipFill>
            <a:blip r:embed="rId3">
              <a:duotone>
                <a:schemeClr val="accent6">
                  <a:shade val="45000"/>
                  <a:satMod val="135000"/>
                </a:schemeClr>
                <a:prstClr val="white"/>
              </a:duotone>
            </a:blip>
            <a:stretch>
              <a:fillRect/>
            </a:stretch>
          </p:blipFill>
          <p:spPr>
            <a:xfrm>
              <a:off x="875881" y="3826320"/>
              <a:ext cx="2019809" cy="2023110"/>
            </a:xfrm>
            <a:prstGeom prst="rect">
              <a:avLst/>
            </a:prstGeom>
          </p:spPr>
        </p:pic>
        <p:pic>
          <p:nvPicPr>
            <p:cNvPr id="52" name="Picture 51">
              <a:extLst>
                <a:ext uri="{FF2B5EF4-FFF2-40B4-BE49-F238E27FC236}">
                  <a16:creationId xmlns:a16="http://schemas.microsoft.com/office/drawing/2014/main" id="{33DA4E49-7477-D74A-9113-C374B4D90E24}"/>
                </a:ext>
              </a:extLst>
            </p:cNvPr>
            <p:cNvPicPr>
              <a:picLocks noChangeAspect="1"/>
            </p:cNvPicPr>
            <p:nvPr/>
          </p:nvPicPr>
          <p:blipFill>
            <a:blip r:embed="rId3">
              <a:duotone>
                <a:schemeClr val="accent1">
                  <a:shade val="45000"/>
                  <a:satMod val="135000"/>
                </a:schemeClr>
                <a:prstClr val="white"/>
              </a:duotone>
            </a:blip>
            <a:stretch>
              <a:fillRect/>
            </a:stretch>
          </p:blipFill>
          <p:spPr>
            <a:xfrm>
              <a:off x="224528" y="4090414"/>
              <a:ext cx="2019809" cy="2023110"/>
            </a:xfrm>
            <a:prstGeom prst="rect">
              <a:avLst/>
            </a:prstGeom>
          </p:spPr>
        </p:pic>
        <p:pic>
          <p:nvPicPr>
            <p:cNvPr id="53" name="Picture 52">
              <a:extLst>
                <a:ext uri="{FF2B5EF4-FFF2-40B4-BE49-F238E27FC236}">
                  <a16:creationId xmlns:a16="http://schemas.microsoft.com/office/drawing/2014/main" id="{05897167-A167-E340-84DC-9E8CA0BE39D5}"/>
                </a:ext>
              </a:extLst>
            </p:cNvPr>
            <p:cNvPicPr>
              <a:picLocks noChangeAspect="1"/>
            </p:cNvPicPr>
            <p:nvPr/>
          </p:nvPicPr>
          <p:blipFill>
            <a:blip r:embed="rId3">
              <a:duotone>
                <a:schemeClr val="accent1">
                  <a:shade val="45000"/>
                  <a:satMod val="135000"/>
                </a:schemeClr>
                <a:prstClr val="white"/>
              </a:duotone>
            </a:blip>
            <a:stretch>
              <a:fillRect/>
            </a:stretch>
          </p:blipFill>
          <p:spPr>
            <a:xfrm>
              <a:off x="2895690" y="4090414"/>
              <a:ext cx="2019809" cy="2023110"/>
            </a:xfrm>
            <a:prstGeom prst="rect">
              <a:avLst/>
            </a:prstGeom>
          </p:spPr>
        </p:pic>
        <p:pic>
          <p:nvPicPr>
            <p:cNvPr id="54" name="Picture 53">
              <a:extLst>
                <a:ext uri="{FF2B5EF4-FFF2-40B4-BE49-F238E27FC236}">
                  <a16:creationId xmlns:a16="http://schemas.microsoft.com/office/drawing/2014/main" id="{B869688E-BD42-8F49-B947-CF9B5EF56AB0}"/>
                </a:ext>
              </a:extLst>
            </p:cNvPr>
            <p:cNvPicPr>
              <a:picLocks noChangeAspect="1"/>
            </p:cNvPicPr>
            <p:nvPr/>
          </p:nvPicPr>
          <p:blipFill>
            <a:blip r:embed="rId3">
              <a:duotone>
                <a:schemeClr val="accent1">
                  <a:shade val="45000"/>
                  <a:satMod val="135000"/>
                </a:schemeClr>
                <a:prstClr val="white"/>
              </a:duotone>
            </a:blip>
            <a:stretch>
              <a:fillRect/>
            </a:stretch>
          </p:blipFill>
          <p:spPr>
            <a:xfrm>
              <a:off x="1141016" y="4327359"/>
              <a:ext cx="2019809" cy="2023110"/>
            </a:xfrm>
            <a:prstGeom prst="rect">
              <a:avLst/>
            </a:prstGeom>
          </p:spPr>
        </p:pic>
        <p:pic>
          <p:nvPicPr>
            <p:cNvPr id="55" name="Picture 54">
              <a:extLst>
                <a:ext uri="{FF2B5EF4-FFF2-40B4-BE49-F238E27FC236}">
                  <a16:creationId xmlns:a16="http://schemas.microsoft.com/office/drawing/2014/main" id="{9CF02CF3-FA9B-7E46-994A-145645132D3E}"/>
                </a:ext>
              </a:extLst>
            </p:cNvPr>
            <p:cNvPicPr>
              <a:picLocks noChangeAspect="1"/>
            </p:cNvPicPr>
            <p:nvPr/>
          </p:nvPicPr>
          <p:blipFill>
            <a:blip r:embed="rId3">
              <a:duotone>
                <a:schemeClr val="accent4">
                  <a:shade val="45000"/>
                  <a:satMod val="135000"/>
                </a:schemeClr>
                <a:prstClr val="white"/>
              </a:duotone>
            </a:blip>
            <a:stretch>
              <a:fillRect/>
            </a:stretch>
          </p:blipFill>
          <p:spPr>
            <a:xfrm>
              <a:off x="1951533" y="4354508"/>
              <a:ext cx="2019809" cy="2023110"/>
            </a:xfrm>
            <a:prstGeom prst="rect">
              <a:avLst/>
            </a:prstGeom>
          </p:spPr>
        </p:pic>
        <p:pic>
          <p:nvPicPr>
            <p:cNvPr id="56" name="Picture 55">
              <a:extLst>
                <a:ext uri="{FF2B5EF4-FFF2-40B4-BE49-F238E27FC236}">
                  <a16:creationId xmlns:a16="http://schemas.microsoft.com/office/drawing/2014/main" id="{EC7C49A4-47C9-F54F-B0A0-9ACDFE5B055A}"/>
                </a:ext>
              </a:extLst>
            </p:cNvPr>
            <p:cNvPicPr>
              <a:picLocks noChangeAspect="1"/>
            </p:cNvPicPr>
            <p:nvPr/>
          </p:nvPicPr>
          <p:blipFill>
            <a:blip r:embed="rId4">
              <a:duotone>
                <a:schemeClr val="accent2">
                  <a:shade val="45000"/>
                  <a:satMod val="135000"/>
                </a:schemeClr>
                <a:prstClr val="white"/>
              </a:duotone>
              <a:extLst>
                <a:ext uri="{BEBA8EAE-BF5A-486C-A8C5-ECC9F3942E4B}">
                  <a14:imgProps xmlns:a14="http://schemas.microsoft.com/office/drawing/2010/main">
                    <a14:imgLayer r:embed="rId5">
                      <a14:imgEffect>
                        <a14:colorTemperature colorTemp="11200"/>
                      </a14:imgEffect>
                    </a14:imgLayer>
                  </a14:imgProps>
                </a:ext>
              </a:extLst>
            </a:blip>
            <a:stretch>
              <a:fillRect/>
            </a:stretch>
          </p:blipFill>
          <p:spPr>
            <a:xfrm>
              <a:off x="2509472" y="4693825"/>
              <a:ext cx="2019809" cy="2023110"/>
            </a:xfrm>
            <a:prstGeom prst="rect">
              <a:avLst/>
            </a:prstGeom>
          </p:spPr>
        </p:pic>
        <p:pic>
          <p:nvPicPr>
            <p:cNvPr id="57" name="Picture 56">
              <a:extLst>
                <a:ext uri="{FF2B5EF4-FFF2-40B4-BE49-F238E27FC236}">
                  <a16:creationId xmlns:a16="http://schemas.microsoft.com/office/drawing/2014/main" id="{9CA13C10-131A-D04D-908B-4F1C042004EF}"/>
                </a:ext>
              </a:extLst>
            </p:cNvPr>
            <p:cNvPicPr>
              <a:picLocks noChangeAspect="1"/>
            </p:cNvPicPr>
            <p:nvPr/>
          </p:nvPicPr>
          <p:blipFill>
            <a:blip r:embed="rId3">
              <a:duotone>
                <a:schemeClr val="accent4">
                  <a:shade val="45000"/>
                  <a:satMod val="135000"/>
                </a:schemeClr>
                <a:prstClr val="white"/>
              </a:duotone>
            </a:blip>
            <a:stretch>
              <a:fillRect/>
            </a:stretch>
          </p:blipFill>
          <p:spPr>
            <a:xfrm>
              <a:off x="646577" y="4666676"/>
              <a:ext cx="2019809" cy="2023110"/>
            </a:xfrm>
            <a:prstGeom prst="rect">
              <a:avLst/>
            </a:prstGeom>
          </p:spPr>
        </p:pic>
        <p:pic>
          <p:nvPicPr>
            <p:cNvPr id="58" name="Picture 57">
              <a:extLst>
                <a:ext uri="{FF2B5EF4-FFF2-40B4-BE49-F238E27FC236}">
                  <a16:creationId xmlns:a16="http://schemas.microsoft.com/office/drawing/2014/main" id="{A586731B-BCD8-FC42-A08E-299D9993EFA3}"/>
                </a:ext>
              </a:extLst>
            </p:cNvPr>
            <p:cNvPicPr>
              <a:picLocks noChangeAspect="1"/>
            </p:cNvPicPr>
            <p:nvPr/>
          </p:nvPicPr>
          <p:blipFill>
            <a:blip r:embed="rId3">
              <a:duotone>
                <a:schemeClr val="accent2">
                  <a:shade val="45000"/>
                  <a:satMod val="135000"/>
                </a:schemeClr>
                <a:prstClr val="white"/>
              </a:duotone>
            </a:blip>
            <a:stretch>
              <a:fillRect/>
            </a:stretch>
          </p:blipFill>
          <p:spPr>
            <a:xfrm>
              <a:off x="1244614" y="4969922"/>
              <a:ext cx="2019809" cy="2023110"/>
            </a:xfrm>
            <a:prstGeom prst="rect">
              <a:avLst/>
            </a:prstGeom>
          </p:spPr>
        </p:pic>
        <p:pic>
          <p:nvPicPr>
            <p:cNvPr id="59" name="Picture 58">
              <a:extLst>
                <a:ext uri="{FF2B5EF4-FFF2-40B4-BE49-F238E27FC236}">
                  <a16:creationId xmlns:a16="http://schemas.microsoft.com/office/drawing/2014/main" id="{25027698-8C8A-744D-938B-A82F507CC14D}"/>
                </a:ext>
              </a:extLst>
            </p:cNvPr>
            <p:cNvPicPr>
              <a:picLocks noChangeAspect="1"/>
            </p:cNvPicPr>
            <p:nvPr/>
          </p:nvPicPr>
          <p:blipFill>
            <a:blip r:embed="rId3">
              <a:duotone>
                <a:schemeClr val="accent6">
                  <a:shade val="45000"/>
                  <a:satMod val="135000"/>
                </a:schemeClr>
                <a:prstClr val="white"/>
              </a:duotone>
            </a:blip>
            <a:stretch>
              <a:fillRect/>
            </a:stretch>
          </p:blipFill>
          <p:spPr>
            <a:xfrm>
              <a:off x="1903701" y="5007534"/>
              <a:ext cx="2019809" cy="2023110"/>
            </a:xfrm>
            <a:prstGeom prst="rect">
              <a:avLst/>
            </a:prstGeom>
          </p:spPr>
        </p:pic>
      </p:grpSp>
      <p:sp>
        <p:nvSpPr>
          <p:cNvPr id="2" name="TextBox 1">
            <a:extLst>
              <a:ext uri="{FF2B5EF4-FFF2-40B4-BE49-F238E27FC236}">
                <a16:creationId xmlns:a16="http://schemas.microsoft.com/office/drawing/2014/main" id="{B98BFCDF-D1C8-FA4B-AC9B-6A4AC742175E}"/>
              </a:ext>
            </a:extLst>
          </p:cNvPr>
          <p:cNvSpPr txBox="1"/>
          <p:nvPr/>
        </p:nvSpPr>
        <p:spPr>
          <a:xfrm>
            <a:off x="9622019" y="6460175"/>
            <a:ext cx="2569981" cy="646331"/>
          </a:xfrm>
          <a:prstGeom prst="rect">
            <a:avLst/>
          </a:prstGeom>
          <a:noFill/>
        </p:spPr>
        <p:txBody>
          <a:bodyPr wrap="square" rtlCol="0">
            <a:spAutoFit/>
          </a:bodyPr>
          <a:lstStyle/>
          <a:p>
            <a:r>
              <a:rPr lang="en-US" dirty="0"/>
              <a:t>(Thoemmes &amp; Kim, 2011) </a:t>
            </a:r>
          </a:p>
          <a:p>
            <a:endParaRPr lang="en-US" dirty="0"/>
          </a:p>
        </p:txBody>
      </p:sp>
      <p:sp>
        <p:nvSpPr>
          <p:cNvPr id="3" name="Rectangle 2">
            <a:extLst>
              <a:ext uri="{FF2B5EF4-FFF2-40B4-BE49-F238E27FC236}">
                <a16:creationId xmlns:a16="http://schemas.microsoft.com/office/drawing/2014/main" id="{5119C5FD-1663-CE48-A6AC-984BC0479392}"/>
              </a:ext>
            </a:extLst>
          </p:cNvPr>
          <p:cNvSpPr/>
          <p:nvPr/>
        </p:nvSpPr>
        <p:spPr>
          <a:xfrm>
            <a:off x="2729491" y="1380226"/>
            <a:ext cx="6627546" cy="1640221"/>
          </a:xfrm>
          <a:prstGeom prst="rect">
            <a:avLst/>
          </a:prstGeom>
          <a:solidFill>
            <a:srgbClr val="0297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t>Propensity Score Matching</a:t>
            </a:r>
          </a:p>
        </p:txBody>
      </p:sp>
    </p:spTree>
    <p:extLst>
      <p:ext uri="{BB962C8B-B14F-4D97-AF65-F5344CB8AC3E}">
        <p14:creationId xmlns:p14="http://schemas.microsoft.com/office/powerpoint/2010/main" val="7964650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5" grpId="0" animBg="1"/>
      <p:bldP spid="3"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B33B9F3F-0E66-474C-9713-D8303CBC6159}"/>
              </a:ext>
            </a:extLst>
          </p:cNvPr>
          <p:cNvSpPr/>
          <p:nvPr/>
        </p:nvSpPr>
        <p:spPr>
          <a:xfrm>
            <a:off x="2152653" y="188979"/>
            <a:ext cx="2806062" cy="785308"/>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No Event</a:t>
            </a:r>
          </a:p>
        </p:txBody>
      </p:sp>
      <p:sp>
        <p:nvSpPr>
          <p:cNvPr id="35" name="Rectangle 34">
            <a:extLst>
              <a:ext uri="{FF2B5EF4-FFF2-40B4-BE49-F238E27FC236}">
                <a16:creationId xmlns:a16="http://schemas.microsoft.com/office/drawing/2014/main" id="{AB62005C-4A7F-4E47-8CCC-EFADC3C54549}"/>
              </a:ext>
            </a:extLst>
          </p:cNvPr>
          <p:cNvSpPr/>
          <p:nvPr/>
        </p:nvSpPr>
        <p:spPr>
          <a:xfrm>
            <a:off x="7150243" y="188979"/>
            <a:ext cx="2806062" cy="785308"/>
          </a:xfrm>
          <a:prstGeom prst="rect">
            <a:avLst/>
          </a:prstGeom>
          <a:solidFill>
            <a:srgbClr val="3159A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Event</a:t>
            </a:r>
          </a:p>
        </p:txBody>
      </p:sp>
      <p:pic>
        <p:nvPicPr>
          <p:cNvPr id="36" name="Picture 35">
            <a:extLst>
              <a:ext uri="{FF2B5EF4-FFF2-40B4-BE49-F238E27FC236}">
                <a16:creationId xmlns:a16="http://schemas.microsoft.com/office/drawing/2014/main" id="{C4611B5C-6111-8A4E-A208-8AC5CDAFDD42}"/>
              </a:ext>
            </a:extLst>
          </p:cNvPr>
          <p:cNvPicPr>
            <a:picLocks noChangeAspect="1"/>
          </p:cNvPicPr>
          <p:nvPr/>
        </p:nvPicPr>
        <p:blipFill>
          <a:blip r:embed="rId2"/>
          <a:stretch>
            <a:fillRect/>
          </a:stretch>
        </p:blipFill>
        <p:spPr>
          <a:xfrm>
            <a:off x="2646104" y="3452659"/>
            <a:ext cx="2019809" cy="2023110"/>
          </a:xfrm>
          <a:prstGeom prst="rect">
            <a:avLst/>
          </a:prstGeom>
        </p:spPr>
      </p:pic>
      <p:pic>
        <p:nvPicPr>
          <p:cNvPr id="37" name="Picture 36">
            <a:extLst>
              <a:ext uri="{FF2B5EF4-FFF2-40B4-BE49-F238E27FC236}">
                <a16:creationId xmlns:a16="http://schemas.microsoft.com/office/drawing/2014/main" id="{A17CE711-F33B-C245-A595-08FE87DEE6E8}"/>
              </a:ext>
            </a:extLst>
          </p:cNvPr>
          <p:cNvPicPr>
            <a:picLocks noChangeAspect="1"/>
          </p:cNvPicPr>
          <p:nvPr/>
        </p:nvPicPr>
        <p:blipFill>
          <a:blip r:embed="rId2">
            <a:duotone>
              <a:schemeClr val="bg2">
                <a:shade val="45000"/>
                <a:satMod val="135000"/>
              </a:schemeClr>
              <a:prstClr val="white"/>
            </a:duotone>
          </a:blip>
          <a:stretch>
            <a:fillRect/>
          </a:stretch>
        </p:blipFill>
        <p:spPr>
          <a:xfrm>
            <a:off x="3297458" y="3596709"/>
            <a:ext cx="2019809" cy="2023110"/>
          </a:xfrm>
          <a:prstGeom prst="rect">
            <a:avLst/>
          </a:prstGeom>
        </p:spPr>
      </p:pic>
      <p:pic>
        <p:nvPicPr>
          <p:cNvPr id="38" name="Picture 37">
            <a:extLst>
              <a:ext uri="{FF2B5EF4-FFF2-40B4-BE49-F238E27FC236}">
                <a16:creationId xmlns:a16="http://schemas.microsoft.com/office/drawing/2014/main" id="{E9FAFD76-27F5-8B45-B258-6332D8E81CB1}"/>
              </a:ext>
            </a:extLst>
          </p:cNvPr>
          <p:cNvPicPr>
            <a:picLocks noChangeAspect="1"/>
          </p:cNvPicPr>
          <p:nvPr/>
        </p:nvPicPr>
        <p:blipFill>
          <a:blip r:embed="rId2">
            <a:lum bright="70000" contrast="-70000"/>
          </a:blip>
          <a:stretch>
            <a:fillRect/>
          </a:stretch>
        </p:blipFill>
        <p:spPr>
          <a:xfrm>
            <a:off x="1929002" y="3596709"/>
            <a:ext cx="2019809" cy="2023110"/>
          </a:xfrm>
          <a:prstGeom prst="rect">
            <a:avLst/>
          </a:prstGeom>
        </p:spPr>
      </p:pic>
      <p:pic>
        <p:nvPicPr>
          <p:cNvPr id="39" name="Picture 38">
            <a:extLst>
              <a:ext uri="{FF2B5EF4-FFF2-40B4-BE49-F238E27FC236}">
                <a16:creationId xmlns:a16="http://schemas.microsoft.com/office/drawing/2014/main" id="{A8B120D0-DE11-874D-A2ED-5ED90F1AD3EF}"/>
              </a:ext>
            </a:extLst>
          </p:cNvPr>
          <p:cNvPicPr>
            <a:picLocks noChangeAspect="1"/>
          </p:cNvPicPr>
          <p:nvPr/>
        </p:nvPicPr>
        <p:blipFill>
          <a:blip r:embed="rId2">
            <a:duotone>
              <a:schemeClr val="accent3">
                <a:shade val="45000"/>
                <a:satMod val="135000"/>
              </a:schemeClr>
              <a:prstClr val="white"/>
            </a:duotone>
          </a:blip>
          <a:stretch>
            <a:fillRect/>
          </a:stretch>
        </p:blipFill>
        <p:spPr>
          <a:xfrm>
            <a:off x="1277649" y="3860803"/>
            <a:ext cx="2019809" cy="2023110"/>
          </a:xfrm>
          <a:prstGeom prst="rect">
            <a:avLst/>
          </a:prstGeom>
        </p:spPr>
      </p:pic>
      <p:pic>
        <p:nvPicPr>
          <p:cNvPr id="40" name="Picture 39">
            <a:extLst>
              <a:ext uri="{FF2B5EF4-FFF2-40B4-BE49-F238E27FC236}">
                <a16:creationId xmlns:a16="http://schemas.microsoft.com/office/drawing/2014/main" id="{9DA29314-6070-5E43-A755-1388A894F790}"/>
              </a:ext>
            </a:extLst>
          </p:cNvPr>
          <p:cNvPicPr>
            <a:picLocks noChangeAspect="1"/>
          </p:cNvPicPr>
          <p:nvPr/>
        </p:nvPicPr>
        <p:blipFill>
          <a:blip r:embed="rId2">
            <a:duotone>
              <a:schemeClr val="accent3">
                <a:shade val="45000"/>
                <a:satMod val="135000"/>
              </a:schemeClr>
              <a:prstClr val="white"/>
            </a:duotone>
          </a:blip>
          <a:stretch>
            <a:fillRect/>
          </a:stretch>
        </p:blipFill>
        <p:spPr>
          <a:xfrm>
            <a:off x="3948811" y="3860803"/>
            <a:ext cx="2019809" cy="2023110"/>
          </a:xfrm>
          <a:prstGeom prst="rect">
            <a:avLst/>
          </a:prstGeom>
        </p:spPr>
      </p:pic>
      <p:pic>
        <p:nvPicPr>
          <p:cNvPr id="41" name="Picture 40">
            <a:extLst>
              <a:ext uri="{FF2B5EF4-FFF2-40B4-BE49-F238E27FC236}">
                <a16:creationId xmlns:a16="http://schemas.microsoft.com/office/drawing/2014/main" id="{D73FA82C-EBF8-EB45-948E-ADD7FC22DAD1}"/>
              </a:ext>
            </a:extLst>
          </p:cNvPr>
          <p:cNvPicPr>
            <a:picLocks noChangeAspect="1"/>
          </p:cNvPicPr>
          <p:nvPr/>
        </p:nvPicPr>
        <p:blipFill>
          <a:blip r:embed="rId2">
            <a:duotone>
              <a:schemeClr val="bg2">
                <a:shade val="45000"/>
                <a:satMod val="135000"/>
              </a:schemeClr>
              <a:prstClr val="white"/>
            </a:duotone>
          </a:blip>
          <a:stretch>
            <a:fillRect/>
          </a:stretch>
        </p:blipFill>
        <p:spPr>
          <a:xfrm>
            <a:off x="2194137" y="4097748"/>
            <a:ext cx="2019809" cy="2023110"/>
          </a:xfrm>
          <a:prstGeom prst="rect">
            <a:avLst/>
          </a:prstGeom>
        </p:spPr>
      </p:pic>
      <p:pic>
        <p:nvPicPr>
          <p:cNvPr id="42" name="Picture 41">
            <a:extLst>
              <a:ext uri="{FF2B5EF4-FFF2-40B4-BE49-F238E27FC236}">
                <a16:creationId xmlns:a16="http://schemas.microsoft.com/office/drawing/2014/main" id="{68B8D3D7-FF08-CC43-8CBC-78712CAE1AE3}"/>
              </a:ext>
            </a:extLst>
          </p:cNvPr>
          <p:cNvPicPr>
            <a:picLocks noChangeAspect="1"/>
          </p:cNvPicPr>
          <p:nvPr/>
        </p:nvPicPr>
        <p:blipFill>
          <a:blip r:embed="rId2">
            <a:lum bright="70000" contrast="-70000"/>
          </a:blip>
          <a:stretch>
            <a:fillRect/>
          </a:stretch>
        </p:blipFill>
        <p:spPr>
          <a:xfrm>
            <a:off x="3004654" y="4124897"/>
            <a:ext cx="2019809" cy="2023110"/>
          </a:xfrm>
          <a:prstGeom prst="rect">
            <a:avLst/>
          </a:prstGeom>
        </p:spPr>
      </p:pic>
      <p:pic>
        <p:nvPicPr>
          <p:cNvPr id="43" name="Picture 42">
            <a:extLst>
              <a:ext uri="{FF2B5EF4-FFF2-40B4-BE49-F238E27FC236}">
                <a16:creationId xmlns:a16="http://schemas.microsoft.com/office/drawing/2014/main" id="{F4659190-FF8A-844B-9A73-490C8CEE2F6F}"/>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11200"/>
                    </a14:imgEffect>
                  </a14:imgLayer>
                </a14:imgProps>
              </a:ext>
            </a:extLst>
          </a:blip>
          <a:stretch>
            <a:fillRect/>
          </a:stretch>
        </p:blipFill>
        <p:spPr>
          <a:xfrm>
            <a:off x="3562593" y="4464214"/>
            <a:ext cx="2019809" cy="2023110"/>
          </a:xfrm>
          <a:prstGeom prst="rect">
            <a:avLst/>
          </a:prstGeom>
        </p:spPr>
      </p:pic>
      <p:pic>
        <p:nvPicPr>
          <p:cNvPr id="44" name="Picture 43">
            <a:extLst>
              <a:ext uri="{FF2B5EF4-FFF2-40B4-BE49-F238E27FC236}">
                <a16:creationId xmlns:a16="http://schemas.microsoft.com/office/drawing/2014/main" id="{5CB733B7-EC4A-4641-9802-280F97142B02}"/>
              </a:ext>
            </a:extLst>
          </p:cNvPr>
          <p:cNvPicPr>
            <a:picLocks noChangeAspect="1"/>
          </p:cNvPicPr>
          <p:nvPr/>
        </p:nvPicPr>
        <p:blipFill>
          <a:blip r:embed="rId2"/>
          <a:stretch>
            <a:fillRect/>
          </a:stretch>
        </p:blipFill>
        <p:spPr>
          <a:xfrm>
            <a:off x="1699698" y="4437065"/>
            <a:ext cx="2019809" cy="2023110"/>
          </a:xfrm>
          <a:prstGeom prst="rect">
            <a:avLst/>
          </a:prstGeom>
        </p:spPr>
      </p:pic>
      <p:pic>
        <p:nvPicPr>
          <p:cNvPr id="45" name="Picture 44">
            <a:extLst>
              <a:ext uri="{FF2B5EF4-FFF2-40B4-BE49-F238E27FC236}">
                <a16:creationId xmlns:a16="http://schemas.microsoft.com/office/drawing/2014/main" id="{573D71E9-547D-5A42-83D9-4E6CE6CA9AE6}"/>
              </a:ext>
            </a:extLst>
          </p:cNvPr>
          <p:cNvPicPr>
            <a:picLocks noChangeAspect="1"/>
          </p:cNvPicPr>
          <p:nvPr/>
        </p:nvPicPr>
        <p:blipFill>
          <a:blip r:embed="rId2">
            <a:lum bright="70000" contrast="-70000"/>
          </a:blip>
          <a:stretch>
            <a:fillRect/>
          </a:stretch>
        </p:blipFill>
        <p:spPr>
          <a:xfrm>
            <a:off x="2297735" y="4740311"/>
            <a:ext cx="2019809" cy="2023110"/>
          </a:xfrm>
          <a:prstGeom prst="rect">
            <a:avLst/>
          </a:prstGeom>
        </p:spPr>
      </p:pic>
      <p:pic>
        <p:nvPicPr>
          <p:cNvPr id="46" name="Picture 45">
            <a:extLst>
              <a:ext uri="{FF2B5EF4-FFF2-40B4-BE49-F238E27FC236}">
                <a16:creationId xmlns:a16="http://schemas.microsoft.com/office/drawing/2014/main" id="{A6B73952-D375-6342-A75F-C3482398A0A6}"/>
              </a:ext>
            </a:extLst>
          </p:cNvPr>
          <p:cNvPicPr>
            <a:picLocks noChangeAspect="1"/>
          </p:cNvPicPr>
          <p:nvPr/>
        </p:nvPicPr>
        <p:blipFill>
          <a:blip r:embed="rId2">
            <a:duotone>
              <a:schemeClr val="accent3">
                <a:shade val="45000"/>
                <a:satMod val="135000"/>
              </a:schemeClr>
              <a:prstClr val="white"/>
            </a:duotone>
          </a:blip>
          <a:stretch>
            <a:fillRect/>
          </a:stretch>
        </p:blipFill>
        <p:spPr>
          <a:xfrm>
            <a:off x="4014558" y="1332287"/>
            <a:ext cx="2019809" cy="2023110"/>
          </a:xfrm>
          <a:prstGeom prst="rect">
            <a:avLst/>
          </a:prstGeom>
        </p:spPr>
      </p:pic>
      <p:pic>
        <p:nvPicPr>
          <p:cNvPr id="49" name="Picture 48">
            <a:extLst>
              <a:ext uri="{FF2B5EF4-FFF2-40B4-BE49-F238E27FC236}">
                <a16:creationId xmlns:a16="http://schemas.microsoft.com/office/drawing/2014/main" id="{1F04635C-DB75-414B-BCF7-B719E2D86E08}"/>
              </a:ext>
            </a:extLst>
          </p:cNvPr>
          <p:cNvPicPr>
            <a:picLocks noChangeAspect="1"/>
          </p:cNvPicPr>
          <p:nvPr/>
        </p:nvPicPr>
        <p:blipFill>
          <a:blip r:embed="rId2">
            <a:duotone>
              <a:schemeClr val="accent5">
                <a:shade val="45000"/>
                <a:satMod val="135000"/>
              </a:schemeClr>
              <a:prstClr val="white"/>
            </a:duotone>
          </a:blip>
          <a:stretch>
            <a:fillRect/>
          </a:stretch>
        </p:blipFill>
        <p:spPr>
          <a:xfrm>
            <a:off x="7602210" y="3452659"/>
            <a:ext cx="2019809" cy="2023110"/>
          </a:xfrm>
          <a:prstGeom prst="rect">
            <a:avLst/>
          </a:prstGeom>
        </p:spPr>
      </p:pic>
      <p:pic>
        <p:nvPicPr>
          <p:cNvPr id="50" name="Picture 49">
            <a:extLst>
              <a:ext uri="{FF2B5EF4-FFF2-40B4-BE49-F238E27FC236}">
                <a16:creationId xmlns:a16="http://schemas.microsoft.com/office/drawing/2014/main" id="{04CE9C85-4C90-E547-B944-DDC3A813EAF1}"/>
              </a:ext>
            </a:extLst>
          </p:cNvPr>
          <p:cNvPicPr>
            <a:picLocks noChangeAspect="1"/>
          </p:cNvPicPr>
          <p:nvPr/>
        </p:nvPicPr>
        <p:blipFill>
          <a:blip r:embed="rId2">
            <a:duotone>
              <a:schemeClr val="accent6">
                <a:shade val="45000"/>
                <a:satMod val="135000"/>
              </a:schemeClr>
              <a:prstClr val="white"/>
            </a:duotone>
          </a:blip>
          <a:stretch>
            <a:fillRect/>
          </a:stretch>
        </p:blipFill>
        <p:spPr>
          <a:xfrm>
            <a:off x="8253564" y="3596709"/>
            <a:ext cx="2019809" cy="2023110"/>
          </a:xfrm>
          <a:prstGeom prst="rect">
            <a:avLst/>
          </a:prstGeom>
        </p:spPr>
      </p:pic>
      <p:pic>
        <p:nvPicPr>
          <p:cNvPr id="51" name="Picture 50">
            <a:extLst>
              <a:ext uri="{FF2B5EF4-FFF2-40B4-BE49-F238E27FC236}">
                <a16:creationId xmlns:a16="http://schemas.microsoft.com/office/drawing/2014/main" id="{2CBE0F18-61F5-0145-B402-883426D3BB31}"/>
              </a:ext>
            </a:extLst>
          </p:cNvPr>
          <p:cNvPicPr>
            <a:picLocks noChangeAspect="1"/>
          </p:cNvPicPr>
          <p:nvPr/>
        </p:nvPicPr>
        <p:blipFill>
          <a:blip r:embed="rId2">
            <a:duotone>
              <a:schemeClr val="accent6">
                <a:shade val="45000"/>
                <a:satMod val="135000"/>
              </a:schemeClr>
              <a:prstClr val="white"/>
            </a:duotone>
          </a:blip>
          <a:stretch>
            <a:fillRect/>
          </a:stretch>
        </p:blipFill>
        <p:spPr>
          <a:xfrm>
            <a:off x="6885108" y="3596709"/>
            <a:ext cx="2019809" cy="2023110"/>
          </a:xfrm>
          <a:prstGeom prst="rect">
            <a:avLst/>
          </a:prstGeom>
        </p:spPr>
      </p:pic>
      <p:pic>
        <p:nvPicPr>
          <p:cNvPr id="52" name="Picture 51">
            <a:extLst>
              <a:ext uri="{FF2B5EF4-FFF2-40B4-BE49-F238E27FC236}">
                <a16:creationId xmlns:a16="http://schemas.microsoft.com/office/drawing/2014/main" id="{33DA4E49-7477-D74A-9113-C374B4D90E24}"/>
              </a:ext>
            </a:extLst>
          </p:cNvPr>
          <p:cNvPicPr>
            <a:picLocks noChangeAspect="1"/>
          </p:cNvPicPr>
          <p:nvPr/>
        </p:nvPicPr>
        <p:blipFill>
          <a:blip r:embed="rId2">
            <a:duotone>
              <a:schemeClr val="accent1">
                <a:shade val="45000"/>
                <a:satMod val="135000"/>
              </a:schemeClr>
              <a:prstClr val="white"/>
            </a:duotone>
          </a:blip>
          <a:stretch>
            <a:fillRect/>
          </a:stretch>
        </p:blipFill>
        <p:spPr>
          <a:xfrm>
            <a:off x="6233755" y="3860803"/>
            <a:ext cx="2019809" cy="2023110"/>
          </a:xfrm>
          <a:prstGeom prst="rect">
            <a:avLst/>
          </a:prstGeom>
        </p:spPr>
      </p:pic>
      <p:pic>
        <p:nvPicPr>
          <p:cNvPr id="53" name="Picture 52">
            <a:extLst>
              <a:ext uri="{FF2B5EF4-FFF2-40B4-BE49-F238E27FC236}">
                <a16:creationId xmlns:a16="http://schemas.microsoft.com/office/drawing/2014/main" id="{05897167-A167-E340-84DC-9E8CA0BE39D5}"/>
              </a:ext>
            </a:extLst>
          </p:cNvPr>
          <p:cNvPicPr>
            <a:picLocks noChangeAspect="1"/>
          </p:cNvPicPr>
          <p:nvPr/>
        </p:nvPicPr>
        <p:blipFill>
          <a:blip r:embed="rId2">
            <a:duotone>
              <a:schemeClr val="accent1">
                <a:shade val="45000"/>
                <a:satMod val="135000"/>
              </a:schemeClr>
              <a:prstClr val="white"/>
            </a:duotone>
          </a:blip>
          <a:stretch>
            <a:fillRect/>
          </a:stretch>
        </p:blipFill>
        <p:spPr>
          <a:xfrm>
            <a:off x="8904917" y="3860803"/>
            <a:ext cx="2019809" cy="2023110"/>
          </a:xfrm>
          <a:prstGeom prst="rect">
            <a:avLst/>
          </a:prstGeom>
        </p:spPr>
      </p:pic>
      <p:pic>
        <p:nvPicPr>
          <p:cNvPr id="54" name="Picture 53">
            <a:extLst>
              <a:ext uri="{FF2B5EF4-FFF2-40B4-BE49-F238E27FC236}">
                <a16:creationId xmlns:a16="http://schemas.microsoft.com/office/drawing/2014/main" id="{B869688E-BD42-8F49-B947-CF9B5EF56AB0}"/>
              </a:ext>
            </a:extLst>
          </p:cNvPr>
          <p:cNvPicPr>
            <a:picLocks noChangeAspect="1"/>
          </p:cNvPicPr>
          <p:nvPr/>
        </p:nvPicPr>
        <p:blipFill>
          <a:blip r:embed="rId2">
            <a:duotone>
              <a:schemeClr val="accent1">
                <a:shade val="45000"/>
                <a:satMod val="135000"/>
              </a:schemeClr>
              <a:prstClr val="white"/>
            </a:duotone>
          </a:blip>
          <a:stretch>
            <a:fillRect/>
          </a:stretch>
        </p:blipFill>
        <p:spPr>
          <a:xfrm>
            <a:off x="7150243" y="4097748"/>
            <a:ext cx="2019809" cy="2023110"/>
          </a:xfrm>
          <a:prstGeom prst="rect">
            <a:avLst/>
          </a:prstGeom>
        </p:spPr>
      </p:pic>
      <p:pic>
        <p:nvPicPr>
          <p:cNvPr id="55" name="Picture 54">
            <a:extLst>
              <a:ext uri="{FF2B5EF4-FFF2-40B4-BE49-F238E27FC236}">
                <a16:creationId xmlns:a16="http://schemas.microsoft.com/office/drawing/2014/main" id="{9CF02CF3-FA9B-7E46-994A-145645132D3E}"/>
              </a:ext>
            </a:extLst>
          </p:cNvPr>
          <p:cNvPicPr>
            <a:picLocks noChangeAspect="1"/>
          </p:cNvPicPr>
          <p:nvPr/>
        </p:nvPicPr>
        <p:blipFill>
          <a:blip r:embed="rId2">
            <a:duotone>
              <a:schemeClr val="accent4">
                <a:shade val="45000"/>
                <a:satMod val="135000"/>
              </a:schemeClr>
              <a:prstClr val="white"/>
            </a:duotone>
          </a:blip>
          <a:stretch>
            <a:fillRect/>
          </a:stretch>
        </p:blipFill>
        <p:spPr>
          <a:xfrm>
            <a:off x="7960760" y="4124897"/>
            <a:ext cx="2019809" cy="2023110"/>
          </a:xfrm>
          <a:prstGeom prst="rect">
            <a:avLst/>
          </a:prstGeom>
        </p:spPr>
      </p:pic>
      <p:pic>
        <p:nvPicPr>
          <p:cNvPr id="56" name="Picture 55">
            <a:extLst>
              <a:ext uri="{FF2B5EF4-FFF2-40B4-BE49-F238E27FC236}">
                <a16:creationId xmlns:a16="http://schemas.microsoft.com/office/drawing/2014/main" id="{EC7C49A4-47C9-F54F-B0A0-9ACDFE5B055A}"/>
              </a:ext>
            </a:extLst>
          </p:cNvPr>
          <p:cNvPicPr>
            <a:picLocks noChangeAspect="1"/>
          </p:cNvPicPr>
          <p:nvPr/>
        </p:nvPicPr>
        <p:blipFill>
          <a:blip r:embed="rId3">
            <a:duotone>
              <a:schemeClr val="accent2">
                <a:shade val="45000"/>
                <a:satMod val="135000"/>
              </a:schemeClr>
              <a:prstClr val="white"/>
            </a:duotone>
            <a:extLst>
              <a:ext uri="{BEBA8EAE-BF5A-486C-A8C5-ECC9F3942E4B}">
                <a14:imgProps xmlns:a14="http://schemas.microsoft.com/office/drawing/2010/main">
                  <a14:imgLayer r:embed="rId4">
                    <a14:imgEffect>
                      <a14:colorTemperature colorTemp="11200"/>
                    </a14:imgEffect>
                  </a14:imgLayer>
                </a14:imgProps>
              </a:ext>
            </a:extLst>
          </a:blip>
          <a:stretch>
            <a:fillRect/>
          </a:stretch>
        </p:blipFill>
        <p:spPr>
          <a:xfrm>
            <a:off x="8518699" y="4464214"/>
            <a:ext cx="2019809" cy="2023110"/>
          </a:xfrm>
          <a:prstGeom prst="rect">
            <a:avLst/>
          </a:prstGeom>
        </p:spPr>
      </p:pic>
      <p:pic>
        <p:nvPicPr>
          <p:cNvPr id="57" name="Picture 56">
            <a:extLst>
              <a:ext uri="{FF2B5EF4-FFF2-40B4-BE49-F238E27FC236}">
                <a16:creationId xmlns:a16="http://schemas.microsoft.com/office/drawing/2014/main" id="{9CA13C10-131A-D04D-908B-4F1C042004EF}"/>
              </a:ext>
            </a:extLst>
          </p:cNvPr>
          <p:cNvPicPr>
            <a:picLocks noChangeAspect="1"/>
          </p:cNvPicPr>
          <p:nvPr/>
        </p:nvPicPr>
        <p:blipFill>
          <a:blip r:embed="rId2">
            <a:duotone>
              <a:schemeClr val="accent4">
                <a:shade val="45000"/>
                <a:satMod val="135000"/>
              </a:schemeClr>
              <a:prstClr val="white"/>
            </a:duotone>
          </a:blip>
          <a:stretch>
            <a:fillRect/>
          </a:stretch>
        </p:blipFill>
        <p:spPr>
          <a:xfrm>
            <a:off x="6092790" y="1366482"/>
            <a:ext cx="2019809" cy="2023110"/>
          </a:xfrm>
          <a:prstGeom prst="rect">
            <a:avLst/>
          </a:prstGeom>
        </p:spPr>
      </p:pic>
      <p:pic>
        <p:nvPicPr>
          <p:cNvPr id="58" name="Picture 57">
            <a:extLst>
              <a:ext uri="{FF2B5EF4-FFF2-40B4-BE49-F238E27FC236}">
                <a16:creationId xmlns:a16="http://schemas.microsoft.com/office/drawing/2014/main" id="{A586731B-BCD8-FC42-A08E-299D9993EFA3}"/>
              </a:ext>
            </a:extLst>
          </p:cNvPr>
          <p:cNvPicPr>
            <a:picLocks noChangeAspect="1"/>
          </p:cNvPicPr>
          <p:nvPr/>
        </p:nvPicPr>
        <p:blipFill>
          <a:blip r:embed="rId2">
            <a:duotone>
              <a:schemeClr val="accent2">
                <a:shade val="45000"/>
                <a:satMod val="135000"/>
              </a:schemeClr>
              <a:prstClr val="white"/>
            </a:duotone>
          </a:blip>
          <a:stretch>
            <a:fillRect/>
          </a:stretch>
        </p:blipFill>
        <p:spPr>
          <a:xfrm>
            <a:off x="7253841" y="4740311"/>
            <a:ext cx="2019809" cy="2023110"/>
          </a:xfrm>
          <a:prstGeom prst="rect">
            <a:avLst/>
          </a:prstGeom>
        </p:spPr>
      </p:pic>
      <p:pic>
        <p:nvPicPr>
          <p:cNvPr id="59" name="Picture 58">
            <a:extLst>
              <a:ext uri="{FF2B5EF4-FFF2-40B4-BE49-F238E27FC236}">
                <a16:creationId xmlns:a16="http://schemas.microsoft.com/office/drawing/2014/main" id="{25027698-8C8A-744D-938B-A82F507CC14D}"/>
              </a:ext>
            </a:extLst>
          </p:cNvPr>
          <p:cNvPicPr>
            <a:picLocks noChangeAspect="1"/>
          </p:cNvPicPr>
          <p:nvPr/>
        </p:nvPicPr>
        <p:blipFill>
          <a:blip r:embed="rId2">
            <a:duotone>
              <a:schemeClr val="accent6">
                <a:shade val="45000"/>
                <a:satMod val="135000"/>
              </a:schemeClr>
              <a:prstClr val="white"/>
            </a:duotone>
          </a:blip>
          <a:stretch>
            <a:fillRect/>
          </a:stretch>
        </p:blipFill>
        <p:spPr>
          <a:xfrm>
            <a:off x="7912928" y="4777923"/>
            <a:ext cx="2019809" cy="2023110"/>
          </a:xfrm>
          <a:prstGeom prst="rect">
            <a:avLst/>
          </a:prstGeom>
        </p:spPr>
      </p:pic>
      <p:sp>
        <p:nvSpPr>
          <p:cNvPr id="2" name="TextBox 1">
            <a:extLst>
              <a:ext uri="{FF2B5EF4-FFF2-40B4-BE49-F238E27FC236}">
                <a16:creationId xmlns:a16="http://schemas.microsoft.com/office/drawing/2014/main" id="{72A88734-4F1D-B449-B858-46FDA0D26CAB}"/>
              </a:ext>
            </a:extLst>
          </p:cNvPr>
          <p:cNvSpPr txBox="1"/>
          <p:nvPr/>
        </p:nvSpPr>
        <p:spPr>
          <a:xfrm>
            <a:off x="5412226" y="2147204"/>
            <a:ext cx="1302706" cy="461665"/>
          </a:xfrm>
          <a:prstGeom prst="rect">
            <a:avLst/>
          </a:prstGeom>
          <a:noFill/>
        </p:spPr>
        <p:txBody>
          <a:bodyPr wrap="square" rtlCol="0">
            <a:spAutoFit/>
          </a:bodyPr>
          <a:lstStyle/>
          <a:p>
            <a:pPr algn="ctr"/>
            <a:r>
              <a:rPr lang="en-US" sz="2400" b="1" dirty="0"/>
              <a:t>PS = .2</a:t>
            </a:r>
          </a:p>
        </p:txBody>
      </p:sp>
      <p:sp>
        <p:nvSpPr>
          <p:cNvPr id="27" name="TextBox 26">
            <a:extLst>
              <a:ext uri="{FF2B5EF4-FFF2-40B4-BE49-F238E27FC236}">
                <a16:creationId xmlns:a16="http://schemas.microsoft.com/office/drawing/2014/main" id="{DFF0A7D6-701A-9A4B-B9BE-71F97A45208E}"/>
              </a:ext>
            </a:extLst>
          </p:cNvPr>
          <p:cNvSpPr txBox="1"/>
          <p:nvPr/>
        </p:nvSpPr>
        <p:spPr>
          <a:xfrm>
            <a:off x="9622019" y="6460175"/>
            <a:ext cx="2569981" cy="646331"/>
          </a:xfrm>
          <a:prstGeom prst="rect">
            <a:avLst/>
          </a:prstGeom>
          <a:noFill/>
        </p:spPr>
        <p:txBody>
          <a:bodyPr wrap="square" rtlCol="0">
            <a:spAutoFit/>
          </a:bodyPr>
          <a:lstStyle/>
          <a:p>
            <a:r>
              <a:rPr lang="en-US" dirty="0"/>
              <a:t>(Thoemmes &amp; Kim, 2011) </a:t>
            </a:r>
          </a:p>
          <a:p>
            <a:endParaRPr lang="en-US" dirty="0"/>
          </a:p>
        </p:txBody>
      </p:sp>
    </p:spTree>
    <p:extLst>
      <p:ext uri="{BB962C8B-B14F-4D97-AF65-F5344CB8AC3E}">
        <p14:creationId xmlns:p14="http://schemas.microsoft.com/office/powerpoint/2010/main" val="316616492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 name="Picture 40">
            <a:extLst>
              <a:ext uri="{FF2B5EF4-FFF2-40B4-BE49-F238E27FC236}">
                <a16:creationId xmlns:a16="http://schemas.microsoft.com/office/drawing/2014/main" id="{D73FA82C-EBF8-EB45-948E-ADD7FC22DAD1}"/>
              </a:ext>
            </a:extLst>
          </p:cNvPr>
          <p:cNvPicPr>
            <a:picLocks noChangeAspect="1"/>
          </p:cNvPicPr>
          <p:nvPr/>
        </p:nvPicPr>
        <p:blipFill>
          <a:blip r:embed="rId2">
            <a:duotone>
              <a:schemeClr val="bg2">
                <a:shade val="45000"/>
                <a:satMod val="135000"/>
              </a:schemeClr>
              <a:prstClr val="white"/>
            </a:duotone>
          </a:blip>
          <a:stretch>
            <a:fillRect/>
          </a:stretch>
        </p:blipFill>
        <p:spPr>
          <a:xfrm>
            <a:off x="4014558" y="1332287"/>
            <a:ext cx="2019809" cy="2023110"/>
          </a:xfrm>
          <a:prstGeom prst="rect">
            <a:avLst/>
          </a:prstGeom>
        </p:spPr>
      </p:pic>
      <p:pic>
        <p:nvPicPr>
          <p:cNvPr id="50" name="Picture 49">
            <a:extLst>
              <a:ext uri="{FF2B5EF4-FFF2-40B4-BE49-F238E27FC236}">
                <a16:creationId xmlns:a16="http://schemas.microsoft.com/office/drawing/2014/main" id="{04CE9C85-4C90-E547-B944-DDC3A813EAF1}"/>
              </a:ext>
            </a:extLst>
          </p:cNvPr>
          <p:cNvPicPr>
            <a:picLocks noChangeAspect="1"/>
          </p:cNvPicPr>
          <p:nvPr/>
        </p:nvPicPr>
        <p:blipFill>
          <a:blip r:embed="rId2">
            <a:duotone>
              <a:schemeClr val="accent6">
                <a:shade val="45000"/>
                <a:satMod val="135000"/>
              </a:schemeClr>
              <a:prstClr val="white"/>
            </a:duotone>
          </a:blip>
          <a:stretch>
            <a:fillRect/>
          </a:stretch>
        </p:blipFill>
        <p:spPr>
          <a:xfrm>
            <a:off x="6102684" y="1366482"/>
            <a:ext cx="2019809" cy="2023110"/>
          </a:xfrm>
          <a:prstGeom prst="rect">
            <a:avLst/>
          </a:prstGeom>
        </p:spPr>
      </p:pic>
      <p:sp>
        <p:nvSpPr>
          <p:cNvPr id="30" name="TextBox 29">
            <a:extLst>
              <a:ext uri="{FF2B5EF4-FFF2-40B4-BE49-F238E27FC236}">
                <a16:creationId xmlns:a16="http://schemas.microsoft.com/office/drawing/2014/main" id="{A3EEA89E-084A-3A45-A694-FB9755D49261}"/>
              </a:ext>
            </a:extLst>
          </p:cNvPr>
          <p:cNvSpPr txBox="1"/>
          <p:nvPr/>
        </p:nvSpPr>
        <p:spPr>
          <a:xfrm>
            <a:off x="5412226" y="2147204"/>
            <a:ext cx="1302706" cy="461665"/>
          </a:xfrm>
          <a:prstGeom prst="rect">
            <a:avLst/>
          </a:prstGeom>
          <a:noFill/>
        </p:spPr>
        <p:txBody>
          <a:bodyPr wrap="square" rtlCol="0">
            <a:spAutoFit/>
          </a:bodyPr>
          <a:lstStyle/>
          <a:p>
            <a:pPr algn="ctr"/>
            <a:r>
              <a:rPr lang="en-US" sz="2400" b="1" dirty="0"/>
              <a:t>PS = .6</a:t>
            </a:r>
          </a:p>
        </p:txBody>
      </p:sp>
      <p:sp>
        <p:nvSpPr>
          <p:cNvPr id="33" name="Rectangle 32">
            <a:extLst>
              <a:ext uri="{FF2B5EF4-FFF2-40B4-BE49-F238E27FC236}">
                <a16:creationId xmlns:a16="http://schemas.microsoft.com/office/drawing/2014/main" id="{B33B9F3F-0E66-474C-9713-D8303CBC6159}"/>
              </a:ext>
            </a:extLst>
          </p:cNvPr>
          <p:cNvSpPr/>
          <p:nvPr/>
        </p:nvSpPr>
        <p:spPr>
          <a:xfrm>
            <a:off x="2152653" y="188979"/>
            <a:ext cx="2806062" cy="785308"/>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No Event</a:t>
            </a:r>
          </a:p>
        </p:txBody>
      </p:sp>
      <p:sp>
        <p:nvSpPr>
          <p:cNvPr id="35" name="Rectangle 34">
            <a:extLst>
              <a:ext uri="{FF2B5EF4-FFF2-40B4-BE49-F238E27FC236}">
                <a16:creationId xmlns:a16="http://schemas.microsoft.com/office/drawing/2014/main" id="{AB62005C-4A7F-4E47-8CCC-EFADC3C54549}"/>
              </a:ext>
            </a:extLst>
          </p:cNvPr>
          <p:cNvSpPr/>
          <p:nvPr/>
        </p:nvSpPr>
        <p:spPr>
          <a:xfrm>
            <a:off x="7150243" y="188979"/>
            <a:ext cx="2806062" cy="785308"/>
          </a:xfrm>
          <a:prstGeom prst="rect">
            <a:avLst/>
          </a:prstGeom>
          <a:solidFill>
            <a:srgbClr val="3159A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Event</a:t>
            </a:r>
          </a:p>
        </p:txBody>
      </p:sp>
      <p:pic>
        <p:nvPicPr>
          <p:cNvPr id="36" name="Picture 35">
            <a:extLst>
              <a:ext uri="{FF2B5EF4-FFF2-40B4-BE49-F238E27FC236}">
                <a16:creationId xmlns:a16="http://schemas.microsoft.com/office/drawing/2014/main" id="{C4611B5C-6111-8A4E-A208-8AC5CDAFDD42}"/>
              </a:ext>
            </a:extLst>
          </p:cNvPr>
          <p:cNvPicPr>
            <a:picLocks noChangeAspect="1"/>
          </p:cNvPicPr>
          <p:nvPr/>
        </p:nvPicPr>
        <p:blipFill>
          <a:blip r:embed="rId2"/>
          <a:stretch>
            <a:fillRect/>
          </a:stretch>
        </p:blipFill>
        <p:spPr>
          <a:xfrm>
            <a:off x="2646104" y="3452659"/>
            <a:ext cx="2019809" cy="2023110"/>
          </a:xfrm>
          <a:prstGeom prst="rect">
            <a:avLst/>
          </a:prstGeom>
        </p:spPr>
      </p:pic>
      <p:pic>
        <p:nvPicPr>
          <p:cNvPr id="37" name="Picture 36">
            <a:extLst>
              <a:ext uri="{FF2B5EF4-FFF2-40B4-BE49-F238E27FC236}">
                <a16:creationId xmlns:a16="http://schemas.microsoft.com/office/drawing/2014/main" id="{A17CE711-F33B-C245-A595-08FE87DEE6E8}"/>
              </a:ext>
            </a:extLst>
          </p:cNvPr>
          <p:cNvPicPr>
            <a:picLocks noChangeAspect="1"/>
          </p:cNvPicPr>
          <p:nvPr/>
        </p:nvPicPr>
        <p:blipFill>
          <a:blip r:embed="rId2">
            <a:duotone>
              <a:schemeClr val="bg2">
                <a:shade val="45000"/>
                <a:satMod val="135000"/>
              </a:schemeClr>
              <a:prstClr val="white"/>
            </a:duotone>
          </a:blip>
          <a:stretch>
            <a:fillRect/>
          </a:stretch>
        </p:blipFill>
        <p:spPr>
          <a:xfrm>
            <a:off x="3297458" y="3596709"/>
            <a:ext cx="2019809" cy="2023110"/>
          </a:xfrm>
          <a:prstGeom prst="rect">
            <a:avLst/>
          </a:prstGeom>
        </p:spPr>
      </p:pic>
      <p:pic>
        <p:nvPicPr>
          <p:cNvPr id="38" name="Picture 37">
            <a:extLst>
              <a:ext uri="{FF2B5EF4-FFF2-40B4-BE49-F238E27FC236}">
                <a16:creationId xmlns:a16="http://schemas.microsoft.com/office/drawing/2014/main" id="{E9FAFD76-27F5-8B45-B258-6332D8E81CB1}"/>
              </a:ext>
            </a:extLst>
          </p:cNvPr>
          <p:cNvPicPr>
            <a:picLocks noChangeAspect="1"/>
          </p:cNvPicPr>
          <p:nvPr/>
        </p:nvPicPr>
        <p:blipFill>
          <a:blip r:embed="rId2">
            <a:lum bright="70000" contrast="-70000"/>
          </a:blip>
          <a:stretch>
            <a:fillRect/>
          </a:stretch>
        </p:blipFill>
        <p:spPr>
          <a:xfrm>
            <a:off x="1929002" y="3596709"/>
            <a:ext cx="2019809" cy="2023110"/>
          </a:xfrm>
          <a:prstGeom prst="rect">
            <a:avLst/>
          </a:prstGeom>
        </p:spPr>
      </p:pic>
      <p:pic>
        <p:nvPicPr>
          <p:cNvPr id="39" name="Picture 38">
            <a:extLst>
              <a:ext uri="{FF2B5EF4-FFF2-40B4-BE49-F238E27FC236}">
                <a16:creationId xmlns:a16="http://schemas.microsoft.com/office/drawing/2014/main" id="{A8B120D0-DE11-874D-A2ED-5ED90F1AD3EF}"/>
              </a:ext>
            </a:extLst>
          </p:cNvPr>
          <p:cNvPicPr>
            <a:picLocks noChangeAspect="1"/>
          </p:cNvPicPr>
          <p:nvPr/>
        </p:nvPicPr>
        <p:blipFill>
          <a:blip r:embed="rId2">
            <a:duotone>
              <a:schemeClr val="accent3">
                <a:shade val="45000"/>
                <a:satMod val="135000"/>
              </a:schemeClr>
              <a:prstClr val="white"/>
            </a:duotone>
          </a:blip>
          <a:stretch>
            <a:fillRect/>
          </a:stretch>
        </p:blipFill>
        <p:spPr>
          <a:xfrm>
            <a:off x="1277649" y="3860803"/>
            <a:ext cx="2019809" cy="2023110"/>
          </a:xfrm>
          <a:prstGeom prst="rect">
            <a:avLst/>
          </a:prstGeom>
        </p:spPr>
      </p:pic>
      <p:pic>
        <p:nvPicPr>
          <p:cNvPr id="40" name="Picture 39">
            <a:extLst>
              <a:ext uri="{FF2B5EF4-FFF2-40B4-BE49-F238E27FC236}">
                <a16:creationId xmlns:a16="http://schemas.microsoft.com/office/drawing/2014/main" id="{9DA29314-6070-5E43-A755-1388A894F790}"/>
              </a:ext>
            </a:extLst>
          </p:cNvPr>
          <p:cNvPicPr>
            <a:picLocks noChangeAspect="1"/>
          </p:cNvPicPr>
          <p:nvPr/>
        </p:nvPicPr>
        <p:blipFill>
          <a:blip r:embed="rId2">
            <a:duotone>
              <a:schemeClr val="accent3">
                <a:shade val="45000"/>
                <a:satMod val="135000"/>
              </a:schemeClr>
              <a:prstClr val="white"/>
            </a:duotone>
          </a:blip>
          <a:stretch>
            <a:fillRect/>
          </a:stretch>
        </p:blipFill>
        <p:spPr>
          <a:xfrm>
            <a:off x="3948811" y="3860803"/>
            <a:ext cx="2019809" cy="2023110"/>
          </a:xfrm>
          <a:prstGeom prst="rect">
            <a:avLst/>
          </a:prstGeom>
        </p:spPr>
      </p:pic>
      <p:pic>
        <p:nvPicPr>
          <p:cNvPr id="42" name="Picture 41">
            <a:extLst>
              <a:ext uri="{FF2B5EF4-FFF2-40B4-BE49-F238E27FC236}">
                <a16:creationId xmlns:a16="http://schemas.microsoft.com/office/drawing/2014/main" id="{68B8D3D7-FF08-CC43-8CBC-78712CAE1AE3}"/>
              </a:ext>
            </a:extLst>
          </p:cNvPr>
          <p:cNvPicPr>
            <a:picLocks noChangeAspect="1"/>
          </p:cNvPicPr>
          <p:nvPr/>
        </p:nvPicPr>
        <p:blipFill>
          <a:blip r:embed="rId2">
            <a:lum bright="70000" contrast="-70000"/>
          </a:blip>
          <a:stretch>
            <a:fillRect/>
          </a:stretch>
        </p:blipFill>
        <p:spPr>
          <a:xfrm>
            <a:off x="3004654" y="4124897"/>
            <a:ext cx="2019809" cy="2023110"/>
          </a:xfrm>
          <a:prstGeom prst="rect">
            <a:avLst/>
          </a:prstGeom>
        </p:spPr>
      </p:pic>
      <p:pic>
        <p:nvPicPr>
          <p:cNvPr id="43" name="Picture 42">
            <a:extLst>
              <a:ext uri="{FF2B5EF4-FFF2-40B4-BE49-F238E27FC236}">
                <a16:creationId xmlns:a16="http://schemas.microsoft.com/office/drawing/2014/main" id="{F4659190-FF8A-844B-9A73-490C8CEE2F6F}"/>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11200"/>
                    </a14:imgEffect>
                  </a14:imgLayer>
                </a14:imgProps>
              </a:ext>
            </a:extLst>
          </a:blip>
          <a:stretch>
            <a:fillRect/>
          </a:stretch>
        </p:blipFill>
        <p:spPr>
          <a:xfrm>
            <a:off x="3562593" y="4464214"/>
            <a:ext cx="2019809" cy="2023110"/>
          </a:xfrm>
          <a:prstGeom prst="rect">
            <a:avLst/>
          </a:prstGeom>
        </p:spPr>
      </p:pic>
      <p:pic>
        <p:nvPicPr>
          <p:cNvPr id="44" name="Picture 43">
            <a:extLst>
              <a:ext uri="{FF2B5EF4-FFF2-40B4-BE49-F238E27FC236}">
                <a16:creationId xmlns:a16="http://schemas.microsoft.com/office/drawing/2014/main" id="{5CB733B7-EC4A-4641-9802-280F97142B02}"/>
              </a:ext>
            </a:extLst>
          </p:cNvPr>
          <p:cNvPicPr>
            <a:picLocks noChangeAspect="1"/>
          </p:cNvPicPr>
          <p:nvPr/>
        </p:nvPicPr>
        <p:blipFill>
          <a:blip r:embed="rId2"/>
          <a:stretch>
            <a:fillRect/>
          </a:stretch>
        </p:blipFill>
        <p:spPr>
          <a:xfrm>
            <a:off x="1699698" y="4437065"/>
            <a:ext cx="2019809" cy="2023110"/>
          </a:xfrm>
          <a:prstGeom prst="rect">
            <a:avLst/>
          </a:prstGeom>
        </p:spPr>
      </p:pic>
      <p:pic>
        <p:nvPicPr>
          <p:cNvPr id="45" name="Picture 44">
            <a:extLst>
              <a:ext uri="{FF2B5EF4-FFF2-40B4-BE49-F238E27FC236}">
                <a16:creationId xmlns:a16="http://schemas.microsoft.com/office/drawing/2014/main" id="{573D71E9-547D-5A42-83D9-4E6CE6CA9AE6}"/>
              </a:ext>
            </a:extLst>
          </p:cNvPr>
          <p:cNvPicPr>
            <a:picLocks noChangeAspect="1"/>
          </p:cNvPicPr>
          <p:nvPr/>
        </p:nvPicPr>
        <p:blipFill>
          <a:blip r:embed="rId2">
            <a:lum bright="70000" contrast="-70000"/>
          </a:blip>
          <a:stretch>
            <a:fillRect/>
          </a:stretch>
        </p:blipFill>
        <p:spPr>
          <a:xfrm>
            <a:off x="2297735" y="4740311"/>
            <a:ext cx="2019809" cy="2023110"/>
          </a:xfrm>
          <a:prstGeom prst="rect">
            <a:avLst/>
          </a:prstGeom>
        </p:spPr>
      </p:pic>
      <p:pic>
        <p:nvPicPr>
          <p:cNvPr id="49" name="Picture 48">
            <a:extLst>
              <a:ext uri="{FF2B5EF4-FFF2-40B4-BE49-F238E27FC236}">
                <a16:creationId xmlns:a16="http://schemas.microsoft.com/office/drawing/2014/main" id="{1F04635C-DB75-414B-BCF7-B719E2D86E08}"/>
              </a:ext>
            </a:extLst>
          </p:cNvPr>
          <p:cNvPicPr>
            <a:picLocks noChangeAspect="1"/>
          </p:cNvPicPr>
          <p:nvPr/>
        </p:nvPicPr>
        <p:blipFill>
          <a:blip r:embed="rId2">
            <a:duotone>
              <a:schemeClr val="accent5">
                <a:shade val="45000"/>
                <a:satMod val="135000"/>
              </a:schemeClr>
              <a:prstClr val="white"/>
            </a:duotone>
          </a:blip>
          <a:stretch>
            <a:fillRect/>
          </a:stretch>
        </p:blipFill>
        <p:spPr>
          <a:xfrm>
            <a:off x="7602210" y="3452659"/>
            <a:ext cx="2019809" cy="2023110"/>
          </a:xfrm>
          <a:prstGeom prst="rect">
            <a:avLst/>
          </a:prstGeom>
        </p:spPr>
      </p:pic>
      <p:pic>
        <p:nvPicPr>
          <p:cNvPr id="51" name="Picture 50">
            <a:extLst>
              <a:ext uri="{FF2B5EF4-FFF2-40B4-BE49-F238E27FC236}">
                <a16:creationId xmlns:a16="http://schemas.microsoft.com/office/drawing/2014/main" id="{2CBE0F18-61F5-0145-B402-883426D3BB31}"/>
              </a:ext>
            </a:extLst>
          </p:cNvPr>
          <p:cNvPicPr>
            <a:picLocks noChangeAspect="1"/>
          </p:cNvPicPr>
          <p:nvPr/>
        </p:nvPicPr>
        <p:blipFill>
          <a:blip r:embed="rId2">
            <a:duotone>
              <a:schemeClr val="accent6">
                <a:shade val="45000"/>
                <a:satMod val="135000"/>
              </a:schemeClr>
              <a:prstClr val="white"/>
            </a:duotone>
          </a:blip>
          <a:stretch>
            <a:fillRect/>
          </a:stretch>
        </p:blipFill>
        <p:spPr>
          <a:xfrm>
            <a:off x="6885108" y="3596709"/>
            <a:ext cx="2019809" cy="2023110"/>
          </a:xfrm>
          <a:prstGeom prst="rect">
            <a:avLst/>
          </a:prstGeom>
        </p:spPr>
      </p:pic>
      <p:pic>
        <p:nvPicPr>
          <p:cNvPr id="52" name="Picture 51">
            <a:extLst>
              <a:ext uri="{FF2B5EF4-FFF2-40B4-BE49-F238E27FC236}">
                <a16:creationId xmlns:a16="http://schemas.microsoft.com/office/drawing/2014/main" id="{33DA4E49-7477-D74A-9113-C374B4D90E24}"/>
              </a:ext>
            </a:extLst>
          </p:cNvPr>
          <p:cNvPicPr>
            <a:picLocks noChangeAspect="1"/>
          </p:cNvPicPr>
          <p:nvPr/>
        </p:nvPicPr>
        <p:blipFill>
          <a:blip r:embed="rId2">
            <a:duotone>
              <a:schemeClr val="accent1">
                <a:shade val="45000"/>
                <a:satMod val="135000"/>
              </a:schemeClr>
              <a:prstClr val="white"/>
            </a:duotone>
          </a:blip>
          <a:stretch>
            <a:fillRect/>
          </a:stretch>
        </p:blipFill>
        <p:spPr>
          <a:xfrm>
            <a:off x="6233755" y="3860803"/>
            <a:ext cx="2019809" cy="2023110"/>
          </a:xfrm>
          <a:prstGeom prst="rect">
            <a:avLst/>
          </a:prstGeom>
        </p:spPr>
      </p:pic>
      <p:pic>
        <p:nvPicPr>
          <p:cNvPr id="53" name="Picture 52">
            <a:extLst>
              <a:ext uri="{FF2B5EF4-FFF2-40B4-BE49-F238E27FC236}">
                <a16:creationId xmlns:a16="http://schemas.microsoft.com/office/drawing/2014/main" id="{05897167-A167-E340-84DC-9E8CA0BE39D5}"/>
              </a:ext>
            </a:extLst>
          </p:cNvPr>
          <p:cNvPicPr>
            <a:picLocks noChangeAspect="1"/>
          </p:cNvPicPr>
          <p:nvPr/>
        </p:nvPicPr>
        <p:blipFill>
          <a:blip r:embed="rId2">
            <a:duotone>
              <a:schemeClr val="accent1">
                <a:shade val="45000"/>
                <a:satMod val="135000"/>
              </a:schemeClr>
              <a:prstClr val="white"/>
            </a:duotone>
          </a:blip>
          <a:stretch>
            <a:fillRect/>
          </a:stretch>
        </p:blipFill>
        <p:spPr>
          <a:xfrm>
            <a:off x="8904917" y="3860803"/>
            <a:ext cx="2019809" cy="2023110"/>
          </a:xfrm>
          <a:prstGeom prst="rect">
            <a:avLst/>
          </a:prstGeom>
        </p:spPr>
      </p:pic>
      <p:pic>
        <p:nvPicPr>
          <p:cNvPr id="54" name="Picture 53">
            <a:extLst>
              <a:ext uri="{FF2B5EF4-FFF2-40B4-BE49-F238E27FC236}">
                <a16:creationId xmlns:a16="http://schemas.microsoft.com/office/drawing/2014/main" id="{B869688E-BD42-8F49-B947-CF9B5EF56AB0}"/>
              </a:ext>
            </a:extLst>
          </p:cNvPr>
          <p:cNvPicPr>
            <a:picLocks noChangeAspect="1"/>
          </p:cNvPicPr>
          <p:nvPr/>
        </p:nvPicPr>
        <p:blipFill>
          <a:blip r:embed="rId2">
            <a:duotone>
              <a:schemeClr val="accent1">
                <a:shade val="45000"/>
                <a:satMod val="135000"/>
              </a:schemeClr>
              <a:prstClr val="white"/>
            </a:duotone>
          </a:blip>
          <a:stretch>
            <a:fillRect/>
          </a:stretch>
        </p:blipFill>
        <p:spPr>
          <a:xfrm>
            <a:off x="7150243" y="4097748"/>
            <a:ext cx="2019809" cy="2023110"/>
          </a:xfrm>
          <a:prstGeom prst="rect">
            <a:avLst/>
          </a:prstGeom>
        </p:spPr>
      </p:pic>
      <p:pic>
        <p:nvPicPr>
          <p:cNvPr id="55" name="Picture 54">
            <a:extLst>
              <a:ext uri="{FF2B5EF4-FFF2-40B4-BE49-F238E27FC236}">
                <a16:creationId xmlns:a16="http://schemas.microsoft.com/office/drawing/2014/main" id="{9CF02CF3-FA9B-7E46-994A-145645132D3E}"/>
              </a:ext>
            </a:extLst>
          </p:cNvPr>
          <p:cNvPicPr>
            <a:picLocks noChangeAspect="1"/>
          </p:cNvPicPr>
          <p:nvPr/>
        </p:nvPicPr>
        <p:blipFill>
          <a:blip r:embed="rId2">
            <a:duotone>
              <a:schemeClr val="accent4">
                <a:shade val="45000"/>
                <a:satMod val="135000"/>
              </a:schemeClr>
              <a:prstClr val="white"/>
            </a:duotone>
          </a:blip>
          <a:stretch>
            <a:fillRect/>
          </a:stretch>
        </p:blipFill>
        <p:spPr>
          <a:xfrm>
            <a:off x="7960760" y="4124897"/>
            <a:ext cx="2019809" cy="2023110"/>
          </a:xfrm>
          <a:prstGeom prst="rect">
            <a:avLst/>
          </a:prstGeom>
        </p:spPr>
      </p:pic>
      <p:pic>
        <p:nvPicPr>
          <p:cNvPr id="56" name="Picture 55">
            <a:extLst>
              <a:ext uri="{FF2B5EF4-FFF2-40B4-BE49-F238E27FC236}">
                <a16:creationId xmlns:a16="http://schemas.microsoft.com/office/drawing/2014/main" id="{EC7C49A4-47C9-F54F-B0A0-9ACDFE5B055A}"/>
              </a:ext>
            </a:extLst>
          </p:cNvPr>
          <p:cNvPicPr>
            <a:picLocks noChangeAspect="1"/>
          </p:cNvPicPr>
          <p:nvPr/>
        </p:nvPicPr>
        <p:blipFill>
          <a:blip r:embed="rId3">
            <a:duotone>
              <a:schemeClr val="accent2">
                <a:shade val="45000"/>
                <a:satMod val="135000"/>
              </a:schemeClr>
              <a:prstClr val="white"/>
            </a:duotone>
            <a:extLst>
              <a:ext uri="{BEBA8EAE-BF5A-486C-A8C5-ECC9F3942E4B}">
                <a14:imgProps xmlns:a14="http://schemas.microsoft.com/office/drawing/2010/main">
                  <a14:imgLayer r:embed="rId4">
                    <a14:imgEffect>
                      <a14:colorTemperature colorTemp="11200"/>
                    </a14:imgEffect>
                  </a14:imgLayer>
                </a14:imgProps>
              </a:ext>
            </a:extLst>
          </a:blip>
          <a:stretch>
            <a:fillRect/>
          </a:stretch>
        </p:blipFill>
        <p:spPr>
          <a:xfrm>
            <a:off x="8518699" y="4464214"/>
            <a:ext cx="2019809" cy="2023110"/>
          </a:xfrm>
          <a:prstGeom prst="rect">
            <a:avLst/>
          </a:prstGeom>
        </p:spPr>
      </p:pic>
      <p:pic>
        <p:nvPicPr>
          <p:cNvPr id="58" name="Picture 57">
            <a:extLst>
              <a:ext uri="{FF2B5EF4-FFF2-40B4-BE49-F238E27FC236}">
                <a16:creationId xmlns:a16="http://schemas.microsoft.com/office/drawing/2014/main" id="{A586731B-BCD8-FC42-A08E-299D9993EFA3}"/>
              </a:ext>
            </a:extLst>
          </p:cNvPr>
          <p:cNvPicPr>
            <a:picLocks noChangeAspect="1"/>
          </p:cNvPicPr>
          <p:nvPr/>
        </p:nvPicPr>
        <p:blipFill>
          <a:blip r:embed="rId2">
            <a:duotone>
              <a:schemeClr val="accent2">
                <a:shade val="45000"/>
                <a:satMod val="135000"/>
              </a:schemeClr>
              <a:prstClr val="white"/>
            </a:duotone>
          </a:blip>
          <a:stretch>
            <a:fillRect/>
          </a:stretch>
        </p:blipFill>
        <p:spPr>
          <a:xfrm>
            <a:off x="7253841" y="4740311"/>
            <a:ext cx="2019809" cy="2023110"/>
          </a:xfrm>
          <a:prstGeom prst="rect">
            <a:avLst/>
          </a:prstGeom>
        </p:spPr>
      </p:pic>
      <p:pic>
        <p:nvPicPr>
          <p:cNvPr id="59" name="Picture 58">
            <a:extLst>
              <a:ext uri="{FF2B5EF4-FFF2-40B4-BE49-F238E27FC236}">
                <a16:creationId xmlns:a16="http://schemas.microsoft.com/office/drawing/2014/main" id="{25027698-8C8A-744D-938B-A82F507CC14D}"/>
              </a:ext>
            </a:extLst>
          </p:cNvPr>
          <p:cNvPicPr>
            <a:picLocks noChangeAspect="1"/>
          </p:cNvPicPr>
          <p:nvPr/>
        </p:nvPicPr>
        <p:blipFill>
          <a:blip r:embed="rId2">
            <a:duotone>
              <a:schemeClr val="accent6">
                <a:shade val="45000"/>
                <a:satMod val="135000"/>
              </a:schemeClr>
              <a:prstClr val="white"/>
            </a:duotone>
          </a:blip>
          <a:stretch>
            <a:fillRect/>
          </a:stretch>
        </p:blipFill>
        <p:spPr>
          <a:xfrm>
            <a:off x="7912928" y="4777923"/>
            <a:ext cx="2019809" cy="2023110"/>
          </a:xfrm>
          <a:prstGeom prst="rect">
            <a:avLst/>
          </a:prstGeom>
        </p:spPr>
      </p:pic>
      <p:grpSp>
        <p:nvGrpSpPr>
          <p:cNvPr id="29" name="Group 28">
            <a:extLst>
              <a:ext uri="{FF2B5EF4-FFF2-40B4-BE49-F238E27FC236}">
                <a16:creationId xmlns:a16="http://schemas.microsoft.com/office/drawing/2014/main" id="{90289120-04BC-4F4C-A27A-10781DD8D14D}"/>
              </a:ext>
            </a:extLst>
          </p:cNvPr>
          <p:cNvGrpSpPr/>
          <p:nvPr/>
        </p:nvGrpSpPr>
        <p:grpSpPr>
          <a:xfrm>
            <a:off x="-212728" y="119827"/>
            <a:ext cx="2500281" cy="1246655"/>
            <a:chOff x="-800583" y="1083186"/>
            <a:chExt cx="4098041" cy="2057305"/>
          </a:xfrm>
        </p:grpSpPr>
        <p:pic>
          <p:nvPicPr>
            <p:cNvPr id="31" name="Picture 30">
              <a:extLst>
                <a:ext uri="{FF2B5EF4-FFF2-40B4-BE49-F238E27FC236}">
                  <a16:creationId xmlns:a16="http://schemas.microsoft.com/office/drawing/2014/main" id="{3D00215B-FECD-0140-9EFD-BCA7966FDC09}"/>
                </a:ext>
              </a:extLst>
            </p:cNvPr>
            <p:cNvPicPr>
              <a:picLocks noChangeAspect="1"/>
            </p:cNvPicPr>
            <p:nvPr/>
          </p:nvPicPr>
          <p:blipFill>
            <a:blip r:embed="rId2">
              <a:duotone>
                <a:schemeClr val="accent3">
                  <a:shade val="45000"/>
                  <a:satMod val="135000"/>
                </a:schemeClr>
                <a:prstClr val="white"/>
              </a:duotone>
            </a:blip>
            <a:stretch>
              <a:fillRect/>
            </a:stretch>
          </p:blipFill>
          <p:spPr>
            <a:xfrm>
              <a:off x="-800583" y="1083186"/>
              <a:ext cx="2019809" cy="2023110"/>
            </a:xfrm>
            <a:prstGeom prst="rect">
              <a:avLst/>
            </a:prstGeom>
          </p:spPr>
        </p:pic>
        <p:pic>
          <p:nvPicPr>
            <p:cNvPr id="32" name="Picture 31">
              <a:extLst>
                <a:ext uri="{FF2B5EF4-FFF2-40B4-BE49-F238E27FC236}">
                  <a16:creationId xmlns:a16="http://schemas.microsoft.com/office/drawing/2014/main" id="{DC137AE4-AB9D-524B-B8C1-18F848F858F6}"/>
                </a:ext>
              </a:extLst>
            </p:cNvPr>
            <p:cNvPicPr>
              <a:picLocks noChangeAspect="1"/>
            </p:cNvPicPr>
            <p:nvPr/>
          </p:nvPicPr>
          <p:blipFill>
            <a:blip r:embed="rId2">
              <a:duotone>
                <a:schemeClr val="accent4">
                  <a:shade val="45000"/>
                  <a:satMod val="135000"/>
                </a:schemeClr>
                <a:prstClr val="white"/>
              </a:duotone>
            </a:blip>
            <a:stretch>
              <a:fillRect/>
            </a:stretch>
          </p:blipFill>
          <p:spPr>
            <a:xfrm>
              <a:off x="1277649" y="1117381"/>
              <a:ext cx="2019809" cy="2023110"/>
            </a:xfrm>
            <a:prstGeom prst="rect">
              <a:avLst/>
            </a:prstGeom>
          </p:spPr>
        </p:pic>
        <p:sp>
          <p:nvSpPr>
            <p:cNvPr id="34" name="TextBox 33">
              <a:extLst>
                <a:ext uri="{FF2B5EF4-FFF2-40B4-BE49-F238E27FC236}">
                  <a16:creationId xmlns:a16="http://schemas.microsoft.com/office/drawing/2014/main" id="{037C9D53-5DCC-E844-9330-F06FBB730176}"/>
                </a:ext>
              </a:extLst>
            </p:cNvPr>
            <p:cNvSpPr txBox="1"/>
            <p:nvPr/>
          </p:nvSpPr>
          <p:spPr>
            <a:xfrm>
              <a:off x="597085" y="1898103"/>
              <a:ext cx="1302706" cy="507912"/>
            </a:xfrm>
            <a:prstGeom prst="rect">
              <a:avLst/>
            </a:prstGeom>
            <a:noFill/>
          </p:spPr>
          <p:txBody>
            <a:bodyPr wrap="square" rtlCol="0">
              <a:spAutoFit/>
            </a:bodyPr>
            <a:lstStyle/>
            <a:p>
              <a:pPr algn="ctr"/>
              <a:r>
                <a:rPr lang="en-US" sz="1400" b="1" dirty="0"/>
                <a:t>PS = .2</a:t>
              </a:r>
            </a:p>
          </p:txBody>
        </p:sp>
      </p:grpSp>
      <p:sp>
        <p:nvSpPr>
          <p:cNvPr id="46" name="TextBox 45">
            <a:extLst>
              <a:ext uri="{FF2B5EF4-FFF2-40B4-BE49-F238E27FC236}">
                <a16:creationId xmlns:a16="http://schemas.microsoft.com/office/drawing/2014/main" id="{9810C52C-3F8B-1B4E-9A16-0CCF9C77A640}"/>
              </a:ext>
            </a:extLst>
          </p:cNvPr>
          <p:cNvSpPr txBox="1"/>
          <p:nvPr/>
        </p:nvSpPr>
        <p:spPr>
          <a:xfrm>
            <a:off x="9622019" y="6460175"/>
            <a:ext cx="2569981" cy="646331"/>
          </a:xfrm>
          <a:prstGeom prst="rect">
            <a:avLst/>
          </a:prstGeom>
          <a:noFill/>
        </p:spPr>
        <p:txBody>
          <a:bodyPr wrap="square" rtlCol="0">
            <a:spAutoFit/>
          </a:bodyPr>
          <a:lstStyle/>
          <a:p>
            <a:r>
              <a:rPr lang="en-US" dirty="0"/>
              <a:t>(Thoemmes &amp; Kim, 2011) </a:t>
            </a:r>
          </a:p>
          <a:p>
            <a:endParaRPr lang="en-US" dirty="0"/>
          </a:p>
        </p:txBody>
      </p:sp>
    </p:spTree>
    <p:extLst>
      <p:ext uri="{BB962C8B-B14F-4D97-AF65-F5344CB8AC3E}">
        <p14:creationId xmlns:p14="http://schemas.microsoft.com/office/powerpoint/2010/main" val="40284997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F69C733-1365-D74C-9F69-6D5CE24D30B2}"/>
              </a:ext>
            </a:extLst>
          </p:cNvPr>
          <p:cNvSpPr/>
          <p:nvPr/>
        </p:nvSpPr>
        <p:spPr>
          <a:xfrm>
            <a:off x="0" y="4981"/>
            <a:ext cx="12192000" cy="65621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t>Limitations of Personality Prediction</a:t>
            </a:r>
          </a:p>
        </p:txBody>
      </p:sp>
      <p:graphicFrame>
        <p:nvGraphicFramePr>
          <p:cNvPr id="2" name="Table 1">
            <a:extLst>
              <a:ext uri="{FF2B5EF4-FFF2-40B4-BE49-F238E27FC236}">
                <a16:creationId xmlns:a16="http://schemas.microsoft.com/office/drawing/2014/main" id="{F29249E6-8292-3C49-B759-2DFCBD1CB066}"/>
              </a:ext>
            </a:extLst>
          </p:cNvPr>
          <p:cNvGraphicFramePr>
            <a:graphicFrameLocks noGrp="1"/>
          </p:cNvGraphicFramePr>
          <p:nvPr>
            <p:extLst>
              <p:ext uri="{D42A27DB-BD31-4B8C-83A1-F6EECF244321}">
                <p14:modId xmlns:p14="http://schemas.microsoft.com/office/powerpoint/2010/main" val="2508693108"/>
              </p:ext>
            </p:extLst>
          </p:nvPr>
        </p:nvGraphicFramePr>
        <p:xfrm>
          <a:off x="0" y="669954"/>
          <a:ext cx="12192000" cy="640080"/>
        </p:xfrm>
        <a:graphic>
          <a:graphicData uri="http://schemas.openxmlformats.org/drawingml/2006/table">
            <a:tbl>
              <a:tblPr firstRow="1" bandRow="1">
                <a:tableStyleId>{5C22544A-7EE6-4342-B048-85BDC9FD1C3A}</a:tableStyleId>
              </a:tblPr>
              <a:tblGrid>
                <a:gridCol w="2438400">
                  <a:extLst>
                    <a:ext uri="{9D8B030D-6E8A-4147-A177-3AD203B41FA5}">
                      <a16:colId xmlns:a16="http://schemas.microsoft.com/office/drawing/2014/main" val="2675878359"/>
                    </a:ext>
                  </a:extLst>
                </a:gridCol>
                <a:gridCol w="2438400">
                  <a:extLst>
                    <a:ext uri="{9D8B030D-6E8A-4147-A177-3AD203B41FA5}">
                      <a16:colId xmlns:a16="http://schemas.microsoft.com/office/drawing/2014/main" val="1988272518"/>
                    </a:ext>
                  </a:extLst>
                </a:gridCol>
                <a:gridCol w="2438400">
                  <a:extLst>
                    <a:ext uri="{9D8B030D-6E8A-4147-A177-3AD203B41FA5}">
                      <a16:colId xmlns:a16="http://schemas.microsoft.com/office/drawing/2014/main" val="2528695090"/>
                    </a:ext>
                  </a:extLst>
                </a:gridCol>
                <a:gridCol w="2438400">
                  <a:extLst>
                    <a:ext uri="{9D8B030D-6E8A-4147-A177-3AD203B41FA5}">
                      <a16:colId xmlns:a16="http://schemas.microsoft.com/office/drawing/2014/main" val="1257646453"/>
                    </a:ext>
                  </a:extLst>
                </a:gridCol>
                <a:gridCol w="2438400">
                  <a:extLst>
                    <a:ext uri="{9D8B030D-6E8A-4147-A177-3AD203B41FA5}">
                      <a16:colId xmlns:a16="http://schemas.microsoft.com/office/drawing/2014/main" val="166446408"/>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dirty="0">
                          <a:solidFill>
                            <a:schemeClr val="bg1"/>
                          </a:solidFill>
                        </a:rPr>
                        <a:t>Cross-Sectional (Reverse Causality)</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7030A0"/>
                    </a:solidFill>
                  </a:tcPr>
                </a:tc>
                <a:tc>
                  <a:txBody>
                    <a:bodyPr/>
                    <a:lstStyle/>
                    <a:p>
                      <a:pPr algn="ctr"/>
                      <a:r>
                        <a:rPr lang="en-US" dirty="0"/>
                        <a:t>Third Variables (Selection Bias)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7030A0"/>
                    </a:solidFill>
                  </a:tcPr>
                </a:tc>
                <a:tc>
                  <a:txBody>
                    <a:bodyPr/>
                    <a:lstStyle/>
                    <a:p>
                      <a:pPr algn="ctr"/>
                      <a:r>
                        <a:rPr lang="en-US" dirty="0"/>
                        <a:t>Arbitrary Covariate Inclusion</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7030A0"/>
                    </a:solidFill>
                  </a:tcPr>
                </a:tc>
                <a:tc>
                  <a:txBody>
                    <a:bodyPr/>
                    <a:lstStyle/>
                    <a:p>
                      <a:pPr algn="ctr"/>
                      <a:r>
                        <a:rPr lang="en-US" dirty="0"/>
                        <a:t>Unclear Boundary Conditions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7030A0"/>
                    </a:solidFill>
                  </a:tcPr>
                </a:tc>
                <a:tc>
                  <a:txBody>
                    <a:bodyPr/>
                    <a:lstStyle/>
                    <a:p>
                      <a:pPr algn="ctr"/>
                      <a:r>
                        <a:rPr lang="en-US" dirty="0"/>
                        <a:t>Single Studies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7030A0"/>
                    </a:solidFill>
                  </a:tcPr>
                </a:tc>
                <a:extLst>
                  <a:ext uri="{0D108BD9-81ED-4DB2-BD59-A6C34878D82A}">
                    <a16:rowId xmlns:a16="http://schemas.microsoft.com/office/drawing/2014/main" val="4191370413"/>
                  </a:ext>
                </a:extLst>
              </a:tr>
            </a:tbl>
          </a:graphicData>
        </a:graphic>
      </p:graphicFrame>
    </p:spTree>
    <p:extLst>
      <p:ext uri="{BB962C8B-B14F-4D97-AF65-F5344CB8AC3E}">
        <p14:creationId xmlns:p14="http://schemas.microsoft.com/office/powerpoint/2010/main" val="316825547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38">
            <a:extLst>
              <a:ext uri="{FF2B5EF4-FFF2-40B4-BE49-F238E27FC236}">
                <a16:creationId xmlns:a16="http://schemas.microsoft.com/office/drawing/2014/main" id="{A8B120D0-DE11-874D-A2ED-5ED90F1AD3EF}"/>
              </a:ext>
            </a:extLst>
          </p:cNvPr>
          <p:cNvPicPr>
            <a:picLocks noChangeAspect="1"/>
          </p:cNvPicPr>
          <p:nvPr/>
        </p:nvPicPr>
        <p:blipFill>
          <a:blip r:embed="rId2">
            <a:duotone>
              <a:schemeClr val="accent3">
                <a:shade val="45000"/>
                <a:satMod val="135000"/>
              </a:schemeClr>
              <a:prstClr val="white"/>
            </a:duotone>
          </a:blip>
          <a:stretch>
            <a:fillRect/>
          </a:stretch>
        </p:blipFill>
        <p:spPr>
          <a:xfrm>
            <a:off x="4014558" y="1314442"/>
            <a:ext cx="2019809" cy="2023110"/>
          </a:xfrm>
          <a:prstGeom prst="rect">
            <a:avLst/>
          </a:prstGeom>
        </p:spPr>
      </p:pic>
      <p:pic>
        <p:nvPicPr>
          <p:cNvPr id="54" name="Picture 53">
            <a:extLst>
              <a:ext uri="{FF2B5EF4-FFF2-40B4-BE49-F238E27FC236}">
                <a16:creationId xmlns:a16="http://schemas.microsoft.com/office/drawing/2014/main" id="{B869688E-BD42-8F49-B947-CF9B5EF56AB0}"/>
              </a:ext>
            </a:extLst>
          </p:cNvPr>
          <p:cNvPicPr>
            <a:picLocks noChangeAspect="1"/>
          </p:cNvPicPr>
          <p:nvPr/>
        </p:nvPicPr>
        <p:blipFill>
          <a:blip r:embed="rId2">
            <a:duotone>
              <a:schemeClr val="accent1">
                <a:shade val="45000"/>
                <a:satMod val="135000"/>
              </a:schemeClr>
              <a:prstClr val="white"/>
            </a:duotone>
          </a:blip>
          <a:stretch>
            <a:fillRect/>
          </a:stretch>
        </p:blipFill>
        <p:spPr>
          <a:xfrm>
            <a:off x="6094546" y="1357524"/>
            <a:ext cx="2019809" cy="2023110"/>
          </a:xfrm>
          <a:prstGeom prst="rect">
            <a:avLst/>
          </a:prstGeom>
        </p:spPr>
      </p:pic>
      <p:sp>
        <p:nvSpPr>
          <p:cNvPr id="60" name="TextBox 59">
            <a:extLst>
              <a:ext uri="{FF2B5EF4-FFF2-40B4-BE49-F238E27FC236}">
                <a16:creationId xmlns:a16="http://schemas.microsoft.com/office/drawing/2014/main" id="{E1744B82-C907-574C-BD1D-34E3D7073770}"/>
              </a:ext>
            </a:extLst>
          </p:cNvPr>
          <p:cNvSpPr txBox="1"/>
          <p:nvPr/>
        </p:nvSpPr>
        <p:spPr>
          <a:xfrm>
            <a:off x="5412226" y="2147204"/>
            <a:ext cx="1302706" cy="461665"/>
          </a:xfrm>
          <a:prstGeom prst="rect">
            <a:avLst/>
          </a:prstGeom>
          <a:noFill/>
        </p:spPr>
        <p:txBody>
          <a:bodyPr wrap="square" rtlCol="0">
            <a:spAutoFit/>
          </a:bodyPr>
          <a:lstStyle/>
          <a:p>
            <a:pPr algn="ctr"/>
            <a:r>
              <a:rPr lang="en-US" sz="2400" b="1" dirty="0"/>
              <a:t>PS = .9</a:t>
            </a:r>
          </a:p>
        </p:txBody>
      </p:sp>
      <p:sp>
        <p:nvSpPr>
          <p:cNvPr id="33" name="Rectangle 32">
            <a:extLst>
              <a:ext uri="{FF2B5EF4-FFF2-40B4-BE49-F238E27FC236}">
                <a16:creationId xmlns:a16="http://schemas.microsoft.com/office/drawing/2014/main" id="{B33B9F3F-0E66-474C-9713-D8303CBC6159}"/>
              </a:ext>
            </a:extLst>
          </p:cNvPr>
          <p:cNvSpPr/>
          <p:nvPr/>
        </p:nvSpPr>
        <p:spPr>
          <a:xfrm>
            <a:off x="2152653" y="188979"/>
            <a:ext cx="2806062" cy="785308"/>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No Event</a:t>
            </a:r>
          </a:p>
        </p:txBody>
      </p:sp>
      <p:sp>
        <p:nvSpPr>
          <p:cNvPr id="35" name="Rectangle 34">
            <a:extLst>
              <a:ext uri="{FF2B5EF4-FFF2-40B4-BE49-F238E27FC236}">
                <a16:creationId xmlns:a16="http://schemas.microsoft.com/office/drawing/2014/main" id="{AB62005C-4A7F-4E47-8CCC-EFADC3C54549}"/>
              </a:ext>
            </a:extLst>
          </p:cNvPr>
          <p:cNvSpPr/>
          <p:nvPr/>
        </p:nvSpPr>
        <p:spPr>
          <a:xfrm>
            <a:off x="7150243" y="188979"/>
            <a:ext cx="2806062" cy="785308"/>
          </a:xfrm>
          <a:prstGeom prst="rect">
            <a:avLst/>
          </a:prstGeom>
          <a:solidFill>
            <a:srgbClr val="3159A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Event</a:t>
            </a:r>
          </a:p>
        </p:txBody>
      </p:sp>
      <p:pic>
        <p:nvPicPr>
          <p:cNvPr id="36" name="Picture 35">
            <a:extLst>
              <a:ext uri="{FF2B5EF4-FFF2-40B4-BE49-F238E27FC236}">
                <a16:creationId xmlns:a16="http://schemas.microsoft.com/office/drawing/2014/main" id="{C4611B5C-6111-8A4E-A208-8AC5CDAFDD42}"/>
              </a:ext>
            </a:extLst>
          </p:cNvPr>
          <p:cNvPicPr>
            <a:picLocks noChangeAspect="1"/>
          </p:cNvPicPr>
          <p:nvPr/>
        </p:nvPicPr>
        <p:blipFill>
          <a:blip r:embed="rId2"/>
          <a:stretch>
            <a:fillRect/>
          </a:stretch>
        </p:blipFill>
        <p:spPr>
          <a:xfrm>
            <a:off x="2646104" y="3452659"/>
            <a:ext cx="2019809" cy="2023110"/>
          </a:xfrm>
          <a:prstGeom prst="rect">
            <a:avLst/>
          </a:prstGeom>
        </p:spPr>
      </p:pic>
      <p:pic>
        <p:nvPicPr>
          <p:cNvPr id="37" name="Picture 36">
            <a:extLst>
              <a:ext uri="{FF2B5EF4-FFF2-40B4-BE49-F238E27FC236}">
                <a16:creationId xmlns:a16="http://schemas.microsoft.com/office/drawing/2014/main" id="{A17CE711-F33B-C245-A595-08FE87DEE6E8}"/>
              </a:ext>
            </a:extLst>
          </p:cNvPr>
          <p:cNvPicPr>
            <a:picLocks noChangeAspect="1"/>
          </p:cNvPicPr>
          <p:nvPr/>
        </p:nvPicPr>
        <p:blipFill>
          <a:blip r:embed="rId2">
            <a:duotone>
              <a:schemeClr val="bg2">
                <a:shade val="45000"/>
                <a:satMod val="135000"/>
              </a:schemeClr>
              <a:prstClr val="white"/>
            </a:duotone>
          </a:blip>
          <a:stretch>
            <a:fillRect/>
          </a:stretch>
        </p:blipFill>
        <p:spPr>
          <a:xfrm>
            <a:off x="3297458" y="3596709"/>
            <a:ext cx="2019809" cy="2023110"/>
          </a:xfrm>
          <a:prstGeom prst="rect">
            <a:avLst/>
          </a:prstGeom>
        </p:spPr>
      </p:pic>
      <p:pic>
        <p:nvPicPr>
          <p:cNvPr id="38" name="Picture 37">
            <a:extLst>
              <a:ext uri="{FF2B5EF4-FFF2-40B4-BE49-F238E27FC236}">
                <a16:creationId xmlns:a16="http://schemas.microsoft.com/office/drawing/2014/main" id="{E9FAFD76-27F5-8B45-B258-6332D8E81CB1}"/>
              </a:ext>
            </a:extLst>
          </p:cNvPr>
          <p:cNvPicPr>
            <a:picLocks noChangeAspect="1"/>
          </p:cNvPicPr>
          <p:nvPr/>
        </p:nvPicPr>
        <p:blipFill>
          <a:blip r:embed="rId2">
            <a:lum bright="70000" contrast="-70000"/>
          </a:blip>
          <a:stretch>
            <a:fillRect/>
          </a:stretch>
        </p:blipFill>
        <p:spPr>
          <a:xfrm>
            <a:off x="1929002" y="3596709"/>
            <a:ext cx="2019809" cy="2023110"/>
          </a:xfrm>
          <a:prstGeom prst="rect">
            <a:avLst/>
          </a:prstGeom>
        </p:spPr>
      </p:pic>
      <p:pic>
        <p:nvPicPr>
          <p:cNvPr id="40" name="Picture 39">
            <a:extLst>
              <a:ext uri="{FF2B5EF4-FFF2-40B4-BE49-F238E27FC236}">
                <a16:creationId xmlns:a16="http://schemas.microsoft.com/office/drawing/2014/main" id="{9DA29314-6070-5E43-A755-1388A894F790}"/>
              </a:ext>
            </a:extLst>
          </p:cNvPr>
          <p:cNvPicPr>
            <a:picLocks noChangeAspect="1"/>
          </p:cNvPicPr>
          <p:nvPr/>
        </p:nvPicPr>
        <p:blipFill>
          <a:blip r:embed="rId2">
            <a:duotone>
              <a:schemeClr val="accent3">
                <a:shade val="45000"/>
                <a:satMod val="135000"/>
              </a:schemeClr>
              <a:prstClr val="white"/>
            </a:duotone>
          </a:blip>
          <a:stretch>
            <a:fillRect/>
          </a:stretch>
        </p:blipFill>
        <p:spPr>
          <a:xfrm>
            <a:off x="3948811" y="3860803"/>
            <a:ext cx="2019809" cy="2023110"/>
          </a:xfrm>
          <a:prstGeom prst="rect">
            <a:avLst/>
          </a:prstGeom>
        </p:spPr>
      </p:pic>
      <p:pic>
        <p:nvPicPr>
          <p:cNvPr id="42" name="Picture 41">
            <a:extLst>
              <a:ext uri="{FF2B5EF4-FFF2-40B4-BE49-F238E27FC236}">
                <a16:creationId xmlns:a16="http://schemas.microsoft.com/office/drawing/2014/main" id="{68B8D3D7-FF08-CC43-8CBC-78712CAE1AE3}"/>
              </a:ext>
            </a:extLst>
          </p:cNvPr>
          <p:cNvPicPr>
            <a:picLocks noChangeAspect="1"/>
          </p:cNvPicPr>
          <p:nvPr/>
        </p:nvPicPr>
        <p:blipFill>
          <a:blip r:embed="rId2">
            <a:lum bright="70000" contrast="-70000"/>
          </a:blip>
          <a:stretch>
            <a:fillRect/>
          </a:stretch>
        </p:blipFill>
        <p:spPr>
          <a:xfrm>
            <a:off x="3004654" y="4124897"/>
            <a:ext cx="2019809" cy="2023110"/>
          </a:xfrm>
          <a:prstGeom prst="rect">
            <a:avLst/>
          </a:prstGeom>
        </p:spPr>
      </p:pic>
      <p:pic>
        <p:nvPicPr>
          <p:cNvPr id="43" name="Picture 42">
            <a:extLst>
              <a:ext uri="{FF2B5EF4-FFF2-40B4-BE49-F238E27FC236}">
                <a16:creationId xmlns:a16="http://schemas.microsoft.com/office/drawing/2014/main" id="{F4659190-FF8A-844B-9A73-490C8CEE2F6F}"/>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11200"/>
                    </a14:imgEffect>
                  </a14:imgLayer>
                </a14:imgProps>
              </a:ext>
            </a:extLst>
          </a:blip>
          <a:stretch>
            <a:fillRect/>
          </a:stretch>
        </p:blipFill>
        <p:spPr>
          <a:xfrm>
            <a:off x="3562593" y="4464214"/>
            <a:ext cx="2019809" cy="2023110"/>
          </a:xfrm>
          <a:prstGeom prst="rect">
            <a:avLst/>
          </a:prstGeom>
        </p:spPr>
      </p:pic>
      <p:pic>
        <p:nvPicPr>
          <p:cNvPr id="44" name="Picture 43">
            <a:extLst>
              <a:ext uri="{FF2B5EF4-FFF2-40B4-BE49-F238E27FC236}">
                <a16:creationId xmlns:a16="http://schemas.microsoft.com/office/drawing/2014/main" id="{5CB733B7-EC4A-4641-9802-280F97142B02}"/>
              </a:ext>
            </a:extLst>
          </p:cNvPr>
          <p:cNvPicPr>
            <a:picLocks noChangeAspect="1"/>
          </p:cNvPicPr>
          <p:nvPr/>
        </p:nvPicPr>
        <p:blipFill>
          <a:blip r:embed="rId2"/>
          <a:stretch>
            <a:fillRect/>
          </a:stretch>
        </p:blipFill>
        <p:spPr>
          <a:xfrm>
            <a:off x="1699698" y="4437065"/>
            <a:ext cx="2019809" cy="2023110"/>
          </a:xfrm>
          <a:prstGeom prst="rect">
            <a:avLst/>
          </a:prstGeom>
        </p:spPr>
      </p:pic>
      <p:pic>
        <p:nvPicPr>
          <p:cNvPr id="45" name="Picture 44">
            <a:extLst>
              <a:ext uri="{FF2B5EF4-FFF2-40B4-BE49-F238E27FC236}">
                <a16:creationId xmlns:a16="http://schemas.microsoft.com/office/drawing/2014/main" id="{573D71E9-547D-5A42-83D9-4E6CE6CA9AE6}"/>
              </a:ext>
            </a:extLst>
          </p:cNvPr>
          <p:cNvPicPr>
            <a:picLocks noChangeAspect="1"/>
          </p:cNvPicPr>
          <p:nvPr/>
        </p:nvPicPr>
        <p:blipFill>
          <a:blip r:embed="rId2">
            <a:lum bright="70000" contrast="-70000"/>
          </a:blip>
          <a:stretch>
            <a:fillRect/>
          </a:stretch>
        </p:blipFill>
        <p:spPr>
          <a:xfrm>
            <a:off x="2297735" y="4740311"/>
            <a:ext cx="2019809" cy="2023110"/>
          </a:xfrm>
          <a:prstGeom prst="rect">
            <a:avLst/>
          </a:prstGeom>
        </p:spPr>
      </p:pic>
      <p:pic>
        <p:nvPicPr>
          <p:cNvPr id="49" name="Picture 48">
            <a:extLst>
              <a:ext uri="{FF2B5EF4-FFF2-40B4-BE49-F238E27FC236}">
                <a16:creationId xmlns:a16="http://schemas.microsoft.com/office/drawing/2014/main" id="{1F04635C-DB75-414B-BCF7-B719E2D86E08}"/>
              </a:ext>
            </a:extLst>
          </p:cNvPr>
          <p:cNvPicPr>
            <a:picLocks noChangeAspect="1"/>
          </p:cNvPicPr>
          <p:nvPr/>
        </p:nvPicPr>
        <p:blipFill>
          <a:blip r:embed="rId2">
            <a:duotone>
              <a:schemeClr val="accent5">
                <a:shade val="45000"/>
                <a:satMod val="135000"/>
              </a:schemeClr>
              <a:prstClr val="white"/>
            </a:duotone>
          </a:blip>
          <a:stretch>
            <a:fillRect/>
          </a:stretch>
        </p:blipFill>
        <p:spPr>
          <a:xfrm>
            <a:off x="7602210" y="3452659"/>
            <a:ext cx="2019809" cy="2023110"/>
          </a:xfrm>
          <a:prstGeom prst="rect">
            <a:avLst/>
          </a:prstGeom>
        </p:spPr>
      </p:pic>
      <p:pic>
        <p:nvPicPr>
          <p:cNvPr id="51" name="Picture 50">
            <a:extLst>
              <a:ext uri="{FF2B5EF4-FFF2-40B4-BE49-F238E27FC236}">
                <a16:creationId xmlns:a16="http://schemas.microsoft.com/office/drawing/2014/main" id="{2CBE0F18-61F5-0145-B402-883426D3BB31}"/>
              </a:ext>
            </a:extLst>
          </p:cNvPr>
          <p:cNvPicPr>
            <a:picLocks noChangeAspect="1"/>
          </p:cNvPicPr>
          <p:nvPr/>
        </p:nvPicPr>
        <p:blipFill>
          <a:blip r:embed="rId2">
            <a:duotone>
              <a:schemeClr val="accent6">
                <a:shade val="45000"/>
                <a:satMod val="135000"/>
              </a:schemeClr>
              <a:prstClr val="white"/>
            </a:duotone>
          </a:blip>
          <a:stretch>
            <a:fillRect/>
          </a:stretch>
        </p:blipFill>
        <p:spPr>
          <a:xfrm>
            <a:off x="6885108" y="3596709"/>
            <a:ext cx="2019809" cy="2023110"/>
          </a:xfrm>
          <a:prstGeom prst="rect">
            <a:avLst/>
          </a:prstGeom>
        </p:spPr>
      </p:pic>
      <p:pic>
        <p:nvPicPr>
          <p:cNvPr id="52" name="Picture 51">
            <a:extLst>
              <a:ext uri="{FF2B5EF4-FFF2-40B4-BE49-F238E27FC236}">
                <a16:creationId xmlns:a16="http://schemas.microsoft.com/office/drawing/2014/main" id="{33DA4E49-7477-D74A-9113-C374B4D90E24}"/>
              </a:ext>
            </a:extLst>
          </p:cNvPr>
          <p:cNvPicPr>
            <a:picLocks noChangeAspect="1"/>
          </p:cNvPicPr>
          <p:nvPr/>
        </p:nvPicPr>
        <p:blipFill>
          <a:blip r:embed="rId2">
            <a:duotone>
              <a:schemeClr val="accent1">
                <a:shade val="45000"/>
                <a:satMod val="135000"/>
              </a:schemeClr>
              <a:prstClr val="white"/>
            </a:duotone>
          </a:blip>
          <a:stretch>
            <a:fillRect/>
          </a:stretch>
        </p:blipFill>
        <p:spPr>
          <a:xfrm>
            <a:off x="6233755" y="3860803"/>
            <a:ext cx="2019809" cy="2023110"/>
          </a:xfrm>
          <a:prstGeom prst="rect">
            <a:avLst/>
          </a:prstGeom>
        </p:spPr>
      </p:pic>
      <p:pic>
        <p:nvPicPr>
          <p:cNvPr id="53" name="Picture 52">
            <a:extLst>
              <a:ext uri="{FF2B5EF4-FFF2-40B4-BE49-F238E27FC236}">
                <a16:creationId xmlns:a16="http://schemas.microsoft.com/office/drawing/2014/main" id="{05897167-A167-E340-84DC-9E8CA0BE39D5}"/>
              </a:ext>
            </a:extLst>
          </p:cNvPr>
          <p:cNvPicPr>
            <a:picLocks noChangeAspect="1"/>
          </p:cNvPicPr>
          <p:nvPr/>
        </p:nvPicPr>
        <p:blipFill>
          <a:blip r:embed="rId2">
            <a:duotone>
              <a:schemeClr val="accent1">
                <a:shade val="45000"/>
                <a:satMod val="135000"/>
              </a:schemeClr>
              <a:prstClr val="white"/>
            </a:duotone>
          </a:blip>
          <a:stretch>
            <a:fillRect/>
          </a:stretch>
        </p:blipFill>
        <p:spPr>
          <a:xfrm>
            <a:off x="8904917" y="3860803"/>
            <a:ext cx="2019809" cy="2023110"/>
          </a:xfrm>
          <a:prstGeom prst="rect">
            <a:avLst/>
          </a:prstGeom>
        </p:spPr>
      </p:pic>
      <p:pic>
        <p:nvPicPr>
          <p:cNvPr id="55" name="Picture 54">
            <a:extLst>
              <a:ext uri="{FF2B5EF4-FFF2-40B4-BE49-F238E27FC236}">
                <a16:creationId xmlns:a16="http://schemas.microsoft.com/office/drawing/2014/main" id="{9CF02CF3-FA9B-7E46-994A-145645132D3E}"/>
              </a:ext>
            </a:extLst>
          </p:cNvPr>
          <p:cNvPicPr>
            <a:picLocks noChangeAspect="1"/>
          </p:cNvPicPr>
          <p:nvPr/>
        </p:nvPicPr>
        <p:blipFill>
          <a:blip r:embed="rId2">
            <a:duotone>
              <a:schemeClr val="accent4">
                <a:shade val="45000"/>
                <a:satMod val="135000"/>
              </a:schemeClr>
              <a:prstClr val="white"/>
            </a:duotone>
          </a:blip>
          <a:stretch>
            <a:fillRect/>
          </a:stretch>
        </p:blipFill>
        <p:spPr>
          <a:xfrm>
            <a:off x="7960760" y="4124897"/>
            <a:ext cx="2019809" cy="2023110"/>
          </a:xfrm>
          <a:prstGeom prst="rect">
            <a:avLst/>
          </a:prstGeom>
        </p:spPr>
      </p:pic>
      <p:pic>
        <p:nvPicPr>
          <p:cNvPr id="56" name="Picture 55">
            <a:extLst>
              <a:ext uri="{FF2B5EF4-FFF2-40B4-BE49-F238E27FC236}">
                <a16:creationId xmlns:a16="http://schemas.microsoft.com/office/drawing/2014/main" id="{EC7C49A4-47C9-F54F-B0A0-9ACDFE5B055A}"/>
              </a:ext>
            </a:extLst>
          </p:cNvPr>
          <p:cNvPicPr>
            <a:picLocks noChangeAspect="1"/>
          </p:cNvPicPr>
          <p:nvPr/>
        </p:nvPicPr>
        <p:blipFill>
          <a:blip r:embed="rId3">
            <a:duotone>
              <a:schemeClr val="accent2">
                <a:shade val="45000"/>
                <a:satMod val="135000"/>
              </a:schemeClr>
              <a:prstClr val="white"/>
            </a:duotone>
            <a:extLst>
              <a:ext uri="{BEBA8EAE-BF5A-486C-A8C5-ECC9F3942E4B}">
                <a14:imgProps xmlns:a14="http://schemas.microsoft.com/office/drawing/2010/main">
                  <a14:imgLayer r:embed="rId4">
                    <a14:imgEffect>
                      <a14:colorTemperature colorTemp="11200"/>
                    </a14:imgEffect>
                  </a14:imgLayer>
                </a14:imgProps>
              </a:ext>
            </a:extLst>
          </a:blip>
          <a:stretch>
            <a:fillRect/>
          </a:stretch>
        </p:blipFill>
        <p:spPr>
          <a:xfrm>
            <a:off x="8518699" y="4464214"/>
            <a:ext cx="2019809" cy="2023110"/>
          </a:xfrm>
          <a:prstGeom prst="rect">
            <a:avLst/>
          </a:prstGeom>
        </p:spPr>
      </p:pic>
      <p:pic>
        <p:nvPicPr>
          <p:cNvPr id="58" name="Picture 57">
            <a:extLst>
              <a:ext uri="{FF2B5EF4-FFF2-40B4-BE49-F238E27FC236}">
                <a16:creationId xmlns:a16="http://schemas.microsoft.com/office/drawing/2014/main" id="{A586731B-BCD8-FC42-A08E-299D9993EFA3}"/>
              </a:ext>
            </a:extLst>
          </p:cNvPr>
          <p:cNvPicPr>
            <a:picLocks noChangeAspect="1"/>
          </p:cNvPicPr>
          <p:nvPr/>
        </p:nvPicPr>
        <p:blipFill>
          <a:blip r:embed="rId2">
            <a:duotone>
              <a:schemeClr val="accent2">
                <a:shade val="45000"/>
                <a:satMod val="135000"/>
              </a:schemeClr>
              <a:prstClr val="white"/>
            </a:duotone>
          </a:blip>
          <a:stretch>
            <a:fillRect/>
          </a:stretch>
        </p:blipFill>
        <p:spPr>
          <a:xfrm>
            <a:off x="7253841" y="4740311"/>
            <a:ext cx="2019809" cy="2023110"/>
          </a:xfrm>
          <a:prstGeom prst="rect">
            <a:avLst/>
          </a:prstGeom>
        </p:spPr>
      </p:pic>
      <p:pic>
        <p:nvPicPr>
          <p:cNvPr id="59" name="Picture 58">
            <a:extLst>
              <a:ext uri="{FF2B5EF4-FFF2-40B4-BE49-F238E27FC236}">
                <a16:creationId xmlns:a16="http://schemas.microsoft.com/office/drawing/2014/main" id="{25027698-8C8A-744D-938B-A82F507CC14D}"/>
              </a:ext>
            </a:extLst>
          </p:cNvPr>
          <p:cNvPicPr>
            <a:picLocks noChangeAspect="1"/>
          </p:cNvPicPr>
          <p:nvPr/>
        </p:nvPicPr>
        <p:blipFill>
          <a:blip r:embed="rId2">
            <a:duotone>
              <a:schemeClr val="accent6">
                <a:shade val="45000"/>
                <a:satMod val="135000"/>
              </a:schemeClr>
              <a:prstClr val="white"/>
            </a:duotone>
          </a:blip>
          <a:stretch>
            <a:fillRect/>
          </a:stretch>
        </p:blipFill>
        <p:spPr>
          <a:xfrm>
            <a:off x="7912928" y="4777923"/>
            <a:ext cx="2019809" cy="2023110"/>
          </a:xfrm>
          <a:prstGeom prst="rect">
            <a:avLst/>
          </a:prstGeom>
        </p:spPr>
      </p:pic>
      <p:pic>
        <p:nvPicPr>
          <p:cNvPr id="70" name="Picture 69">
            <a:extLst>
              <a:ext uri="{FF2B5EF4-FFF2-40B4-BE49-F238E27FC236}">
                <a16:creationId xmlns:a16="http://schemas.microsoft.com/office/drawing/2014/main" id="{3233B336-C23A-174F-9657-EF0621521F7C}"/>
              </a:ext>
            </a:extLst>
          </p:cNvPr>
          <p:cNvPicPr>
            <a:picLocks noChangeAspect="1"/>
          </p:cNvPicPr>
          <p:nvPr/>
        </p:nvPicPr>
        <p:blipFill>
          <a:blip r:embed="rId2">
            <a:duotone>
              <a:schemeClr val="accent3">
                <a:shade val="45000"/>
                <a:satMod val="135000"/>
              </a:schemeClr>
              <a:prstClr val="white"/>
            </a:duotone>
          </a:blip>
          <a:stretch>
            <a:fillRect/>
          </a:stretch>
        </p:blipFill>
        <p:spPr>
          <a:xfrm>
            <a:off x="-212728" y="119827"/>
            <a:ext cx="1232318" cy="1225934"/>
          </a:xfrm>
          <a:prstGeom prst="rect">
            <a:avLst/>
          </a:prstGeom>
        </p:spPr>
      </p:pic>
      <p:pic>
        <p:nvPicPr>
          <p:cNvPr id="71" name="Picture 70">
            <a:extLst>
              <a:ext uri="{FF2B5EF4-FFF2-40B4-BE49-F238E27FC236}">
                <a16:creationId xmlns:a16="http://schemas.microsoft.com/office/drawing/2014/main" id="{4972ADD3-B6CF-8C4C-9013-73F162A6FC0E}"/>
              </a:ext>
            </a:extLst>
          </p:cNvPr>
          <p:cNvPicPr>
            <a:picLocks noChangeAspect="1"/>
          </p:cNvPicPr>
          <p:nvPr/>
        </p:nvPicPr>
        <p:blipFill>
          <a:blip r:embed="rId2">
            <a:duotone>
              <a:schemeClr val="accent4">
                <a:shade val="45000"/>
                <a:satMod val="135000"/>
              </a:schemeClr>
              <a:prstClr val="white"/>
            </a:duotone>
          </a:blip>
          <a:stretch>
            <a:fillRect/>
          </a:stretch>
        </p:blipFill>
        <p:spPr>
          <a:xfrm>
            <a:off x="1055235" y="140548"/>
            <a:ext cx="1232318" cy="1225934"/>
          </a:xfrm>
          <a:prstGeom prst="rect">
            <a:avLst/>
          </a:prstGeom>
        </p:spPr>
      </p:pic>
      <p:sp>
        <p:nvSpPr>
          <p:cNvPr id="72" name="TextBox 71">
            <a:extLst>
              <a:ext uri="{FF2B5EF4-FFF2-40B4-BE49-F238E27FC236}">
                <a16:creationId xmlns:a16="http://schemas.microsoft.com/office/drawing/2014/main" id="{07E41C89-D801-A846-93A8-BF9D9B2651D8}"/>
              </a:ext>
            </a:extLst>
          </p:cNvPr>
          <p:cNvSpPr txBox="1"/>
          <p:nvPr/>
        </p:nvSpPr>
        <p:spPr>
          <a:xfrm>
            <a:off x="640012" y="613638"/>
            <a:ext cx="794802" cy="307777"/>
          </a:xfrm>
          <a:prstGeom prst="rect">
            <a:avLst/>
          </a:prstGeom>
          <a:noFill/>
        </p:spPr>
        <p:txBody>
          <a:bodyPr wrap="square" rtlCol="0">
            <a:spAutoFit/>
          </a:bodyPr>
          <a:lstStyle/>
          <a:p>
            <a:pPr algn="ctr"/>
            <a:r>
              <a:rPr lang="en-US" sz="1400" b="1" dirty="0"/>
              <a:t>PS = .2</a:t>
            </a:r>
          </a:p>
        </p:txBody>
      </p:sp>
      <p:grpSp>
        <p:nvGrpSpPr>
          <p:cNvPr id="73" name="Group 72">
            <a:extLst>
              <a:ext uri="{FF2B5EF4-FFF2-40B4-BE49-F238E27FC236}">
                <a16:creationId xmlns:a16="http://schemas.microsoft.com/office/drawing/2014/main" id="{0EF1C680-7691-AC41-8044-8802C17F7701}"/>
              </a:ext>
            </a:extLst>
          </p:cNvPr>
          <p:cNvGrpSpPr/>
          <p:nvPr/>
        </p:nvGrpSpPr>
        <p:grpSpPr>
          <a:xfrm>
            <a:off x="-219958" y="611613"/>
            <a:ext cx="2500281" cy="1246655"/>
            <a:chOff x="-800583" y="1083186"/>
            <a:chExt cx="4098041" cy="2057305"/>
          </a:xfrm>
        </p:grpSpPr>
        <p:pic>
          <p:nvPicPr>
            <p:cNvPr id="74" name="Picture 73">
              <a:extLst>
                <a:ext uri="{FF2B5EF4-FFF2-40B4-BE49-F238E27FC236}">
                  <a16:creationId xmlns:a16="http://schemas.microsoft.com/office/drawing/2014/main" id="{5F07AEBE-5FB4-9446-B9EF-886D07EFABA9}"/>
                </a:ext>
              </a:extLst>
            </p:cNvPr>
            <p:cNvPicPr>
              <a:picLocks noChangeAspect="1"/>
            </p:cNvPicPr>
            <p:nvPr/>
          </p:nvPicPr>
          <p:blipFill>
            <a:blip r:embed="rId2">
              <a:duotone>
                <a:schemeClr val="bg2">
                  <a:shade val="45000"/>
                  <a:satMod val="135000"/>
                </a:schemeClr>
                <a:prstClr val="white"/>
              </a:duotone>
            </a:blip>
            <a:stretch>
              <a:fillRect/>
            </a:stretch>
          </p:blipFill>
          <p:spPr>
            <a:xfrm>
              <a:off x="-800583" y="1083186"/>
              <a:ext cx="2019809" cy="2023110"/>
            </a:xfrm>
            <a:prstGeom prst="rect">
              <a:avLst/>
            </a:prstGeom>
          </p:spPr>
        </p:pic>
        <p:pic>
          <p:nvPicPr>
            <p:cNvPr id="75" name="Picture 74">
              <a:extLst>
                <a:ext uri="{FF2B5EF4-FFF2-40B4-BE49-F238E27FC236}">
                  <a16:creationId xmlns:a16="http://schemas.microsoft.com/office/drawing/2014/main" id="{10166C8D-E76D-1D4C-A4C9-6AF17CAA9C03}"/>
                </a:ext>
              </a:extLst>
            </p:cNvPr>
            <p:cNvPicPr>
              <a:picLocks noChangeAspect="1"/>
            </p:cNvPicPr>
            <p:nvPr/>
          </p:nvPicPr>
          <p:blipFill>
            <a:blip r:embed="rId2">
              <a:duotone>
                <a:schemeClr val="accent6">
                  <a:shade val="45000"/>
                  <a:satMod val="135000"/>
                </a:schemeClr>
                <a:prstClr val="white"/>
              </a:duotone>
            </a:blip>
            <a:stretch>
              <a:fillRect/>
            </a:stretch>
          </p:blipFill>
          <p:spPr>
            <a:xfrm>
              <a:off x="1277649" y="1117381"/>
              <a:ext cx="2019809" cy="2023110"/>
            </a:xfrm>
            <a:prstGeom prst="rect">
              <a:avLst/>
            </a:prstGeom>
          </p:spPr>
        </p:pic>
        <p:sp>
          <p:nvSpPr>
            <p:cNvPr id="76" name="TextBox 75">
              <a:extLst>
                <a:ext uri="{FF2B5EF4-FFF2-40B4-BE49-F238E27FC236}">
                  <a16:creationId xmlns:a16="http://schemas.microsoft.com/office/drawing/2014/main" id="{0111C717-A5A5-5247-B21C-1397EAFF4EA0}"/>
                </a:ext>
              </a:extLst>
            </p:cNvPr>
            <p:cNvSpPr txBox="1"/>
            <p:nvPr/>
          </p:nvSpPr>
          <p:spPr>
            <a:xfrm>
              <a:off x="597085" y="1773828"/>
              <a:ext cx="1302706" cy="507912"/>
            </a:xfrm>
            <a:prstGeom prst="rect">
              <a:avLst/>
            </a:prstGeom>
            <a:noFill/>
          </p:spPr>
          <p:txBody>
            <a:bodyPr wrap="square" rtlCol="0">
              <a:spAutoFit/>
            </a:bodyPr>
            <a:lstStyle/>
            <a:p>
              <a:pPr algn="ctr"/>
              <a:r>
                <a:rPr lang="en-US" sz="1400" b="1" dirty="0"/>
                <a:t>PS = .6</a:t>
              </a:r>
            </a:p>
          </p:txBody>
        </p:sp>
      </p:grpSp>
      <p:sp>
        <p:nvSpPr>
          <p:cNvPr id="31" name="TextBox 30">
            <a:extLst>
              <a:ext uri="{FF2B5EF4-FFF2-40B4-BE49-F238E27FC236}">
                <a16:creationId xmlns:a16="http://schemas.microsoft.com/office/drawing/2014/main" id="{387A0B47-637E-6343-B5CE-75E9A63262FE}"/>
              </a:ext>
            </a:extLst>
          </p:cNvPr>
          <p:cNvSpPr txBox="1"/>
          <p:nvPr/>
        </p:nvSpPr>
        <p:spPr>
          <a:xfrm>
            <a:off x="9622019" y="6460175"/>
            <a:ext cx="2569981" cy="646331"/>
          </a:xfrm>
          <a:prstGeom prst="rect">
            <a:avLst/>
          </a:prstGeom>
          <a:noFill/>
        </p:spPr>
        <p:txBody>
          <a:bodyPr wrap="square" rtlCol="0">
            <a:spAutoFit/>
          </a:bodyPr>
          <a:lstStyle/>
          <a:p>
            <a:r>
              <a:rPr lang="en-US" dirty="0"/>
              <a:t>(Thoemmes &amp; Kim, 2011) </a:t>
            </a:r>
          </a:p>
          <a:p>
            <a:endParaRPr lang="en-US" dirty="0"/>
          </a:p>
        </p:txBody>
      </p:sp>
    </p:spTree>
    <p:extLst>
      <p:ext uri="{BB962C8B-B14F-4D97-AF65-F5344CB8AC3E}">
        <p14:creationId xmlns:p14="http://schemas.microsoft.com/office/powerpoint/2010/main" val="221383428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Picture 41">
            <a:extLst>
              <a:ext uri="{FF2B5EF4-FFF2-40B4-BE49-F238E27FC236}">
                <a16:creationId xmlns:a16="http://schemas.microsoft.com/office/drawing/2014/main" id="{68B8D3D7-FF08-CC43-8CBC-78712CAE1AE3}"/>
              </a:ext>
            </a:extLst>
          </p:cNvPr>
          <p:cNvPicPr>
            <a:picLocks noChangeAspect="1"/>
          </p:cNvPicPr>
          <p:nvPr/>
        </p:nvPicPr>
        <p:blipFill>
          <a:blip r:embed="rId2">
            <a:lum bright="70000" contrast="-70000"/>
          </a:blip>
          <a:stretch>
            <a:fillRect/>
          </a:stretch>
        </p:blipFill>
        <p:spPr>
          <a:xfrm>
            <a:off x="4014558" y="1314442"/>
            <a:ext cx="2019809" cy="2023110"/>
          </a:xfrm>
          <a:prstGeom prst="rect">
            <a:avLst/>
          </a:prstGeom>
        </p:spPr>
      </p:pic>
      <p:pic>
        <p:nvPicPr>
          <p:cNvPr id="56" name="Picture 55">
            <a:extLst>
              <a:ext uri="{FF2B5EF4-FFF2-40B4-BE49-F238E27FC236}">
                <a16:creationId xmlns:a16="http://schemas.microsoft.com/office/drawing/2014/main" id="{EC7C49A4-47C9-F54F-B0A0-9ACDFE5B055A}"/>
              </a:ext>
            </a:extLst>
          </p:cNvPr>
          <p:cNvPicPr>
            <a:picLocks noChangeAspect="1"/>
          </p:cNvPicPr>
          <p:nvPr/>
        </p:nvPicPr>
        <p:blipFill>
          <a:blip r:embed="rId3">
            <a:duotone>
              <a:schemeClr val="accent2">
                <a:shade val="45000"/>
                <a:satMod val="135000"/>
              </a:schemeClr>
              <a:prstClr val="white"/>
            </a:duotone>
            <a:extLst>
              <a:ext uri="{BEBA8EAE-BF5A-486C-A8C5-ECC9F3942E4B}">
                <a14:imgProps xmlns:a14="http://schemas.microsoft.com/office/drawing/2010/main">
                  <a14:imgLayer r:embed="rId4">
                    <a14:imgEffect>
                      <a14:colorTemperature colorTemp="11200"/>
                    </a14:imgEffect>
                  </a14:imgLayer>
                </a14:imgProps>
              </a:ext>
            </a:extLst>
          </a:blip>
          <a:stretch>
            <a:fillRect/>
          </a:stretch>
        </p:blipFill>
        <p:spPr>
          <a:xfrm>
            <a:off x="6094546" y="1357524"/>
            <a:ext cx="2019809" cy="2023110"/>
          </a:xfrm>
          <a:prstGeom prst="rect">
            <a:avLst/>
          </a:prstGeom>
        </p:spPr>
      </p:pic>
      <p:sp>
        <p:nvSpPr>
          <p:cNvPr id="60" name="TextBox 59">
            <a:extLst>
              <a:ext uri="{FF2B5EF4-FFF2-40B4-BE49-F238E27FC236}">
                <a16:creationId xmlns:a16="http://schemas.microsoft.com/office/drawing/2014/main" id="{E1744B82-C907-574C-BD1D-34E3D7073770}"/>
              </a:ext>
            </a:extLst>
          </p:cNvPr>
          <p:cNvSpPr txBox="1"/>
          <p:nvPr/>
        </p:nvSpPr>
        <p:spPr>
          <a:xfrm>
            <a:off x="5412226" y="2147204"/>
            <a:ext cx="1302706" cy="461665"/>
          </a:xfrm>
          <a:prstGeom prst="rect">
            <a:avLst/>
          </a:prstGeom>
          <a:noFill/>
        </p:spPr>
        <p:txBody>
          <a:bodyPr wrap="square" rtlCol="0">
            <a:spAutoFit/>
          </a:bodyPr>
          <a:lstStyle/>
          <a:p>
            <a:pPr algn="ctr"/>
            <a:r>
              <a:rPr lang="en-US" sz="2400" b="1" dirty="0"/>
              <a:t>PS = .3</a:t>
            </a:r>
          </a:p>
        </p:txBody>
      </p:sp>
      <p:sp>
        <p:nvSpPr>
          <p:cNvPr id="33" name="Rectangle 32">
            <a:extLst>
              <a:ext uri="{FF2B5EF4-FFF2-40B4-BE49-F238E27FC236}">
                <a16:creationId xmlns:a16="http://schemas.microsoft.com/office/drawing/2014/main" id="{B33B9F3F-0E66-474C-9713-D8303CBC6159}"/>
              </a:ext>
            </a:extLst>
          </p:cNvPr>
          <p:cNvSpPr/>
          <p:nvPr/>
        </p:nvSpPr>
        <p:spPr>
          <a:xfrm>
            <a:off x="2152653" y="188979"/>
            <a:ext cx="2806062" cy="785308"/>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No Event</a:t>
            </a:r>
          </a:p>
        </p:txBody>
      </p:sp>
      <p:sp>
        <p:nvSpPr>
          <p:cNvPr id="35" name="Rectangle 34">
            <a:extLst>
              <a:ext uri="{FF2B5EF4-FFF2-40B4-BE49-F238E27FC236}">
                <a16:creationId xmlns:a16="http://schemas.microsoft.com/office/drawing/2014/main" id="{AB62005C-4A7F-4E47-8CCC-EFADC3C54549}"/>
              </a:ext>
            </a:extLst>
          </p:cNvPr>
          <p:cNvSpPr/>
          <p:nvPr/>
        </p:nvSpPr>
        <p:spPr>
          <a:xfrm>
            <a:off x="7150243" y="188979"/>
            <a:ext cx="2806062" cy="785308"/>
          </a:xfrm>
          <a:prstGeom prst="rect">
            <a:avLst/>
          </a:prstGeom>
          <a:solidFill>
            <a:srgbClr val="3159A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Event</a:t>
            </a:r>
          </a:p>
        </p:txBody>
      </p:sp>
      <p:pic>
        <p:nvPicPr>
          <p:cNvPr id="36" name="Picture 35">
            <a:extLst>
              <a:ext uri="{FF2B5EF4-FFF2-40B4-BE49-F238E27FC236}">
                <a16:creationId xmlns:a16="http://schemas.microsoft.com/office/drawing/2014/main" id="{C4611B5C-6111-8A4E-A208-8AC5CDAFDD42}"/>
              </a:ext>
            </a:extLst>
          </p:cNvPr>
          <p:cNvPicPr>
            <a:picLocks noChangeAspect="1"/>
          </p:cNvPicPr>
          <p:nvPr/>
        </p:nvPicPr>
        <p:blipFill>
          <a:blip r:embed="rId2"/>
          <a:stretch>
            <a:fillRect/>
          </a:stretch>
        </p:blipFill>
        <p:spPr>
          <a:xfrm>
            <a:off x="2646104" y="3452659"/>
            <a:ext cx="2019809" cy="2023110"/>
          </a:xfrm>
          <a:prstGeom prst="rect">
            <a:avLst/>
          </a:prstGeom>
        </p:spPr>
      </p:pic>
      <p:pic>
        <p:nvPicPr>
          <p:cNvPr id="37" name="Picture 36">
            <a:extLst>
              <a:ext uri="{FF2B5EF4-FFF2-40B4-BE49-F238E27FC236}">
                <a16:creationId xmlns:a16="http://schemas.microsoft.com/office/drawing/2014/main" id="{A17CE711-F33B-C245-A595-08FE87DEE6E8}"/>
              </a:ext>
            </a:extLst>
          </p:cNvPr>
          <p:cNvPicPr>
            <a:picLocks noChangeAspect="1"/>
          </p:cNvPicPr>
          <p:nvPr/>
        </p:nvPicPr>
        <p:blipFill>
          <a:blip r:embed="rId2">
            <a:duotone>
              <a:schemeClr val="bg2">
                <a:shade val="45000"/>
                <a:satMod val="135000"/>
              </a:schemeClr>
              <a:prstClr val="white"/>
            </a:duotone>
          </a:blip>
          <a:stretch>
            <a:fillRect/>
          </a:stretch>
        </p:blipFill>
        <p:spPr>
          <a:xfrm>
            <a:off x="3297458" y="3596709"/>
            <a:ext cx="2019809" cy="2023110"/>
          </a:xfrm>
          <a:prstGeom prst="rect">
            <a:avLst/>
          </a:prstGeom>
        </p:spPr>
      </p:pic>
      <p:pic>
        <p:nvPicPr>
          <p:cNvPr id="38" name="Picture 37">
            <a:extLst>
              <a:ext uri="{FF2B5EF4-FFF2-40B4-BE49-F238E27FC236}">
                <a16:creationId xmlns:a16="http://schemas.microsoft.com/office/drawing/2014/main" id="{E9FAFD76-27F5-8B45-B258-6332D8E81CB1}"/>
              </a:ext>
            </a:extLst>
          </p:cNvPr>
          <p:cNvPicPr>
            <a:picLocks noChangeAspect="1"/>
          </p:cNvPicPr>
          <p:nvPr/>
        </p:nvPicPr>
        <p:blipFill>
          <a:blip r:embed="rId2">
            <a:lum bright="70000" contrast="-70000"/>
          </a:blip>
          <a:stretch>
            <a:fillRect/>
          </a:stretch>
        </p:blipFill>
        <p:spPr>
          <a:xfrm>
            <a:off x="1929002" y="3596709"/>
            <a:ext cx="2019809" cy="2023110"/>
          </a:xfrm>
          <a:prstGeom prst="rect">
            <a:avLst/>
          </a:prstGeom>
        </p:spPr>
      </p:pic>
      <p:pic>
        <p:nvPicPr>
          <p:cNvPr id="40" name="Picture 39">
            <a:extLst>
              <a:ext uri="{FF2B5EF4-FFF2-40B4-BE49-F238E27FC236}">
                <a16:creationId xmlns:a16="http://schemas.microsoft.com/office/drawing/2014/main" id="{9DA29314-6070-5E43-A755-1388A894F790}"/>
              </a:ext>
            </a:extLst>
          </p:cNvPr>
          <p:cNvPicPr>
            <a:picLocks noChangeAspect="1"/>
          </p:cNvPicPr>
          <p:nvPr/>
        </p:nvPicPr>
        <p:blipFill>
          <a:blip r:embed="rId2">
            <a:duotone>
              <a:schemeClr val="accent3">
                <a:shade val="45000"/>
                <a:satMod val="135000"/>
              </a:schemeClr>
              <a:prstClr val="white"/>
            </a:duotone>
          </a:blip>
          <a:stretch>
            <a:fillRect/>
          </a:stretch>
        </p:blipFill>
        <p:spPr>
          <a:xfrm>
            <a:off x="3948811" y="3860803"/>
            <a:ext cx="2019809" cy="2023110"/>
          </a:xfrm>
          <a:prstGeom prst="rect">
            <a:avLst/>
          </a:prstGeom>
        </p:spPr>
      </p:pic>
      <p:pic>
        <p:nvPicPr>
          <p:cNvPr id="43" name="Picture 42">
            <a:extLst>
              <a:ext uri="{FF2B5EF4-FFF2-40B4-BE49-F238E27FC236}">
                <a16:creationId xmlns:a16="http://schemas.microsoft.com/office/drawing/2014/main" id="{F4659190-FF8A-844B-9A73-490C8CEE2F6F}"/>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11200"/>
                    </a14:imgEffect>
                  </a14:imgLayer>
                </a14:imgProps>
              </a:ext>
            </a:extLst>
          </a:blip>
          <a:stretch>
            <a:fillRect/>
          </a:stretch>
        </p:blipFill>
        <p:spPr>
          <a:xfrm>
            <a:off x="3562593" y="4464214"/>
            <a:ext cx="2019809" cy="2023110"/>
          </a:xfrm>
          <a:prstGeom prst="rect">
            <a:avLst/>
          </a:prstGeom>
        </p:spPr>
      </p:pic>
      <p:pic>
        <p:nvPicPr>
          <p:cNvPr id="44" name="Picture 43">
            <a:extLst>
              <a:ext uri="{FF2B5EF4-FFF2-40B4-BE49-F238E27FC236}">
                <a16:creationId xmlns:a16="http://schemas.microsoft.com/office/drawing/2014/main" id="{5CB733B7-EC4A-4641-9802-280F97142B02}"/>
              </a:ext>
            </a:extLst>
          </p:cNvPr>
          <p:cNvPicPr>
            <a:picLocks noChangeAspect="1"/>
          </p:cNvPicPr>
          <p:nvPr/>
        </p:nvPicPr>
        <p:blipFill>
          <a:blip r:embed="rId2"/>
          <a:stretch>
            <a:fillRect/>
          </a:stretch>
        </p:blipFill>
        <p:spPr>
          <a:xfrm>
            <a:off x="1699698" y="4437065"/>
            <a:ext cx="2019809" cy="2023110"/>
          </a:xfrm>
          <a:prstGeom prst="rect">
            <a:avLst/>
          </a:prstGeom>
        </p:spPr>
      </p:pic>
      <p:pic>
        <p:nvPicPr>
          <p:cNvPr id="45" name="Picture 44">
            <a:extLst>
              <a:ext uri="{FF2B5EF4-FFF2-40B4-BE49-F238E27FC236}">
                <a16:creationId xmlns:a16="http://schemas.microsoft.com/office/drawing/2014/main" id="{573D71E9-547D-5A42-83D9-4E6CE6CA9AE6}"/>
              </a:ext>
            </a:extLst>
          </p:cNvPr>
          <p:cNvPicPr>
            <a:picLocks noChangeAspect="1"/>
          </p:cNvPicPr>
          <p:nvPr/>
        </p:nvPicPr>
        <p:blipFill>
          <a:blip r:embed="rId2">
            <a:lum bright="70000" contrast="-70000"/>
          </a:blip>
          <a:stretch>
            <a:fillRect/>
          </a:stretch>
        </p:blipFill>
        <p:spPr>
          <a:xfrm>
            <a:off x="2297735" y="4740311"/>
            <a:ext cx="2019809" cy="2023110"/>
          </a:xfrm>
          <a:prstGeom prst="rect">
            <a:avLst/>
          </a:prstGeom>
        </p:spPr>
      </p:pic>
      <p:pic>
        <p:nvPicPr>
          <p:cNvPr id="49" name="Picture 48">
            <a:extLst>
              <a:ext uri="{FF2B5EF4-FFF2-40B4-BE49-F238E27FC236}">
                <a16:creationId xmlns:a16="http://schemas.microsoft.com/office/drawing/2014/main" id="{1F04635C-DB75-414B-BCF7-B719E2D86E08}"/>
              </a:ext>
            </a:extLst>
          </p:cNvPr>
          <p:cNvPicPr>
            <a:picLocks noChangeAspect="1"/>
          </p:cNvPicPr>
          <p:nvPr/>
        </p:nvPicPr>
        <p:blipFill>
          <a:blip r:embed="rId2">
            <a:duotone>
              <a:schemeClr val="accent5">
                <a:shade val="45000"/>
                <a:satMod val="135000"/>
              </a:schemeClr>
              <a:prstClr val="white"/>
            </a:duotone>
          </a:blip>
          <a:stretch>
            <a:fillRect/>
          </a:stretch>
        </p:blipFill>
        <p:spPr>
          <a:xfrm>
            <a:off x="7602210" y="3452659"/>
            <a:ext cx="2019809" cy="2023110"/>
          </a:xfrm>
          <a:prstGeom prst="rect">
            <a:avLst/>
          </a:prstGeom>
        </p:spPr>
      </p:pic>
      <p:pic>
        <p:nvPicPr>
          <p:cNvPr id="51" name="Picture 50">
            <a:extLst>
              <a:ext uri="{FF2B5EF4-FFF2-40B4-BE49-F238E27FC236}">
                <a16:creationId xmlns:a16="http://schemas.microsoft.com/office/drawing/2014/main" id="{2CBE0F18-61F5-0145-B402-883426D3BB31}"/>
              </a:ext>
            </a:extLst>
          </p:cNvPr>
          <p:cNvPicPr>
            <a:picLocks noChangeAspect="1"/>
          </p:cNvPicPr>
          <p:nvPr/>
        </p:nvPicPr>
        <p:blipFill>
          <a:blip r:embed="rId2">
            <a:duotone>
              <a:schemeClr val="accent6">
                <a:shade val="45000"/>
                <a:satMod val="135000"/>
              </a:schemeClr>
              <a:prstClr val="white"/>
            </a:duotone>
          </a:blip>
          <a:stretch>
            <a:fillRect/>
          </a:stretch>
        </p:blipFill>
        <p:spPr>
          <a:xfrm>
            <a:off x="6885108" y="3596709"/>
            <a:ext cx="2019809" cy="2023110"/>
          </a:xfrm>
          <a:prstGeom prst="rect">
            <a:avLst/>
          </a:prstGeom>
        </p:spPr>
      </p:pic>
      <p:pic>
        <p:nvPicPr>
          <p:cNvPr id="52" name="Picture 51">
            <a:extLst>
              <a:ext uri="{FF2B5EF4-FFF2-40B4-BE49-F238E27FC236}">
                <a16:creationId xmlns:a16="http://schemas.microsoft.com/office/drawing/2014/main" id="{33DA4E49-7477-D74A-9113-C374B4D90E24}"/>
              </a:ext>
            </a:extLst>
          </p:cNvPr>
          <p:cNvPicPr>
            <a:picLocks noChangeAspect="1"/>
          </p:cNvPicPr>
          <p:nvPr/>
        </p:nvPicPr>
        <p:blipFill>
          <a:blip r:embed="rId2">
            <a:duotone>
              <a:schemeClr val="accent1">
                <a:shade val="45000"/>
                <a:satMod val="135000"/>
              </a:schemeClr>
              <a:prstClr val="white"/>
            </a:duotone>
          </a:blip>
          <a:stretch>
            <a:fillRect/>
          </a:stretch>
        </p:blipFill>
        <p:spPr>
          <a:xfrm>
            <a:off x="6233755" y="3860803"/>
            <a:ext cx="2019809" cy="2023110"/>
          </a:xfrm>
          <a:prstGeom prst="rect">
            <a:avLst/>
          </a:prstGeom>
        </p:spPr>
      </p:pic>
      <p:pic>
        <p:nvPicPr>
          <p:cNvPr id="53" name="Picture 52">
            <a:extLst>
              <a:ext uri="{FF2B5EF4-FFF2-40B4-BE49-F238E27FC236}">
                <a16:creationId xmlns:a16="http://schemas.microsoft.com/office/drawing/2014/main" id="{05897167-A167-E340-84DC-9E8CA0BE39D5}"/>
              </a:ext>
            </a:extLst>
          </p:cNvPr>
          <p:cNvPicPr>
            <a:picLocks noChangeAspect="1"/>
          </p:cNvPicPr>
          <p:nvPr/>
        </p:nvPicPr>
        <p:blipFill>
          <a:blip r:embed="rId2">
            <a:duotone>
              <a:schemeClr val="accent1">
                <a:shade val="45000"/>
                <a:satMod val="135000"/>
              </a:schemeClr>
              <a:prstClr val="white"/>
            </a:duotone>
          </a:blip>
          <a:stretch>
            <a:fillRect/>
          </a:stretch>
        </p:blipFill>
        <p:spPr>
          <a:xfrm>
            <a:off x="8904917" y="3860803"/>
            <a:ext cx="2019809" cy="2023110"/>
          </a:xfrm>
          <a:prstGeom prst="rect">
            <a:avLst/>
          </a:prstGeom>
        </p:spPr>
      </p:pic>
      <p:pic>
        <p:nvPicPr>
          <p:cNvPr id="55" name="Picture 54">
            <a:extLst>
              <a:ext uri="{FF2B5EF4-FFF2-40B4-BE49-F238E27FC236}">
                <a16:creationId xmlns:a16="http://schemas.microsoft.com/office/drawing/2014/main" id="{9CF02CF3-FA9B-7E46-994A-145645132D3E}"/>
              </a:ext>
            </a:extLst>
          </p:cNvPr>
          <p:cNvPicPr>
            <a:picLocks noChangeAspect="1"/>
          </p:cNvPicPr>
          <p:nvPr/>
        </p:nvPicPr>
        <p:blipFill>
          <a:blip r:embed="rId2">
            <a:duotone>
              <a:schemeClr val="accent4">
                <a:shade val="45000"/>
                <a:satMod val="135000"/>
              </a:schemeClr>
              <a:prstClr val="white"/>
            </a:duotone>
          </a:blip>
          <a:stretch>
            <a:fillRect/>
          </a:stretch>
        </p:blipFill>
        <p:spPr>
          <a:xfrm>
            <a:off x="7960760" y="4124897"/>
            <a:ext cx="2019809" cy="2023110"/>
          </a:xfrm>
          <a:prstGeom prst="rect">
            <a:avLst/>
          </a:prstGeom>
        </p:spPr>
      </p:pic>
      <p:pic>
        <p:nvPicPr>
          <p:cNvPr id="58" name="Picture 57">
            <a:extLst>
              <a:ext uri="{FF2B5EF4-FFF2-40B4-BE49-F238E27FC236}">
                <a16:creationId xmlns:a16="http://schemas.microsoft.com/office/drawing/2014/main" id="{A586731B-BCD8-FC42-A08E-299D9993EFA3}"/>
              </a:ext>
            </a:extLst>
          </p:cNvPr>
          <p:cNvPicPr>
            <a:picLocks noChangeAspect="1"/>
          </p:cNvPicPr>
          <p:nvPr/>
        </p:nvPicPr>
        <p:blipFill>
          <a:blip r:embed="rId2">
            <a:duotone>
              <a:schemeClr val="accent2">
                <a:shade val="45000"/>
                <a:satMod val="135000"/>
              </a:schemeClr>
              <a:prstClr val="white"/>
            </a:duotone>
          </a:blip>
          <a:stretch>
            <a:fillRect/>
          </a:stretch>
        </p:blipFill>
        <p:spPr>
          <a:xfrm>
            <a:off x="7253841" y="4740311"/>
            <a:ext cx="2019809" cy="2023110"/>
          </a:xfrm>
          <a:prstGeom prst="rect">
            <a:avLst/>
          </a:prstGeom>
        </p:spPr>
      </p:pic>
      <p:pic>
        <p:nvPicPr>
          <p:cNvPr id="59" name="Picture 58">
            <a:extLst>
              <a:ext uri="{FF2B5EF4-FFF2-40B4-BE49-F238E27FC236}">
                <a16:creationId xmlns:a16="http://schemas.microsoft.com/office/drawing/2014/main" id="{25027698-8C8A-744D-938B-A82F507CC14D}"/>
              </a:ext>
            </a:extLst>
          </p:cNvPr>
          <p:cNvPicPr>
            <a:picLocks noChangeAspect="1"/>
          </p:cNvPicPr>
          <p:nvPr/>
        </p:nvPicPr>
        <p:blipFill>
          <a:blip r:embed="rId2">
            <a:duotone>
              <a:schemeClr val="accent6">
                <a:shade val="45000"/>
                <a:satMod val="135000"/>
              </a:schemeClr>
              <a:prstClr val="white"/>
            </a:duotone>
          </a:blip>
          <a:stretch>
            <a:fillRect/>
          </a:stretch>
        </p:blipFill>
        <p:spPr>
          <a:xfrm>
            <a:off x="7912928" y="4777923"/>
            <a:ext cx="2019809" cy="2023110"/>
          </a:xfrm>
          <a:prstGeom prst="rect">
            <a:avLst/>
          </a:prstGeom>
        </p:spPr>
      </p:pic>
      <p:pic>
        <p:nvPicPr>
          <p:cNvPr id="54" name="Picture 53">
            <a:extLst>
              <a:ext uri="{FF2B5EF4-FFF2-40B4-BE49-F238E27FC236}">
                <a16:creationId xmlns:a16="http://schemas.microsoft.com/office/drawing/2014/main" id="{4034C5B2-2E7C-0245-8342-27A0B253335C}"/>
              </a:ext>
            </a:extLst>
          </p:cNvPr>
          <p:cNvPicPr>
            <a:picLocks noChangeAspect="1"/>
          </p:cNvPicPr>
          <p:nvPr/>
        </p:nvPicPr>
        <p:blipFill>
          <a:blip r:embed="rId2">
            <a:duotone>
              <a:schemeClr val="accent3">
                <a:shade val="45000"/>
                <a:satMod val="135000"/>
              </a:schemeClr>
              <a:prstClr val="white"/>
            </a:duotone>
          </a:blip>
          <a:stretch>
            <a:fillRect/>
          </a:stretch>
        </p:blipFill>
        <p:spPr>
          <a:xfrm>
            <a:off x="-212728" y="119827"/>
            <a:ext cx="1232318" cy="1225934"/>
          </a:xfrm>
          <a:prstGeom prst="rect">
            <a:avLst/>
          </a:prstGeom>
        </p:spPr>
      </p:pic>
      <p:pic>
        <p:nvPicPr>
          <p:cNvPr id="61" name="Picture 60">
            <a:extLst>
              <a:ext uri="{FF2B5EF4-FFF2-40B4-BE49-F238E27FC236}">
                <a16:creationId xmlns:a16="http://schemas.microsoft.com/office/drawing/2014/main" id="{BAF45FC0-6A8B-1449-9F5E-E0142D0CE960}"/>
              </a:ext>
            </a:extLst>
          </p:cNvPr>
          <p:cNvPicPr>
            <a:picLocks noChangeAspect="1"/>
          </p:cNvPicPr>
          <p:nvPr/>
        </p:nvPicPr>
        <p:blipFill>
          <a:blip r:embed="rId2">
            <a:duotone>
              <a:schemeClr val="accent4">
                <a:shade val="45000"/>
                <a:satMod val="135000"/>
              </a:schemeClr>
              <a:prstClr val="white"/>
            </a:duotone>
          </a:blip>
          <a:stretch>
            <a:fillRect/>
          </a:stretch>
        </p:blipFill>
        <p:spPr>
          <a:xfrm>
            <a:off x="1055235" y="140548"/>
            <a:ext cx="1232318" cy="1225934"/>
          </a:xfrm>
          <a:prstGeom prst="rect">
            <a:avLst/>
          </a:prstGeom>
        </p:spPr>
      </p:pic>
      <p:grpSp>
        <p:nvGrpSpPr>
          <p:cNvPr id="63" name="Group 62">
            <a:extLst>
              <a:ext uri="{FF2B5EF4-FFF2-40B4-BE49-F238E27FC236}">
                <a16:creationId xmlns:a16="http://schemas.microsoft.com/office/drawing/2014/main" id="{29243F1E-9A75-A043-9F41-E9F9ECEB85B1}"/>
              </a:ext>
            </a:extLst>
          </p:cNvPr>
          <p:cNvGrpSpPr/>
          <p:nvPr/>
        </p:nvGrpSpPr>
        <p:grpSpPr>
          <a:xfrm>
            <a:off x="-219958" y="611613"/>
            <a:ext cx="2500281" cy="1246655"/>
            <a:chOff x="-800583" y="1083186"/>
            <a:chExt cx="4098041" cy="2057305"/>
          </a:xfrm>
        </p:grpSpPr>
        <p:pic>
          <p:nvPicPr>
            <p:cNvPr id="64" name="Picture 63">
              <a:extLst>
                <a:ext uri="{FF2B5EF4-FFF2-40B4-BE49-F238E27FC236}">
                  <a16:creationId xmlns:a16="http://schemas.microsoft.com/office/drawing/2014/main" id="{45BE410B-2E69-494A-999B-507C4866C065}"/>
                </a:ext>
              </a:extLst>
            </p:cNvPr>
            <p:cNvPicPr>
              <a:picLocks noChangeAspect="1"/>
            </p:cNvPicPr>
            <p:nvPr/>
          </p:nvPicPr>
          <p:blipFill>
            <a:blip r:embed="rId2">
              <a:duotone>
                <a:schemeClr val="bg2">
                  <a:shade val="45000"/>
                  <a:satMod val="135000"/>
                </a:schemeClr>
                <a:prstClr val="white"/>
              </a:duotone>
            </a:blip>
            <a:stretch>
              <a:fillRect/>
            </a:stretch>
          </p:blipFill>
          <p:spPr>
            <a:xfrm>
              <a:off x="-800583" y="1083186"/>
              <a:ext cx="2019809" cy="2023110"/>
            </a:xfrm>
            <a:prstGeom prst="rect">
              <a:avLst/>
            </a:prstGeom>
          </p:spPr>
        </p:pic>
        <p:pic>
          <p:nvPicPr>
            <p:cNvPr id="65" name="Picture 64">
              <a:extLst>
                <a:ext uri="{FF2B5EF4-FFF2-40B4-BE49-F238E27FC236}">
                  <a16:creationId xmlns:a16="http://schemas.microsoft.com/office/drawing/2014/main" id="{A4A32CBA-D83A-A04F-B818-61E88BBEECFB}"/>
                </a:ext>
              </a:extLst>
            </p:cNvPr>
            <p:cNvPicPr>
              <a:picLocks noChangeAspect="1"/>
            </p:cNvPicPr>
            <p:nvPr/>
          </p:nvPicPr>
          <p:blipFill>
            <a:blip r:embed="rId2">
              <a:duotone>
                <a:schemeClr val="accent6">
                  <a:shade val="45000"/>
                  <a:satMod val="135000"/>
                </a:schemeClr>
                <a:prstClr val="white"/>
              </a:duotone>
            </a:blip>
            <a:stretch>
              <a:fillRect/>
            </a:stretch>
          </p:blipFill>
          <p:spPr>
            <a:xfrm>
              <a:off x="1277649" y="1117381"/>
              <a:ext cx="2019809" cy="2023110"/>
            </a:xfrm>
            <a:prstGeom prst="rect">
              <a:avLst/>
            </a:prstGeom>
          </p:spPr>
        </p:pic>
        <p:sp>
          <p:nvSpPr>
            <p:cNvPr id="66" name="TextBox 65">
              <a:extLst>
                <a:ext uri="{FF2B5EF4-FFF2-40B4-BE49-F238E27FC236}">
                  <a16:creationId xmlns:a16="http://schemas.microsoft.com/office/drawing/2014/main" id="{D7B49D91-4C9D-C542-885D-95ADE0B49EE5}"/>
                </a:ext>
              </a:extLst>
            </p:cNvPr>
            <p:cNvSpPr txBox="1"/>
            <p:nvPr/>
          </p:nvSpPr>
          <p:spPr>
            <a:xfrm>
              <a:off x="597085" y="1773828"/>
              <a:ext cx="1302706" cy="507912"/>
            </a:xfrm>
            <a:prstGeom prst="rect">
              <a:avLst/>
            </a:prstGeom>
            <a:noFill/>
          </p:spPr>
          <p:txBody>
            <a:bodyPr wrap="square" rtlCol="0">
              <a:spAutoFit/>
            </a:bodyPr>
            <a:lstStyle/>
            <a:p>
              <a:pPr algn="ctr"/>
              <a:r>
                <a:rPr lang="en-US" sz="1400" b="1" dirty="0"/>
                <a:t>PS = .6</a:t>
              </a:r>
            </a:p>
          </p:txBody>
        </p:sp>
      </p:grpSp>
      <p:grpSp>
        <p:nvGrpSpPr>
          <p:cNvPr id="67" name="Group 66">
            <a:extLst>
              <a:ext uri="{FF2B5EF4-FFF2-40B4-BE49-F238E27FC236}">
                <a16:creationId xmlns:a16="http://schemas.microsoft.com/office/drawing/2014/main" id="{C41BDDF1-FC6D-5545-8F82-6539C8934312}"/>
              </a:ext>
            </a:extLst>
          </p:cNvPr>
          <p:cNvGrpSpPr/>
          <p:nvPr/>
        </p:nvGrpSpPr>
        <p:grpSpPr>
          <a:xfrm>
            <a:off x="-218498" y="1076892"/>
            <a:ext cx="2500281" cy="1246655"/>
            <a:chOff x="-800583" y="1083186"/>
            <a:chExt cx="4098041" cy="2057305"/>
          </a:xfrm>
        </p:grpSpPr>
        <p:pic>
          <p:nvPicPr>
            <p:cNvPr id="68" name="Picture 67">
              <a:extLst>
                <a:ext uri="{FF2B5EF4-FFF2-40B4-BE49-F238E27FC236}">
                  <a16:creationId xmlns:a16="http://schemas.microsoft.com/office/drawing/2014/main" id="{9E693259-1316-EA48-9210-CCE5CBF48335}"/>
                </a:ext>
              </a:extLst>
            </p:cNvPr>
            <p:cNvPicPr>
              <a:picLocks noChangeAspect="1"/>
            </p:cNvPicPr>
            <p:nvPr/>
          </p:nvPicPr>
          <p:blipFill>
            <a:blip r:embed="rId2">
              <a:duotone>
                <a:schemeClr val="accent3">
                  <a:shade val="45000"/>
                  <a:satMod val="135000"/>
                </a:schemeClr>
                <a:prstClr val="white"/>
              </a:duotone>
            </a:blip>
            <a:stretch>
              <a:fillRect/>
            </a:stretch>
          </p:blipFill>
          <p:spPr>
            <a:xfrm>
              <a:off x="-800583" y="1083186"/>
              <a:ext cx="2019809" cy="2023110"/>
            </a:xfrm>
            <a:prstGeom prst="rect">
              <a:avLst/>
            </a:prstGeom>
          </p:spPr>
        </p:pic>
        <p:pic>
          <p:nvPicPr>
            <p:cNvPr id="69" name="Picture 68">
              <a:extLst>
                <a:ext uri="{FF2B5EF4-FFF2-40B4-BE49-F238E27FC236}">
                  <a16:creationId xmlns:a16="http://schemas.microsoft.com/office/drawing/2014/main" id="{181730D4-1DAB-B345-8A97-3DAC111C3958}"/>
                </a:ext>
              </a:extLst>
            </p:cNvPr>
            <p:cNvPicPr>
              <a:picLocks noChangeAspect="1"/>
            </p:cNvPicPr>
            <p:nvPr/>
          </p:nvPicPr>
          <p:blipFill>
            <a:blip r:embed="rId2">
              <a:duotone>
                <a:schemeClr val="accent1">
                  <a:shade val="45000"/>
                  <a:satMod val="135000"/>
                </a:schemeClr>
                <a:prstClr val="white"/>
              </a:duotone>
            </a:blip>
            <a:stretch>
              <a:fillRect/>
            </a:stretch>
          </p:blipFill>
          <p:spPr>
            <a:xfrm>
              <a:off x="1277649" y="1117381"/>
              <a:ext cx="2019809" cy="2023110"/>
            </a:xfrm>
            <a:prstGeom prst="rect">
              <a:avLst/>
            </a:prstGeom>
          </p:spPr>
        </p:pic>
        <p:sp>
          <p:nvSpPr>
            <p:cNvPr id="70" name="TextBox 69">
              <a:extLst>
                <a:ext uri="{FF2B5EF4-FFF2-40B4-BE49-F238E27FC236}">
                  <a16:creationId xmlns:a16="http://schemas.microsoft.com/office/drawing/2014/main" id="{1FF7999B-3D67-8349-A71B-33C44B0C8642}"/>
                </a:ext>
              </a:extLst>
            </p:cNvPr>
            <p:cNvSpPr txBox="1"/>
            <p:nvPr/>
          </p:nvSpPr>
          <p:spPr>
            <a:xfrm>
              <a:off x="597085" y="1720568"/>
              <a:ext cx="1302706" cy="507912"/>
            </a:xfrm>
            <a:prstGeom prst="rect">
              <a:avLst/>
            </a:prstGeom>
            <a:noFill/>
          </p:spPr>
          <p:txBody>
            <a:bodyPr wrap="square" rtlCol="0">
              <a:spAutoFit/>
            </a:bodyPr>
            <a:lstStyle/>
            <a:p>
              <a:pPr algn="ctr"/>
              <a:r>
                <a:rPr lang="en-US" sz="1400" b="1" dirty="0"/>
                <a:t>PS = .9</a:t>
              </a:r>
            </a:p>
          </p:txBody>
        </p:sp>
      </p:grpSp>
      <p:sp>
        <p:nvSpPr>
          <p:cNvPr id="34" name="TextBox 33">
            <a:extLst>
              <a:ext uri="{FF2B5EF4-FFF2-40B4-BE49-F238E27FC236}">
                <a16:creationId xmlns:a16="http://schemas.microsoft.com/office/drawing/2014/main" id="{2B95940B-BFD9-0A49-8382-FC5CC9014BA0}"/>
              </a:ext>
            </a:extLst>
          </p:cNvPr>
          <p:cNvSpPr txBox="1"/>
          <p:nvPr/>
        </p:nvSpPr>
        <p:spPr>
          <a:xfrm>
            <a:off x="9622019" y="6460175"/>
            <a:ext cx="2569981" cy="646331"/>
          </a:xfrm>
          <a:prstGeom prst="rect">
            <a:avLst/>
          </a:prstGeom>
          <a:noFill/>
        </p:spPr>
        <p:txBody>
          <a:bodyPr wrap="square" rtlCol="0">
            <a:spAutoFit/>
          </a:bodyPr>
          <a:lstStyle/>
          <a:p>
            <a:r>
              <a:rPr lang="en-US" dirty="0"/>
              <a:t>(Thoemmes &amp; Kim, 2011) </a:t>
            </a:r>
          </a:p>
          <a:p>
            <a:endParaRPr lang="en-US" dirty="0"/>
          </a:p>
        </p:txBody>
      </p:sp>
      <p:sp>
        <p:nvSpPr>
          <p:cNvPr id="62" name="df">
            <a:extLst>
              <a:ext uri="{FF2B5EF4-FFF2-40B4-BE49-F238E27FC236}">
                <a16:creationId xmlns:a16="http://schemas.microsoft.com/office/drawing/2014/main" id="{A89FCF13-FFE3-7E45-9C03-9573BBEFCE3E}"/>
              </a:ext>
            </a:extLst>
          </p:cNvPr>
          <p:cNvSpPr txBox="1"/>
          <p:nvPr/>
        </p:nvSpPr>
        <p:spPr>
          <a:xfrm>
            <a:off x="640012" y="613638"/>
            <a:ext cx="794802" cy="307777"/>
          </a:xfrm>
          <a:prstGeom prst="rect">
            <a:avLst/>
          </a:prstGeom>
          <a:noFill/>
        </p:spPr>
        <p:txBody>
          <a:bodyPr wrap="square" rtlCol="0">
            <a:spAutoFit/>
          </a:bodyPr>
          <a:lstStyle/>
          <a:p>
            <a:pPr algn="ctr"/>
            <a:r>
              <a:rPr lang="en-US" sz="1400" b="1" dirty="0"/>
              <a:t>PS = .2</a:t>
            </a:r>
          </a:p>
        </p:txBody>
      </p:sp>
    </p:spTree>
    <p:extLst>
      <p:ext uri="{BB962C8B-B14F-4D97-AF65-F5344CB8AC3E}">
        <p14:creationId xmlns:p14="http://schemas.microsoft.com/office/powerpoint/2010/main" val="98811718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B33B9F3F-0E66-474C-9713-D8303CBC6159}"/>
              </a:ext>
            </a:extLst>
          </p:cNvPr>
          <p:cNvSpPr/>
          <p:nvPr/>
        </p:nvSpPr>
        <p:spPr>
          <a:xfrm>
            <a:off x="2152653" y="188979"/>
            <a:ext cx="2806062" cy="785308"/>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No Event</a:t>
            </a:r>
          </a:p>
        </p:txBody>
      </p:sp>
      <p:sp>
        <p:nvSpPr>
          <p:cNvPr id="35" name="Rectangle 34">
            <a:extLst>
              <a:ext uri="{FF2B5EF4-FFF2-40B4-BE49-F238E27FC236}">
                <a16:creationId xmlns:a16="http://schemas.microsoft.com/office/drawing/2014/main" id="{AB62005C-4A7F-4E47-8CCC-EFADC3C54549}"/>
              </a:ext>
            </a:extLst>
          </p:cNvPr>
          <p:cNvSpPr/>
          <p:nvPr/>
        </p:nvSpPr>
        <p:spPr>
          <a:xfrm>
            <a:off x="7150243" y="188979"/>
            <a:ext cx="2806062" cy="785308"/>
          </a:xfrm>
          <a:prstGeom prst="rect">
            <a:avLst/>
          </a:prstGeom>
          <a:solidFill>
            <a:srgbClr val="3159A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Event</a:t>
            </a:r>
          </a:p>
        </p:txBody>
      </p:sp>
      <p:grpSp>
        <p:nvGrpSpPr>
          <p:cNvPr id="3" name="Group 2">
            <a:extLst>
              <a:ext uri="{FF2B5EF4-FFF2-40B4-BE49-F238E27FC236}">
                <a16:creationId xmlns:a16="http://schemas.microsoft.com/office/drawing/2014/main" id="{67CC3949-CD66-1547-8DBD-F52212CEAF61}"/>
              </a:ext>
            </a:extLst>
          </p:cNvPr>
          <p:cNvGrpSpPr/>
          <p:nvPr/>
        </p:nvGrpSpPr>
        <p:grpSpPr>
          <a:xfrm>
            <a:off x="-212728" y="119827"/>
            <a:ext cx="2500281" cy="1246655"/>
            <a:chOff x="-800583" y="1083186"/>
            <a:chExt cx="4098041" cy="2057305"/>
          </a:xfrm>
        </p:grpSpPr>
        <p:pic>
          <p:nvPicPr>
            <p:cNvPr id="46" name="Picture 45">
              <a:extLst>
                <a:ext uri="{FF2B5EF4-FFF2-40B4-BE49-F238E27FC236}">
                  <a16:creationId xmlns:a16="http://schemas.microsoft.com/office/drawing/2014/main" id="{A6B73952-D375-6342-A75F-C3482398A0A6}"/>
                </a:ext>
              </a:extLst>
            </p:cNvPr>
            <p:cNvPicPr>
              <a:picLocks noChangeAspect="1"/>
            </p:cNvPicPr>
            <p:nvPr/>
          </p:nvPicPr>
          <p:blipFill>
            <a:blip r:embed="rId3">
              <a:duotone>
                <a:schemeClr val="accent3">
                  <a:shade val="45000"/>
                  <a:satMod val="135000"/>
                </a:schemeClr>
                <a:prstClr val="white"/>
              </a:duotone>
            </a:blip>
            <a:stretch>
              <a:fillRect/>
            </a:stretch>
          </p:blipFill>
          <p:spPr>
            <a:xfrm>
              <a:off x="-800583" y="1083186"/>
              <a:ext cx="2019809" cy="2023110"/>
            </a:xfrm>
            <a:prstGeom prst="rect">
              <a:avLst/>
            </a:prstGeom>
          </p:spPr>
        </p:pic>
        <p:pic>
          <p:nvPicPr>
            <p:cNvPr id="57" name="Picture 56">
              <a:extLst>
                <a:ext uri="{FF2B5EF4-FFF2-40B4-BE49-F238E27FC236}">
                  <a16:creationId xmlns:a16="http://schemas.microsoft.com/office/drawing/2014/main" id="{9CA13C10-131A-D04D-908B-4F1C042004EF}"/>
                </a:ext>
              </a:extLst>
            </p:cNvPr>
            <p:cNvPicPr>
              <a:picLocks noChangeAspect="1"/>
            </p:cNvPicPr>
            <p:nvPr/>
          </p:nvPicPr>
          <p:blipFill>
            <a:blip r:embed="rId3">
              <a:duotone>
                <a:schemeClr val="accent4">
                  <a:shade val="45000"/>
                  <a:satMod val="135000"/>
                </a:schemeClr>
                <a:prstClr val="white"/>
              </a:duotone>
            </a:blip>
            <a:stretch>
              <a:fillRect/>
            </a:stretch>
          </p:blipFill>
          <p:spPr>
            <a:xfrm>
              <a:off x="1277649" y="1117381"/>
              <a:ext cx="2019809" cy="2023110"/>
            </a:xfrm>
            <a:prstGeom prst="rect">
              <a:avLst/>
            </a:prstGeom>
          </p:spPr>
        </p:pic>
        <p:sp>
          <p:nvSpPr>
            <p:cNvPr id="2" name="TextBox 1">
              <a:extLst>
                <a:ext uri="{FF2B5EF4-FFF2-40B4-BE49-F238E27FC236}">
                  <a16:creationId xmlns:a16="http://schemas.microsoft.com/office/drawing/2014/main" id="{72A88734-4F1D-B449-B858-46FDA0D26CAB}"/>
                </a:ext>
              </a:extLst>
            </p:cNvPr>
            <p:cNvSpPr txBox="1"/>
            <p:nvPr/>
          </p:nvSpPr>
          <p:spPr>
            <a:xfrm>
              <a:off x="597085" y="1898103"/>
              <a:ext cx="1302706" cy="507912"/>
            </a:xfrm>
            <a:prstGeom prst="rect">
              <a:avLst/>
            </a:prstGeom>
            <a:noFill/>
          </p:spPr>
          <p:txBody>
            <a:bodyPr wrap="square" rtlCol="0">
              <a:spAutoFit/>
            </a:bodyPr>
            <a:lstStyle/>
            <a:p>
              <a:pPr algn="ctr"/>
              <a:r>
                <a:rPr lang="en-US" sz="1400" b="1" dirty="0"/>
                <a:t>PS = 1.2</a:t>
              </a:r>
            </a:p>
          </p:txBody>
        </p:sp>
      </p:grpSp>
      <p:grpSp>
        <p:nvGrpSpPr>
          <p:cNvPr id="29" name="Group 28">
            <a:extLst>
              <a:ext uri="{FF2B5EF4-FFF2-40B4-BE49-F238E27FC236}">
                <a16:creationId xmlns:a16="http://schemas.microsoft.com/office/drawing/2014/main" id="{97E916B5-2629-5447-9BBB-C942AE1C328A}"/>
              </a:ext>
            </a:extLst>
          </p:cNvPr>
          <p:cNvGrpSpPr/>
          <p:nvPr/>
        </p:nvGrpSpPr>
        <p:grpSpPr>
          <a:xfrm>
            <a:off x="-219958" y="611613"/>
            <a:ext cx="2500281" cy="1246655"/>
            <a:chOff x="-800583" y="1083186"/>
            <a:chExt cx="4098041" cy="2057305"/>
          </a:xfrm>
        </p:grpSpPr>
        <p:pic>
          <p:nvPicPr>
            <p:cNvPr id="31" name="Picture 30">
              <a:extLst>
                <a:ext uri="{FF2B5EF4-FFF2-40B4-BE49-F238E27FC236}">
                  <a16:creationId xmlns:a16="http://schemas.microsoft.com/office/drawing/2014/main" id="{362870E9-9EE4-034C-ABB7-31B9C6422BBA}"/>
                </a:ext>
              </a:extLst>
            </p:cNvPr>
            <p:cNvPicPr>
              <a:picLocks noChangeAspect="1"/>
            </p:cNvPicPr>
            <p:nvPr/>
          </p:nvPicPr>
          <p:blipFill>
            <a:blip r:embed="rId3">
              <a:duotone>
                <a:schemeClr val="bg2">
                  <a:shade val="45000"/>
                  <a:satMod val="135000"/>
                </a:schemeClr>
                <a:prstClr val="white"/>
              </a:duotone>
            </a:blip>
            <a:stretch>
              <a:fillRect/>
            </a:stretch>
          </p:blipFill>
          <p:spPr>
            <a:xfrm>
              <a:off x="-800583" y="1083186"/>
              <a:ext cx="2019809" cy="2023110"/>
            </a:xfrm>
            <a:prstGeom prst="rect">
              <a:avLst/>
            </a:prstGeom>
          </p:spPr>
        </p:pic>
        <p:pic>
          <p:nvPicPr>
            <p:cNvPr id="32" name="Picture 31">
              <a:extLst>
                <a:ext uri="{FF2B5EF4-FFF2-40B4-BE49-F238E27FC236}">
                  <a16:creationId xmlns:a16="http://schemas.microsoft.com/office/drawing/2014/main" id="{C89B99B9-8F54-5745-8F57-26FE33711872}"/>
                </a:ext>
              </a:extLst>
            </p:cNvPr>
            <p:cNvPicPr>
              <a:picLocks noChangeAspect="1"/>
            </p:cNvPicPr>
            <p:nvPr/>
          </p:nvPicPr>
          <p:blipFill>
            <a:blip r:embed="rId3">
              <a:duotone>
                <a:schemeClr val="accent6">
                  <a:shade val="45000"/>
                  <a:satMod val="135000"/>
                </a:schemeClr>
                <a:prstClr val="white"/>
              </a:duotone>
            </a:blip>
            <a:stretch>
              <a:fillRect/>
            </a:stretch>
          </p:blipFill>
          <p:spPr>
            <a:xfrm>
              <a:off x="1277649" y="1117381"/>
              <a:ext cx="2019809" cy="2023110"/>
            </a:xfrm>
            <a:prstGeom prst="rect">
              <a:avLst/>
            </a:prstGeom>
          </p:spPr>
        </p:pic>
        <p:sp>
          <p:nvSpPr>
            <p:cNvPr id="34" name="TextBox 33">
              <a:extLst>
                <a:ext uri="{FF2B5EF4-FFF2-40B4-BE49-F238E27FC236}">
                  <a16:creationId xmlns:a16="http://schemas.microsoft.com/office/drawing/2014/main" id="{35BC6C5F-0893-3F45-AAA2-E2E686221173}"/>
                </a:ext>
              </a:extLst>
            </p:cNvPr>
            <p:cNvSpPr txBox="1"/>
            <p:nvPr/>
          </p:nvSpPr>
          <p:spPr>
            <a:xfrm>
              <a:off x="597085" y="1773828"/>
              <a:ext cx="1302706" cy="507912"/>
            </a:xfrm>
            <a:prstGeom prst="rect">
              <a:avLst/>
            </a:prstGeom>
            <a:noFill/>
          </p:spPr>
          <p:txBody>
            <a:bodyPr wrap="square" rtlCol="0">
              <a:spAutoFit/>
            </a:bodyPr>
            <a:lstStyle/>
            <a:p>
              <a:pPr algn="ctr"/>
              <a:r>
                <a:rPr lang="en-US" sz="1400" b="1" dirty="0"/>
                <a:t>PS = .6</a:t>
              </a:r>
            </a:p>
          </p:txBody>
        </p:sp>
      </p:grpSp>
      <p:grpSp>
        <p:nvGrpSpPr>
          <p:cNvPr id="41" name="Group 40">
            <a:extLst>
              <a:ext uri="{FF2B5EF4-FFF2-40B4-BE49-F238E27FC236}">
                <a16:creationId xmlns:a16="http://schemas.microsoft.com/office/drawing/2014/main" id="{C1088ED8-CFDE-7542-AC6C-49F9ED9D62F0}"/>
              </a:ext>
            </a:extLst>
          </p:cNvPr>
          <p:cNvGrpSpPr/>
          <p:nvPr/>
        </p:nvGrpSpPr>
        <p:grpSpPr>
          <a:xfrm>
            <a:off x="-218498" y="1076892"/>
            <a:ext cx="2500281" cy="1246655"/>
            <a:chOff x="-800583" y="1083186"/>
            <a:chExt cx="4098041" cy="2057305"/>
          </a:xfrm>
        </p:grpSpPr>
        <p:pic>
          <p:nvPicPr>
            <p:cNvPr id="47" name="Picture 46">
              <a:extLst>
                <a:ext uri="{FF2B5EF4-FFF2-40B4-BE49-F238E27FC236}">
                  <a16:creationId xmlns:a16="http://schemas.microsoft.com/office/drawing/2014/main" id="{BC26EF70-3ACC-D446-9936-C1B0BC6F10A7}"/>
                </a:ext>
              </a:extLst>
            </p:cNvPr>
            <p:cNvPicPr>
              <a:picLocks noChangeAspect="1"/>
            </p:cNvPicPr>
            <p:nvPr/>
          </p:nvPicPr>
          <p:blipFill>
            <a:blip r:embed="rId3">
              <a:duotone>
                <a:schemeClr val="accent3">
                  <a:shade val="45000"/>
                  <a:satMod val="135000"/>
                </a:schemeClr>
                <a:prstClr val="white"/>
              </a:duotone>
            </a:blip>
            <a:stretch>
              <a:fillRect/>
            </a:stretch>
          </p:blipFill>
          <p:spPr>
            <a:xfrm>
              <a:off x="-800583" y="1083186"/>
              <a:ext cx="2019809" cy="2023110"/>
            </a:xfrm>
            <a:prstGeom prst="rect">
              <a:avLst/>
            </a:prstGeom>
          </p:spPr>
        </p:pic>
        <p:pic>
          <p:nvPicPr>
            <p:cNvPr id="48" name="Picture 47">
              <a:extLst>
                <a:ext uri="{FF2B5EF4-FFF2-40B4-BE49-F238E27FC236}">
                  <a16:creationId xmlns:a16="http://schemas.microsoft.com/office/drawing/2014/main" id="{1C395FCC-97B5-8A4D-A42D-7EB8079D861B}"/>
                </a:ext>
              </a:extLst>
            </p:cNvPr>
            <p:cNvPicPr>
              <a:picLocks noChangeAspect="1"/>
            </p:cNvPicPr>
            <p:nvPr/>
          </p:nvPicPr>
          <p:blipFill>
            <a:blip r:embed="rId3">
              <a:duotone>
                <a:schemeClr val="accent1">
                  <a:shade val="45000"/>
                  <a:satMod val="135000"/>
                </a:schemeClr>
                <a:prstClr val="white"/>
              </a:duotone>
            </a:blip>
            <a:stretch>
              <a:fillRect/>
            </a:stretch>
          </p:blipFill>
          <p:spPr>
            <a:xfrm>
              <a:off x="1277649" y="1117381"/>
              <a:ext cx="2019809" cy="2023110"/>
            </a:xfrm>
            <a:prstGeom prst="rect">
              <a:avLst/>
            </a:prstGeom>
          </p:spPr>
        </p:pic>
        <p:sp>
          <p:nvSpPr>
            <p:cNvPr id="50" name="TextBox 49">
              <a:extLst>
                <a:ext uri="{FF2B5EF4-FFF2-40B4-BE49-F238E27FC236}">
                  <a16:creationId xmlns:a16="http://schemas.microsoft.com/office/drawing/2014/main" id="{DDE7A7B1-5DAC-D14C-8ED5-B4258595F61F}"/>
                </a:ext>
              </a:extLst>
            </p:cNvPr>
            <p:cNvSpPr txBox="1"/>
            <p:nvPr/>
          </p:nvSpPr>
          <p:spPr>
            <a:xfrm>
              <a:off x="597085" y="1720568"/>
              <a:ext cx="1302706" cy="507912"/>
            </a:xfrm>
            <a:prstGeom prst="rect">
              <a:avLst/>
            </a:prstGeom>
            <a:noFill/>
          </p:spPr>
          <p:txBody>
            <a:bodyPr wrap="square" rtlCol="0">
              <a:spAutoFit/>
            </a:bodyPr>
            <a:lstStyle/>
            <a:p>
              <a:pPr algn="ctr"/>
              <a:r>
                <a:rPr lang="en-US" sz="1400" b="1" dirty="0"/>
                <a:t>PS = .9</a:t>
              </a:r>
            </a:p>
          </p:txBody>
        </p:sp>
      </p:grpSp>
      <p:pic>
        <p:nvPicPr>
          <p:cNvPr id="36" name="Picture 35">
            <a:extLst>
              <a:ext uri="{FF2B5EF4-FFF2-40B4-BE49-F238E27FC236}">
                <a16:creationId xmlns:a16="http://schemas.microsoft.com/office/drawing/2014/main" id="{C4611B5C-6111-8A4E-A208-8AC5CDAFDD42}"/>
              </a:ext>
            </a:extLst>
          </p:cNvPr>
          <p:cNvPicPr>
            <a:picLocks noChangeAspect="1"/>
          </p:cNvPicPr>
          <p:nvPr/>
        </p:nvPicPr>
        <p:blipFill>
          <a:blip r:embed="rId3"/>
          <a:stretch>
            <a:fillRect/>
          </a:stretch>
        </p:blipFill>
        <p:spPr>
          <a:xfrm>
            <a:off x="-231408" y="1487729"/>
            <a:ext cx="1244984" cy="1247019"/>
          </a:xfrm>
          <a:prstGeom prst="rect">
            <a:avLst/>
          </a:prstGeom>
        </p:spPr>
      </p:pic>
      <p:pic>
        <p:nvPicPr>
          <p:cNvPr id="55" name="Picture 54">
            <a:extLst>
              <a:ext uri="{FF2B5EF4-FFF2-40B4-BE49-F238E27FC236}">
                <a16:creationId xmlns:a16="http://schemas.microsoft.com/office/drawing/2014/main" id="{9CF02CF3-FA9B-7E46-994A-145645132D3E}"/>
              </a:ext>
            </a:extLst>
          </p:cNvPr>
          <p:cNvPicPr>
            <a:picLocks noChangeAspect="1"/>
          </p:cNvPicPr>
          <p:nvPr/>
        </p:nvPicPr>
        <p:blipFill>
          <a:blip r:embed="rId3">
            <a:duotone>
              <a:schemeClr val="accent4">
                <a:shade val="45000"/>
                <a:satMod val="135000"/>
              </a:schemeClr>
              <a:prstClr val="white"/>
            </a:duotone>
          </a:blip>
          <a:stretch>
            <a:fillRect/>
          </a:stretch>
        </p:blipFill>
        <p:spPr>
          <a:xfrm>
            <a:off x="1060246" y="1487729"/>
            <a:ext cx="1244984" cy="1247019"/>
          </a:xfrm>
          <a:prstGeom prst="rect">
            <a:avLst/>
          </a:prstGeom>
        </p:spPr>
      </p:pic>
      <p:pic>
        <p:nvPicPr>
          <p:cNvPr id="38" name="Picture 37">
            <a:extLst>
              <a:ext uri="{FF2B5EF4-FFF2-40B4-BE49-F238E27FC236}">
                <a16:creationId xmlns:a16="http://schemas.microsoft.com/office/drawing/2014/main" id="{E9FAFD76-27F5-8B45-B258-6332D8E81CB1}"/>
              </a:ext>
            </a:extLst>
          </p:cNvPr>
          <p:cNvPicPr>
            <a:picLocks noChangeAspect="1"/>
          </p:cNvPicPr>
          <p:nvPr/>
        </p:nvPicPr>
        <p:blipFill>
          <a:blip r:embed="rId3">
            <a:lum bright="70000" contrast="-70000"/>
          </a:blip>
          <a:stretch>
            <a:fillRect/>
          </a:stretch>
        </p:blipFill>
        <p:spPr>
          <a:xfrm>
            <a:off x="-234644" y="1875524"/>
            <a:ext cx="1244984" cy="1247019"/>
          </a:xfrm>
          <a:prstGeom prst="rect">
            <a:avLst/>
          </a:prstGeom>
        </p:spPr>
      </p:pic>
      <p:pic>
        <p:nvPicPr>
          <p:cNvPr id="52" name="Picture 51">
            <a:extLst>
              <a:ext uri="{FF2B5EF4-FFF2-40B4-BE49-F238E27FC236}">
                <a16:creationId xmlns:a16="http://schemas.microsoft.com/office/drawing/2014/main" id="{33DA4E49-7477-D74A-9113-C374B4D90E24}"/>
              </a:ext>
            </a:extLst>
          </p:cNvPr>
          <p:cNvPicPr>
            <a:picLocks noChangeAspect="1"/>
          </p:cNvPicPr>
          <p:nvPr/>
        </p:nvPicPr>
        <p:blipFill>
          <a:blip r:embed="rId3">
            <a:duotone>
              <a:schemeClr val="accent1">
                <a:shade val="45000"/>
                <a:satMod val="135000"/>
              </a:schemeClr>
              <a:prstClr val="white"/>
            </a:duotone>
          </a:blip>
          <a:stretch>
            <a:fillRect/>
          </a:stretch>
        </p:blipFill>
        <p:spPr>
          <a:xfrm>
            <a:off x="1053372" y="1859985"/>
            <a:ext cx="1244984" cy="1247019"/>
          </a:xfrm>
          <a:prstGeom prst="rect">
            <a:avLst/>
          </a:prstGeom>
        </p:spPr>
      </p:pic>
      <p:pic>
        <p:nvPicPr>
          <p:cNvPr id="40" name="Picture 39">
            <a:extLst>
              <a:ext uri="{FF2B5EF4-FFF2-40B4-BE49-F238E27FC236}">
                <a16:creationId xmlns:a16="http://schemas.microsoft.com/office/drawing/2014/main" id="{9DA29314-6070-5E43-A755-1388A894F790}"/>
              </a:ext>
            </a:extLst>
          </p:cNvPr>
          <p:cNvPicPr>
            <a:picLocks noChangeAspect="1"/>
          </p:cNvPicPr>
          <p:nvPr/>
        </p:nvPicPr>
        <p:blipFill>
          <a:blip r:embed="rId3">
            <a:duotone>
              <a:schemeClr val="accent3">
                <a:shade val="45000"/>
                <a:satMod val="135000"/>
              </a:schemeClr>
              <a:prstClr val="white"/>
            </a:duotone>
          </a:blip>
          <a:stretch>
            <a:fillRect/>
          </a:stretch>
        </p:blipFill>
        <p:spPr>
          <a:xfrm>
            <a:off x="-241945" y="2232560"/>
            <a:ext cx="1244984" cy="1247019"/>
          </a:xfrm>
          <a:prstGeom prst="rect">
            <a:avLst/>
          </a:prstGeom>
        </p:spPr>
      </p:pic>
      <p:pic>
        <p:nvPicPr>
          <p:cNvPr id="51" name="Picture 50">
            <a:extLst>
              <a:ext uri="{FF2B5EF4-FFF2-40B4-BE49-F238E27FC236}">
                <a16:creationId xmlns:a16="http://schemas.microsoft.com/office/drawing/2014/main" id="{2CBE0F18-61F5-0145-B402-883426D3BB31}"/>
              </a:ext>
            </a:extLst>
          </p:cNvPr>
          <p:cNvPicPr>
            <a:picLocks noChangeAspect="1"/>
          </p:cNvPicPr>
          <p:nvPr/>
        </p:nvPicPr>
        <p:blipFill>
          <a:blip r:embed="rId3">
            <a:duotone>
              <a:schemeClr val="accent6">
                <a:shade val="45000"/>
                <a:satMod val="135000"/>
              </a:schemeClr>
              <a:prstClr val="white"/>
            </a:duotone>
          </a:blip>
          <a:stretch>
            <a:fillRect/>
          </a:stretch>
        </p:blipFill>
        <p:spPr>
          <a:xfrm>
            <a:off x="1065661" y="2228123"/>
            <a:ext cx="1244984" cy="1247019"/>
          </a:xfrm>
          <a:prstGeom prst="rect">
            <a:avLst/>
          </a:prstGeom>
        </p:spPr>
      </p:pic>
      <p:pic>
        <p:nvPicPr>
          <p:cNvPr id="37" name="Picture 36">
            <a:extLst>
              <a:ext uri="{FF2B5EF4-FFF2-40B4-BE49-F238E27FC236}">
                <a16:creationId xmlns:a16="http://schemas.microsoft.com/office/drawing/2014/main" id="{A17CE711-F33B-C245-A595-08FE87DEE6E8}"/>
              </a:ext>
            </a:extLst>
          </p:cNvPr>
          <p:cNvPicPr>
            <a:picLocks noChangeAspect="1"/>
          </p:cNvPicPr>
          <p:nvPr/>
        </p:nvPicPr>
        <p:blipFill>
          <a:blip r:embed="rId3">
            <a:duotone>
              <a:schemeClr val="bg2">
                <a:shade val="45000"/>
                <a:satMod val="135000"/>
              </a:schemeClr>
              <a:prstClr val="white"/>
            </a:duotone>
          </a:blip>
          <a:stretch>
            <a:fillRect/>
          </a:stretch>
        </p:blipFill>
        <p:spPr>
          <a:xfrm>
            <a:off x="-241945" y="2630747"/>
            <a:ext cx="1244984" cy="1247019"/>
          </a:xfrm>
          <a:prstGeom prst="rect">
            <a:avLst/>
          </a:prstGeom>
        </p:spPr>
      </p:pic>
      <p:pic>
        <p:nvPicPr>
          <p:cNvPr id="53" name="Picture 52">
            <a:extLst>
              <a:ext uri="{FF2B5EF4-FFF2-40B4-BE49-F238E27FC236}">
                <a16:creationId xmlns:a16="http://schemas.microsoft.com/office/drawing/2014/main" id="{05897167-A167-E340-84DC-9E8CA0BE39D5}"/>
              </a:ext>
            </a:extLst>
          </p:cNvPr>
          <p:cNvPicPr>
            <a:picLocks noChangeAspect="1"/>
          </p:cNvPicPr>
          <p:nvPr/>
        </p:nvPicPr>
        <p:blipFill>
          <a:blip r:embed="rId3">
            <a:duotone>
              <a:schemeClr val="accent1">
                <a:shade val="45000"/>
                <a:satMod val="135000"/>
              </a:schemeClr>
              <a:prstClr val="white"/>
            </a:duotone>
          </a:blip>
          <a:stretch>
            <a:fillRect/>
          </a:stretch>
        </p:blipFill>
        <p:spPr>
          <a:xfrm>
            <a:off x="1060246" y="2630747"/>
            <a:ext cx="1244984" cy="1247019"/>
          </a:xfrm>
          <a:prstGeom prst="rect">
            <a:avLst/>
          </a:prstGeom>
        </p:spPr>
      </p:pic>
      <p:pic>
        <p:nvPicPr>
          <p:cNvPr id="43" name="Picture 42">
            <a:extLst>
              <a:ext uri="{FF2B5EF4-FFF2-40B4-BE49-F238E27FC236}">
                <a16:creationId xmlns:a16="http://schemas.microsoft.com/office/drawing/2014/main" id="{F4659190-FF8A-844B-9A73-490C8CEE2F6F}"/>
              </a:ext>
            </a:extLst>
          </p:cNvPr>
          <p:cNvPicPr>
            <a:picLocks noChangeAspect="1"/>
          </p:cNvPicPr>
          <p:nvPr/>
        </p:nvPicPr>
        <p:blipFill>
          <a:blip r:embed="rId4">
            <a:extLst>
              <a:ext uri="{BEBA8EAE-BF5A-486C-A8C5-ECC9F3942E4B}">
                <a14:imgProps xmlns:a14="http://schemas.microsoft.com/office/drawing/2010/main">
                  <a14:imgLayer r:embed="rId5">
                    <a14:imgEffect>
                      <a14:colorTemperature colorTemp="11200"/>
                    </a14:imgEffect>
                  </a14:imgLayer>
                </a14:imgProps>
              </a:ext>
            </a:extLst>
          </a:blip>
          <a:stretch>
            <a:fillRect/>
          </a:stretch>
        </p:blipFill>
        <p:spPr>
          <a:xfrm>
            <a:off x="-241945" y="3033695"/>
            <a:ext cx="1244984" cy="1247019"/>
          </a:xfrm>
          <a:prstGeom prst="rect">
            <a:avLst/>
          </a:prstGeom>
        </p:spPr>
      </p:pic>
      <p:pic>
        <p:nvPicPr>
          <p:cNvPr id="59" name="Picture 58">
            <a:extLst>
              <a:ext uri="{FF2B5EF4-FFF2-40B4-BE49-F238E27FC236}">
                <a16:creationId xmlns:a16="http://schemas.microsoft.com/office/drawing/2014/main" id="{25027698-8C8A-744D-938B-A82F507CC14D}"/>
              </a:ext>
            </a:extLst>
          </p:cNvPr>
          <p:cNvPicPr>
            <a:picLocks noChangeAspect="1"/>
          </p:cNvPicPr>
          <p:nvPr/>
        </p:nvPicPr>
        <p:blipFill>
          <a:blip r:embed="rId3">
            <a:duotone>
              <a:schemeClr val="accent6">
                <a:shade val="45000"/>
                <a:satMod val="135000"/>
              </a:schemeClr>
              <a:prstClr val="white"/>
            </a:duotone>
          </a:blip>
          <a:stretch>
            <a:fillRect/>
          </a:stretch>
        </p:blipFill>
        <p:spPr>
          <a:xfrm>
            <a:off x="1062954" y="3084815"/>
            <a:ext cx="1244984" cy="1247019"/>
          </a:xfrm>
          <a:prstGeom prst="rect">
            <a:avLst/>
          </a:prstGeom>
        </p:spPr>
      </p:pic>
      <p:pic>
        <p:nvPicPr>
          <p:cNvPr id="45" name="Picture 44">
            <a:extLst>
              <a:ext uri="{FF2B5EF4-FFF2-40B4-BE49-F238E27FC236}">
                <a16:creationId xmlns:a16="http://schemas.microsoft.com/office/drawing/2014/main" id="{573D71E9-547D-5A42-83D9-4E6CE6CA9AE6}"/>
              </a:ext>
            </a:extLst>
          </p:cNvPr>
          <p:cNvPicPr>
            <a:picLocks noChangeAspect="1"/>
          </p:cNvPicPr>
          <p:nvPr/>
        </p:nvPicPr>
        <p:blipFill>
          <a:blip r:embed="rId3">
            <a:lum bright="70000" contrast="-70000"/>
          </a:blip>
          <a:stretch>
            <a:fillRect/>
          </a:stretch>
        </p:blipFill>
        <p:spPr>
          <a:xfrm>
            <a:off x="-241945" y="3429743"/>
            <a:ext cx="1244984" cy="1247019"/>
          </a:xfrm>
          <a:prstGeom prst="rect">
            <a:avLst/>
          </a:prstGeom>
        </p:spPr>
      </p:pic>
      <p:pic>
        <p:nvPicPr>
          <p:cNvPr id="58" name="Picture 57">
            <a:extLst>
              <a:ext uri="{FF2B5EF4-FFF2-40B4-BE49-F238E27FC236}">
                <a16:creationId xmlns:a16="http://schemas.microsoft.com/office/drawing/2014/main" id="{A586731B-BCD8-FC42-A08E-299D9993EFA3}"/>
              </a:ext>
            </a:extLst>
          </p:cNvPr>
          <p:cNvPicPr>
            <a:picLocks noChangeAspect="1"/>
          </p:cNvPicPr>
          <p:nvPr/>
        </p:nvPicPr>
        <p:blipFill>
          <a:blip r:embed="rId3">
            <a:duotone>
              <a:schemeClr val="accent2">
                <a:shade val="45000"/>
                <a:satMod val="135000"/>
              </a:schemeClr>
              <a:prstClr val="white"/>
            </a:duotone>
          </a:blip>
          <a:stretch>
            <a:fillRect/>
          </a:stretch>
        </p:blipFill>
        <p:spPr>
          <a:xfrm>
            <a:off x="1077729" y="3472609"/>
            <a:ext cx="1244984" cy="1247019"/>
          </a:xfrm>
          <a:prstGeom prst="rect">
            <a:avLst/>
          </a:prstGeom>
        </p:spPr>
      </p:pic>
      <p:pic>
        <p:nvPicPr>
          <p:cNvPr id="44" name="Picture 43">
            <a:extLst>
              <a:ext uri="{FF2B5EF4-FFF2-40B4-BE49-F238E27FC236}">
                <a16:creationId xmlns:a16="http://schemas.microsoft.com/office/drawing/2014/main" id="{5CB733B7-EC4A-4641-9802-280F97142B02}"/>
              </a:ext>
            </a:extLst>
          </p:cNvPr>
          <p:cNvPicPr>
            <a:picLocks noChangeAspect="1"/>
          </p:cNvPicPr>
          <p:nvPr/>
        </p:nvPicPr>
        <p:blipFill>
          <a:blip r:embed="rId3"/>
          <a:stretch>
            <a:fillRect/>
          </a:stretch>
        </p:blipFill>
        <p:spPr>
          <a:xfrm>
            <a:off x="-241945" y="3824785"/>
            <a:ext cx="1244984" cy="1247019"/>
          </a:xfrm>
          <a:prstGeom prst="rect">
            <a:avLst/>
          </a:prstGeom>
        </p:spPr>
      </p:pic>
      <p:pic>
        <p:nvPicPr>
          <p:cNvPr id="49" name="Picture 48">
            <a:extLst>
              <a:ext uri="{FF2B5EF4-FFF2-40B4-BE49-F238E27FC236}">
                <a16:creationId xmlns:a16="http://schemas.microsoft.com/office/drawing/2014/main" id="{1F04635C-DB75-414B-BCF7-B719E2D86E08}"/>
              </a:ext>
            </a:extLst>
          </p:cNvPr>
          <p:cNvPicPr>
            <a:picLocks noChangeAspect="1"/>
          </p:cNvPicPr>
          <p:nvPr/>
        </p:nvPicPr>
        <p:blipFill>
          <a:blip r:embed="rId3">
            <a:duotone>
              <a:schemeClr val="accent5">
                <a:shade val="45000"/>
                <a:satMod val="135000"/>
              </a:schemeClr>
              <a:prstClr val="white"/>
            </a:duotone>
          </a:blip>
          <a:stretch>
            <a:fillRect/>
          </a:stretch>
        </p:blipFill>
        <p:spPr>
          <a:xfrm>
            <a:off x="1077729" y="3824785"/>
            <a:ext cx="1244984" cy="1247019"/>
          </a:xfrm>
          <a:prstGeom prst="rect">
            <a:avLst/>
          </a:prstGeom>
        </p:spPr>
      </p:pic>
      <p:sp>
        <p:nvSpPr>
          <p:cNvPr id="39" name="TextBox 38">
            <a:extLst>
              <a:ext uri="{FF2B5EF4-FFF2-40B4-BE49-F238E27FC236}">
                <a16:creationId xmlns:a16="http://schemas.microsoft.com/office/drawing/2014/main" id="{3373C40A-21B0-9C4A-AAFA-70DC25751104}"/>
              </a:ext>
            </a:extLst>
          </p:cNvPr>
          <p:cNvSpPr txBox="1"/>
          <p:nvPr/>
        </p:nvSpPr>
        <p:spPr>
          <a:xfrm>
            <a:off x="627154" y="1894676"/>
            <a:ext cx="794802" cy="307777"/>
          </a:xfrm>
          <a:prstGeom prst="rect">
            <a:avLst/>
          </a:prstGeom>
          <a:noFill/>
        </p:spPr>
        <p:txBody>
          <a:bodyPr wrap="square" rtlCol="0">
            <a:spAutoFit/>
          </a:bodyPr>
          <a:lstStyle/>
          <a:p>
            <a:pPr algn="ctr"/>
            <a:r>
              <a:rPr lang="en-US" sz="1400" b="1" dirty="0"/>
              <a:t>PS = .4</a:t>
            </a:r>
          </a:p>
        </p:txBody>
      </p:sp>
      <p:sp>
        <p:nvSpPr>
          <p:cNvPr id="54" name="TextBox 53">
            <a:extLst>
              <a:ext uri="{FF2B5EF4-FFF2-40B4-BE49-F238E27FC236}">
                <a16:creationId xmlns:a16="http://schemas.microsoft.com/office/drawing/2014/main" id="{1F6BCBB4-231F-0C48-A8E7-72079620524A}"/>
              </a:ext>
            </a:extLst>
          </p:cNvPr>
          <p:cNvSpPr txBox="1"/>
          <p:nvPr/>
        </p:nvSpPr>
        <p:spPr>
          <a:xfrm>
            <a:off x="627154" y="2304009"/>
            <a:ext cx="794802" cy="307777"/>
          </a:xfrm>
          <a:prstGeom prst="rect">
            <a:avLst/>
          </a:prstGeom>
          <a:noFill/>
        </p:spPr>
        <p:txBody>
          <a:bodyPr wrap="square" rtlCol="0">
            <a:spAutoFit/>
          </a:bodyPr>
          <a:lstStyle/>
          <a:p>
            <a:pPr algn="ctr"/>
            <a:r>
              <a:rPr lang="en-US" sz="1400" b="1" dirty="0"/>
              <a:t>PS = .3</a:t>
            </a:r>
          </a:p>
        </p:txBody>
      </p:sp>
      <p:sp>
        <p:nvSpPr>
          <p:cNvPr id="61" name="TextBox 60">
            <a:extLst>
              <a:ext uri="{FF2B5EF4-FFF2-40B4-BE49-F238E27FC236}">
                <a16:creationId xmlns:a16="http://schemas.microsoft.com/office/drawing/2014/main" id="{E51E939A-F484-D94C-B18D-F95D3378FDE1}"/>
              </a:ext>
            </a:extLst>
          </p:cNvPr>
          <p:cNvSpPr txBox="1"/>
          <p:nvPr/>
        </p:nvSpPr>
        <p:spPr>
          <a:xfrm>
            <a:off x="619612" y="2660328"/>
            <a:ext cx="794802" cy="307777"/>
          </a:xfrm>
          <a:prstGeom prst="rect">
            <a:avLst/>
          </a:prstGeom>
          <a:noFill/>
        </p:spPr>
        <p:txBody>
          <a:bodyPr wrap="square" rtlCol="0">
            <a:spAutoFit/>
          </a:bodyPr>
          <a:lstStyle/>
          <a:p>
            <a:pPr algn="ctr"/>
            <a:r>
              <a:rPr lang="en-US" sz="1400" b="1" dirty="0"/>
              <a:t>PS = .7</a:t>
            </a:r>
          </a:p>
        </p:txBody>
      </p:sp>
      <p:sp>
        <p:nvSpPr>
          <p:cNvPr id="62" name="TextBox 61">
            <a:extLst>
              <a:ext uri="{FF2B5EF4-FFF2-40B4-BE49-F238E27FC236}">
                <a16:creationId xmlns:a16="http://schemas.microsoft.com/office/drawing/2014/main" id="{1ED14FAA-D99A-0F47-A3DA-2080EFEE3006}"/>
              </a:ext>
            </a:extLst>
          </p:cNvPr>
          <p:cNvSpPr txBox="1"/>
          <p:nvPr/>
        </p:nvSpPr>
        <p:spPr>
          <a:xfrm>
            <a:off x="619612" y="3069661"/>
            <a:ext cx="794802" cy="307777"/>
          </a:xfrm>
          <a:prstGeom prst="rect">
            <a:avLst/>
          </a:prstGeom>
          <a:noFill/>
        </p:spPr>
        <p:txBody>
          <a:bodyPr wrap="square" rtlCol="0">
            <a:spAutoFit/>
          </a:bodyPr>
          <a:lstStyle/>
          <a:p>
            <a:pPr algn="ctr"/>
            <a:r>
              <a:rPr lang="en-US" sz="1400" b="1" dirty="0"/>
              <a:t>PS = .6</a:t>
            </a:r>
          </a:p>
        </p:txBody>
      </p:sp>
      <p:sp>
        <p:nvSpPr>
          <p:cNvPr id="63" name="TextBox 62">
            <a:extLst>
              <a:ext uri="{FF2B5EF4-FFF2-40B4-BE49-F238E27FC236}">
                <a16:creationId xmlns:a16="http://schemas.microsoft.com/office/drawing/2014/main" id="{1132E57E-E362-064C-B9FD-AE61796BF1E5}"/>
              </a:ext>
            </a:extLst>
          </p:cNvPr>
          <p:cNvSpPr txBox="1"/>
          <p:nvPr/>
        </p:nvSpPr>
        <p:spPr>
          <a:xfrm>
            <a:off x="630127" y="3445623"/>
            <a:ext cx="794802" cy="307777"/>
          </a:xfrm>
          <a:prstGeom prst="rect">
            <a:avLst/>
          </a:prstGeom>
          <a:noFill/>
        </p:spPr>
        <p:txBody>
          <a:bodyPr wrap="square" rtlCol="0">
            <a:spAutoFit/>
          </a:bodyPr>
          <a:lstStyle/>
          <a:p>
            <a:pPr algn="ctr"/>
            <a:r>
              <a:rPr lang="en-US" sz="1400" b="1" dirty="0"/>
              <a:t>PS = 1.0</a:t>
            </a:r>
          </a:p>
        </p:txBody>
      </p:sp>
      <p:sp>
        <p:nvSpPr>
          <p:cNvPr id="64" name="TextBox 63">
            <a:extLst>
              <a:ext uri="{FF2B5EF4-FFF2-40B4-BE49-F238E27FC236}">
                <a16:creationId xmlns:a16="http://schemas.microsoft.com/office/drawing/2014/main" id="{F6BD3888-17D9-6741-B110-174A173739A3}"/>
              </a:ext>
            </a:extLst>
          </p:cNvPr>
          <p:cNvSpPr txBox="1"/>
          <p:nvPr/>
        </p:nvSpPr>
        <p:spPr>
          <a:xfrm>
            <a:off x="630127" y="3854956"/>
            <a:ext cx="794802" cy="307777"/>
          </a:xfrm>
          <a:prstGeom prst="rect">
            <a:avLst/>
          </a:prstGeom>
          <a:noFill/>
        </p:spPr>
        <p:txBody>
          <a:bodyPr wrap="square" rtlCol="0">
            <a:spAutoFit/>
          </a:bodyPr>
          <a:lstStyle/>
          <a:p>
            <a:pPr algn="ctr"/>
            <a:r>
              <a:rPr lang="en-US" sz="1400" b="1" dirty="0"/>
              <a:t>PS = .1</a:t>
            </a:r>
          </a:p>
        </p:txBody>
      </p:sp>
      <p:sp>
        <p:nvSpPr>
          <p:cNvPr id="65" name="TextBox 64">
            <a:extLst>
              <a:ext uri="{FF2B5EF4-FFF2-40B4-BE49-F238E27FC236}">
                <a16:creationId xmlns:a16="http://schemas.microsoft.com/office/drawing/2014/main" id="{FD4D9240-6E2C-1942-B921-758A5DD07B38}"/>
              </a:ext>
            </a:extLst>
          </p:cNvPr>
          <p:cNvSpPr txBox="1"/>
          <p:nvPr/>
        </p:nvSpPr>
        <p:spPr>
          <a:xfrm>
            <a:off x="627154" y="4274329"/>
            <a:ext cx="794802" cy="307777"/>
          </a:xfrm>
          <a:prstGeom prst="rect">
            <a:avLst/>
          </a:prstGeom>
          <a:noFill/>
        </p:spPr>
        <p:txBody>
          <a:bodyPr wrap="square" rtlCol="0">
            <a:spAutoFit/>
          </a:bodyPr>
          <a:lstStyle/>
          <a:p>
            <a:pPr algn="ctr"/>
            <a:r>
              <a:rPr lang="en-US" sz="1400" b="1" dirty="0"/>
              <a:t>PS = .9</a:t>
            </a:r>
          </a:p>
        </p:txBody>
      </p:sp>
      <p:pic>
        <p:nvPicPr>
          <p:cNvPr id="67" name="Picture 66">
            <a:extLst>
              <a:ext uri="{FF2B5EF4-FFF2-40B4-BE49-F238E27FC236}">
                <a16:creationId xmlns:a16="http://schemas.microsoft.com/office/drawing/2014/main" id="{244DA4C1-D5FB-EA47-BFEC-4821338D9AB8}"/>
              </a:ext>
            </a:extLst>
          </p:cNvPr>
          <p:cNvPicPr>
            <a:picLocks noChangeAspect="1"/>
          </p:cNvPicPr>
          <p:nvPr/>
        </p:nvPicPr>
        <p:blipFill>
          <a:blip r:embed="rId3"/>
          <a:stretch>
            <a:fillRect/>
          </a:stretch>
        </p:blipFill>
        <p:spPr>
          <a:xfrm>
            <a:off x="2646104" y="3452659"/>
            <a:ext cx="2019809" cy="2023110"/>
          </a:xfrm>
          <a:prstGeom prst="rect">
            <a:avLst/>
          </a:prstGeom>
        </p:spPr>
      </p:pic>
      <p:pic>
        <p:nvPicPr>
          <p:cNvPr id="68" name="Picture 67">
            <a:extLst>
              <a:ext uri="{FF2B5EF4-FFF2-40B4-BE49-F238E27FC236}">
                <a16:creationId xmlns:a16="http://schemas.microsoft.com/office/drawing/2014/main" id="{AAAF0CD9-D29C-EE4B-A802-ECC244D24444}"/>
              </a:ext>
            </a:extLst>
          </p:cNvPr>
          <p:cNvPicPr>
            <a:picLocks noChangeAspect="1"/>
          </p:cNvPicPr>
          <p:nvPr/>
        </p:nvPicPr>
        <p:blipFill>
          <a:blip r:embed="rId3">
            <a:duotone>
              <a:schemeClr val="bg2">
                <a:shade val="45000"/>
                <a:satMod val="135000"/>
              </a:schemeClr>
              <a:prstClr val="white"/>
            </a:duotone>
          </a:blip>
          <a:stretch>
            <a:fillRect/>
          </a:stretch>
        </p:blipFill>
        <p:spPr>
          <a:xfrm>
            <a:off x="3297458" y="3596709"/>
            <a:ext cx="2019809" cy="2023110"/>
          </a:xfrm>
          <a:prstGeom prst="rect">
            <a:avLst/>
          </a:prstGeom>
        </p:spPr>
      </p:pic>
      <p:pic>
        <p:nvPicPr>
          <p:cNvPr id="69" name="Picture 68">
            <a:extLst>
              <a:ext uri="{FF2B5EF4-FFF2-40B4-BE49-F238E27FC236}">
                <a16:creationId xmlns:a16="http://schemas.microsoft.com/office/drawing/2014/main" id="{88B6FD36-3402-0C46-BBAD-3ABBC92344AB}"/>
              </a:ext>
            </a:extLst>
          </p:cNvPr>
          <p:cNvPicPr>
            <a:picLocks noChangeAspect="1"/>
          </p:cNvPicPr>
          <p:nvPr/>
        </p:nvPicPr>
        <p:blipFill>
          <a:blip r:embed="rId3">
            <a:lum bright="70000" contrast="-70000"/>
          </a:blip>
          <a:stretch>
            <a:fillRect/>
          </a:stretch>
        </p:blipFill>
        <p:spPr>
          <a:xfrm>
            <a:off x="1929002" y="3596709"/>
            <a:ext cx="2019809" cy="2023110"/>
          </a:xfrm>
          <a:prstGeom prst="rect">
            <a:avLst/>
          </a:prstGeom>
        </p:spPr>
      </p:pic>
      <p:pic>
        <p:nvPicPr>
          <p:cNvPr id="71" name="Picture 70">
            <a:extLst>
              <a:ext uri="{FF2B5EF4-FFF2-40B4-BE49-F238E27FC236}">
                <a16:creationId xmlns:a16="http://schemas.microsoft.com/office/drawing/2014/main" id="{70B86AD2-DE56-8D47-A129-E48E67B1EBF0}"/>
              </a:ext>
            </a:extLst>
          </p:cNvPr>
          <p:cNvPicPr>
            <a:picLocks noChangeAspect="1"/>
          </p:cNvPicPr>
          <p:nvPr/>
        </p:nvPicPr>
        <p:blipFill>
          <a:blip r:embed="rId4">
            <a:extLst>
              <a:ext uri="{BEBA8EAE-BF5A-486C-A8C5-ECC9F3942E4B}">
                <a14:imgProps xmlns:a14="http://schemas.microsoft.com/office/drawing/2010/main">
                  <a14:imgLayer r:embed="rId5">
                    <a14:imgEffect>
                      <a14:colorTemperature colorTemp="11200"/>
                    </a14:imgEffect>
                  </a14:imgLayer>
                </a14:imgProps>
              </a:ext>
            </a:extLst>
          </a:blip>
          <a:stretch>
            <a:fillRect/>
          </a:stretch>
        </p:blipFill>
        <p:spPr>
          <a:xfrm>
            <a:off x="3562593" y="4464214"/>
            <a:ext cx="2019809" cy="2023110"/>
          </a:xfrm>
          <a:prstGeom prst="rect">
            <a:avLst/>
          </a:prstGeom>
        </p:spPr>
      </p:pic>
      <p:pic>
        <p:nvPicPr>
          <p:cNvPr id="72" name="Picture 71">
            <a:extLst>
              <a:ext uri="{FF2B5EF4-FFF2-40B4-BE49-F238E27FC236}">
                <a16:creationId xmlns:a16="http://schemas.microsoft.com/office/drawing/2014/main" id="{3EA70905-0BA3-DB45-B9C0-B64A4403E1EB}"/>
              </a:ext>
            </a:extLst>
          </p:cNvPr>
          <p:cNvPicPr>
            <a:picLocks noChangeAspect="1"/>
          </p:cNvPicPr>
          <p:nvPr/>
        </p:nvPicPr>
        <p:blipFill>
          <a:blip r:embed="rId3"/>
          <a:stretch>
            <a:fillRect/>
          </a:stretch>
        </p:blipFill>
        <p:spPr>
          <a:xfrm>
            <a:off x="1699698" y="4437065"/>
            <a:ext cx="2019809" cy="2023110"/>
          </a:xfrm>
          <a:prstGeom prst="rect">
            <a:avLst/>
          </a:prstGeom>
        </p:spPr>
      </p:pic>
      <p:pic>
        <p:nvPicPr>
          <p:cNvPr id="73" name="Picture 72">
            <a:extLst>
              <a:ext uri="{FF2B5EF4-FFF2-40B4-BE49-F238E27FC236}">
                <a16:creationId xmlns:a16="http://schemas.microsoft.com/office/drawing/2014/main" id="{49451726-8072-6941-8F69-CD20B5C67EB0}"/>
              </a:ext>
            </a:extLst>
          </p:cNvPr>
          <p:cNvPicPr>
            <a:picLocks noChangeAspect="1"/>
          </p:cNvPicPr>
          <p:nvPr/>
        </p:nvPicPr>
        <p:blipFill>
          <a:blip r:embed="rId3">
            <a:lum bright="70000" contrast="-70000"/>
          </a:blip>
          <a:stretch>
            <a:fillRect/>
          </a:stretch>
        </p:blipFill>
        <p:spPr>
          <a:xfrm>
            <a:off x="2297735" y="4740311"/>
            <a:ext cx="2019809" cy="2023110"/>
          </a:xfrm>
          <a:prstGeom prst="rect">
            <a:avLst/>
          </a:prstGeom>
        </p:spPr>
      </p:pic>
      <p:pic>
        <p:nvPicPr>
          <p:cNvPr id="74" name="Picture 73">
            <a:extLst>
              <a:ext uri="{FF2B5EF4-FFF2-40B4-BE49-F238E27FC236}">
                <a16:creationId xmlns:a16="http://schemas.microsoft.com/office/drawing/2014/main" id="{D3B71729-F218-B94B-924B-B1CC4AE99ED7}"/>
              </a:ext>
            </a:extLst>
          </p:cNvPr>
          <p:cNvPicPr>
            <a:picLocks noChangeAspect="1"/>
          </p:cNvPicPr>
          <p:nvPr/>
        </p:nvPicPr>
        <p:blipFill>
          <a:blip r:embed="rId3">
            <a:duotone>
              <a:schemeClr val="accent5">
                <a:shade val="45000"/>
                <a:satMod val="135000"/>
              </a:schemeClr>
              <a:prstClr val="white"/>
            </a:duotone>
          </a:blip>
          <a:stretch>
            <a:fillRect/>
          </a:stretch>
        </p:blipFill>
        <p:spPr>
          <a:xfrm>
            <a:off x="7602210" y="3452659"/>
            <a:ext cx="2019809" cy="2023110"/>
          </a:xfrm>
          <a:prstGeom prst="rect">
            <a:avLst/>
          </a:prstGeom>
        </p:spPr>
      </p:pic>
      <p:sp>
        <p:nvSpPr>
          <p:cNvPr id="56" name="TextBox 55">
            <a:extLst>
              <a:ext uri="{FF2B5EF4-FFF2-40B4-BE49-F238E27FC236}">
                <a16:creationId xmlns:a16="http://schemas.microsoft.com/office/drawing/2014/main" id="{C1C19FA9-BB3D-B040-8290-D533B2069654}"/>
              </a:ext>
            </a:extLst>
          </p:cNvPr>
          <p:cNvSpPr txBox="1"/>
          <p:nvPr/>
        </p:nvSpPr>
        <p:spPr>
          <a:xfrm>
            <a:off x="9622019" y="6460175"/>
            <a:ext cx="2569981" cy="646331"/>
          </a:xfrm>
          <a:prstGeom prst="rect">
            <a:avLst/>
          </a:prstGeom>
          <a:noFill/>
        </p:spPr>
        <p:txBody>
          <a:bodyPr wrap="square" rtlCol="0">
            <a:spAutoFit/>
          </a:bodyPr>
          <a:lstStyle/>
          <a:p>
            <a:r>
              <a:rPr lang="en-US" dirty="0"/>
              <a:t>(Thoemmes &amp; Kim, 2011) </a:t>
            </a:r>
          </a:p>
          <a:p>
            <a:endParaRPr lang="en-US" dirty="0"/>
          </a:p>
        </p:txBody>
      </p:sp>
    </p:spTree>
    <p:extLst>
      <p:ext uri="{BB962C8B-B14F-4D97-AF65-F5344CB8AC3E}">
        <p14:creationId xmlns:p14="http://schemas.microsoft.com/office/powerpoint/2010/main" val="102934154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83C54C7-9408-AF46-B4C7-A34E2AC84A9B}"/>
              </a:ext>
            </a:extLst>
          </p:cNvPr>
          <p:cNvSpPr/>
          <p:nvPr/>
        </p:nvSpPr>
        <p:spPr>
          <a:xfrm>
            <a:off x="1951728" y="293757"/>
            <a:ext cx="8288544" cy="1112603"/>
          </a:xfrm>
          <a:prstGeom prst="rect">
            <a:avLst/>
          </a:prstGeom>
          <a:solidFill>
            <a:srgbClr val="0297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t>Propensity Score Matching</a:t>
            </a:r>
          </a:p>
        </p:txBody>
      </p:sp>
      <p:graphicFrame>
        <p:nvGraphicFramePr>
          <p:cNvPr id="2" name="Table 1">
            <a:extLst>
              <a:ext uri="{FF2B5EF4-FFF2-40B4-BE49-F238E27FC236}">
                <a16:creationId xmlns:a16="http://schemas.microsoft.com/office/drawing/2014/main" id="{39E459FC-2C9C-3D4D-93CB-EC399DF92D28}"/>
              </a:ext>
            </a:extLst>
          </p:cNvPr>
          <p:cNvGraphicFramePr>
            <a:graphicFrameLocks noGrp="1"/>
          </p:cNvGraphicFramePr>
          <p:nvPr/>
        </p:nvGraphicFramePr>
        <p:xfrm>
          <a:off x="664191" y="1705471"/>
          <a:ext cx="10863618" cy="4858772"/>
        </p:xfrm>
        <a:graphic>
          <a:graphicData uri="http://schemas.openxmlformats.org/drawingml/2006/table">
            <a:tbl>
              <a:tblPr>
                <a:tableStyleId>{5C22544A-7EE6-4342-B048-85BDC9FD1C3A}</a:tableStyleId>
              </a:tblPr>
              <a:tblGrid>
                <a:gridCol w="3621206">
                  <a:extLst>
                    <a:ext uri="{9D8B030D-6E8A-4147-A177-3AD203B41FA5}">
                      <a16:colId xmlns:a16="http://schemas.microsoft.com/office/drawing/2014/main" val="4257715134"/>
                    </a:ext>
                  </a:extLst>
                </a:gridCol>
                <a:gridCol w="3621206">
                  <a:extLst>
                    <a:ext uri="{9D8B030D-6E8A-4147-A177-3AD203B41FA5}">
                      <a16:colId xmlns:a16="http://schemas.microsoft.com/office/drawing/2014/main" val="3647254888"/>
                    </a:ext>
                  </a:extLst>
                </a:gridCol>
                <a:gridCol w="3621206">
                  <a:extLst>
                    <a:ext uri="{9D8B030D-6E8A-4147-A177-3AD203B41FA5}">
                      <a16:colId xmlns:a16="http://schemas.microsoft.com/office/drawing/2014/main" val="2406180612"/>
                    </a:ext>
                  </a:extLst>
                </a:gridCol>
              </a:tblGrid>
              <a:tr h="358122">
                <a:tc>
                  <a:txBody>
                    <a:bodyPr/>
                    <a:lstStyle/>
                    <a:p>
                      <a:pPr algn="ctr" fontAlgn="b"/>
                      <a:r>
                        <a:rPr lang="en-US" sz="2400" u="none" strike="noStrike">
                          <a:solidFill>
                            <a:schemeClr val="tx1"/>
                          </a:solidFill>
                          <a:effectLst/>
                        </a:rPr>
                        <a:t>Year of Birth</a:t>
                      </a:r>
                      <a:endParaRPr lang="en-US" sz="2400" b="0" i="0" u="none" strike="noStrike">
                        <a:solidFill>
                          <a:schemeClr val="tx1"/>
                        </a:solidFill>
                        <a:effectLst/>
                        <a:latin typeface="Calibri" panose="020F0502020204030204" pitchFamily="34" charset="0"/>
                      </a:endParaRPr>
                    </a:p>
                  </a:txBody>
                  <a:tcPr marL="5230" marR="5230" marT="5230" marB="0" anchor="b">
                    <a:solidFill>
                      <a:schemeClr val="bg1"/>
                    </a:solidFill>
                  </a:tcPr>
                </a:tc>
                <a:tc>
                  <a:txBody>
                    <a:bodyPr/>
                    <a:lstStyle/>
                    <a:p>
                      <a:pPr algn="ctr" fontAlgn="b"/>
                      <a:r>
                        <a:rPr lang="en-US" sz="2400" u="none" strike="noStrike" dirty="0">
                          <a:solidFill>
                            <a:schemeClr val="tx1"/>
                          </a:solidFill>
                          <a:effectLst/>
                        </a:rPr>
                        <a:t>Physical Functioning</a:t>
                      </a:r>
                      <a:endParaRPr lang="en-US" sz="2400" b="0" i="0" u="none" strike="noStrike" dirty="0">
                        <a:solidFill>
                          <a:schemeClr val="tx1"/>
                        </a:solidFill>
                        <a:effectLst/>
                        <a:latin typeface="Calibri" panose="020F0502020204030204" pitchFamily="34" charset="0"/>
                      </a:endParaRPr>
                    </a:p>
                  </a:txBody>
                  <a:tcPr marL="5230" marR="5230" marT="5230" marB="0" anchor="b">
                    <a:solidFill>
                      <a:schemeClr val="bg1"/>
                    </a:solidFill>
                  </a:tcPr>
                </a:tc>
                <a:tc>
                  <a:txBody>
                    <a:bodyPr/>
                    <a:lstStyle/>
                    <a:p>
                      <a:pPr algn="ctr" fontAlgn="b"/>
                      <a:r>
                        <a:rPr lang="en-US" sz="2400" u="none" strike="noStrike" dirty="0">
                          <a:solidFill>
                            <a:schemeClr val="tx1"/>
                          </a:solidFill>
                          <a:effectLst/>
                        </a:rPr>
                        <a:t>Unemployment Benefit </a:t>
                      </a:r>
                      <a:endParaRPr lang="en-US" sz="2400" b="0" i="0" u="none" strike="noStrike" dirty="0">
                        <a:solidFill>
                          <a:schemeClr val="tx1"/>
                        </a:solidFill>
                        <a:effectLst/>
                        <a:latin typeface="Calibri" panose="020F0502020204030204" pitchFamily="34" charset="0"/>
                      </a:endParaRPr>
                    </a:p>
                  </a:txBody>
                  <a:tcPr marL="5230" marR="5230" marT="5230" marB="0" anchor="b">
                    <a:solidFill>
                      <a:schemeClr val="bg1"/>
                    </a:solidFill>
                  </a:tcPr>
                </a:tc>
                <a:extLst>
                  <a:ext uri="{0D108BD9-81ED-4DB2-BD59-A6C34878D82A}">
                    <a16:rowId xmlns:a16="http://schemas.microsoft.com/office/drawing/2014/main" val="2187897076"/>
                  </a:ext>
                </a:extLst>
              </a:tr>
              <a:tr h="358122">
                <a:tc>
                  <a:txBody>
                    <a:bodyPr/>
                    <a:lstStyle/>
                    <a:p>
                      <a:pPr algn="ctr" fontAlgn="b"/>
                      <a:r>
                        <a:rPr lang="en-US" sz="2400" u="none" strike="noStrike">
                          <a:solidFill>
                            <a:schemeClr val="tx1"/>
                          </a:solidFill>
                          <a:effectLst/>
                        </a:rPr>
                        <a:t>Gender</a:t>
                      </a:r>
                      <a:endParaRPr lang="en-US" sz="2400" b="0" i="0" u="none" strike="noStrike">
                        <a:solidFill>
                          <a:schemeClr val="tx1"/>
                        </a:solidFill>
                        <a:effectLst/>
                        <a:latin typeface="Calibri" panose="020F0502020204030204" pitchFamily="34" charset="0"/>
                      </a:endParaRPr>
                    </a:p>
                  </a:txBody>
                  <a:tcPr marL="5230" marR="5230" marT="5230" marB="0" anchor="b">
                    <a:solidFill>
                      <a:schemeClr val="bg1"/>
                    </a:solidFill>
                  </a:tcPr>
                </a:tc>
                <a:tc>
                  <a:txBody>
                    <a:bodyPr/>
                    <a:lstStyle/>
                    <a:p>
                      <a:pPr algn="ctr" fontAlgn="b"/>
                      <a:r>
                        <a:rPr lang="en-US" sz="2400" u="none" strike="noStrike" dirty="0">
                          <a:solidFill>
                            <a:schemeClr val="tx1"/>
                          </a:solidFill>
                          <a:effectLst/>
                        </a:rPr>
                        <a:t>Life Satisfaction</a:t>
                      </a:r>
                      <a:endParaRPr lang="en-US" sz="2400" b="0" i="0" u="none" strike="noStrike" dirty="0">
                        <a:solidFill>
                          <a:schemeClr val="tx1"/>
                        </a:solidFill>
                        <a:effectLst/>
                        <a:latin typeface="Calibri" panose="020F0502020204030204" pitchFamily="34" charset="0"/>
                      </a:endParaRPr>
                    </a:p>
                  </a:txBody>
                  <a:tcPr marL="5230" marR="5230" marT="5230" marB="0" anchor="b">
                    <a:solidFill>
                      <a:schemeClr val="bg1"/>
                    </a:solidFill>
                  </a:tcPr>
                </a:tc>
                <a:tc>
                  <a:txBody>
                    <a:bodyPr/>
                    <a:lstStyle/>
                    <a:p>
                      <a:pPr algn="ctr" fontAlgn="b"/>
                      <a:r>
                        <a:rPr lang="en-US" sz="2400" u="none" strike="noStrike">
                          <a:solidFill>
                            <a:schemeClr val="tx1"/>
                          </a:solidFill>
                          <a:effectLst/>
                        </a:rPr>
                        <a:t>Number of Siblings</a:t>
                      </a:r>
                      <a:endParaRPr lang="en-US" sz="2400" b="0" i="0" u="none" strike="noStrike">
                        <a:solidFill>
                          <a:schemeClr val="tx1"/>
                        </a:solidFill>
                        <a:effectLst/>
                        <a:latin typeface="Calibri" panose="020F0502020204030204" pitchFamily="34" charset="0"/>
                      </a:endParaRPr>
                    </a:p>
                  </a:txBody>
                  <a:tcPr marL="5230" marR="5230" marT="5230" marB="0" anchor="b">
                    <a:solidFill>
                      <a:schemeClr val="bg1"/>
                    </a:solidFill>
                  </a:tcPr>
                </a:tc>
                <a:extLst>
                  <a:ext uri="{0D108BD9-81ED-4DB2-BD59-A6C34878D82A}">
                    <a16:rowId xmlns:a16="http://schemas.microsoft.com/office/drawing/2014/main" val="2859448795"/>
                  </a:ext>
                </a:extLst>
              </a:tr>
              <a:tr h="358122">
                <a:tc>
                  <a:txBody>
                    <a:bodyPr/>
                    <a:lstStyle/>
                    <a:p>
                      <a:pPr algn="ctr" fontAlgn="b"/>
                      <a:r>
                        <a:rPr lang="en-US" sz="2400" u="none" strike="noStrike">
                          <a:solidFill>
                            <a:schemeClr val="tx1"/>
                          </a:solidFill>
                          <a:effectLst/>
                        </a:rPr>
                        <a:t>Household ID</a:t>
                      </a:r>
                      <a:endParaRPr lang="en-US" sz="2400" b="0" i="0" u="none" strike="noStrike">
                        <a:solidFill>
                          <a:schemeClr val="tx1"/>
                        </a:solidFill>
                        <a:effectLst/>
                        <a:latin typeface="Calibri" panose="020F0502020204030204" pitchFamily="34" charset="0"/>
                      </a:endParaRPr>
                    </a:p>
                  </a:txBody>
                  <a:tcPr marL="5230" marR="5230" marT="5230" marB="0" anchor="b">
                    <a:solidFill>
                      <a:schemeClr val="bg1"/>
                    </a:solidFill>
                  </a:tcPr>
                </a:tc>
                <a:tc>
                  <a:txBody>
                    <a:bodyPr/>
                    <a:lstStyle/>
                    <a:p>
                      <a:pPr algn="ctr" fontAlgn="b"/>
                      <a:r>
                        <a:rPr lang="en-US" sz="2400" u="none" strike="noStrike" dirty="0">
                          <a:solidFill>
                            <a:schemeClr val="tx1"/>
                          </a:solidFill>
                          <a:effectLst/>
                        </a:rPr>
                        <a:t>Satisfaction with Family</a:t>
                      </a:r>
                      <a:endParaRPr lang="en-US" sz="2400" b="0" i="0" u="none" strike="noStrike" dirty="0">
                        <a:solidFill>
                          <a:schemeClr val="tx1"/>
                        </a:solidFill>
                        <a:effectLst/>
                        <a:latin typeface="Calibri" panose="020F0502020204030204" pitchFamily="34" charset="0"/>
                      </a:endParaRPr>
                    </a:p>
                  </a:txBody>
                  <a:tcPr marL="5230" marR="5230" marT="5230" marB="0" anchor="b">
                    <a:solidFill>
                      <a:schemeClr val="bg1"/>
                    </a:solidFill>
                  </a:tcPr>
                </a:tc>
                <a:tc>
                  <a:txBody>
                    <a:bodyPr/>
                    <a:lstStyle/>
                    <a:p>
                      <a:pPr algn="ctr" fontAlgn="b"/>
                      <a:r>
                        <a:rPr lang="en-US" sz="2400" u="none" strike="noStrike">
                          <a:solidFill>
                            <a:schemeClr val="tx1"/>
                          </a:solidFill>
                          <a:effectLst/>
                        </a:rPr>
                        <a:t>Married</a:t>
                      </a:r>
                      <a:endParaRPr lang="en-US" sz="2400" b="0" i="0" u="none" strike="noStrike">
                        <a:solidFill>
                          <a:schemeClr val="tx1"/>
                        </a:solidFill>
                        <a:effectLst/>
                        <a:latin typeface="Calibri" panose="020F0502020204030204" pitchFamily="34" charset="0"/>
                      </a:endParaRPr>
                    </a:p>
                  </a:txBody>
                  <a:tcPr marL="5230" marR="5230" marT="5230" marB="0" anchor="b">
                    <a:solidFill>
                      <a:schemeClr val="bg1"/>
                    </a:solidFill>
                  </a:tcPr>
                </a:tc>
                <a:extLst>
                  <a:ext uri="{0D108BD9-81ED-4DB2-BD59-A6C34878D82A}">
                    <a16:rowId xmlns:a16="http://schemas.microsoft.com/office/drawing/2014/main" val="2059674042"/>
                  </a:ext>
                </a:extLst>
              </a:tr>
              <a:tr h="358122">
                <a:tc>
                  <a:txBody>
                    <a:bodyPr/>
                    <a:lstStyle/>
                    <a:p>
                      <a:pPr algn="ctr" fontAlgn="b"/>
                      <a:r>
                        <a:rPr lang="en-US" sz="2400" u="none" strike="noStrike">
                          <a:solidFill>
                            <a:schemeClr val="tx1"/>
                          </a:solidFill>
                          <a:effectLst/>
                        </a:rPr>
                        <a:t>Father Alive</a:t>
                      </a:r>
                      <a:endParaRPr lang="en-US" sz="2400" b="0" i="0" u="none" strike="noStrike">
                        <a:solidFill>
                          <a:schemeClr val="tx1"/>
                        </a:solidFill>
                        <a:effectLst/>
                        <a:latin typeface="Calibri" panose="020F0502020204030204" pitchFamily="34" charset="0"/>
                      </a:endParaRPr>
                    </a:p>
                  </a:txBody>
                  <a:tcPr marL="5230" marR="5230" marT="5230" marB="0" anchor="b">
                    <a:solidFill>
                      <a:schemeClr val="bg1"/>
                    </a:solidFill>
                  </a:tcPr>
                </a:tc>
                <a:tc>
                  <a:txBody>
                    <a:bodyPr/>
                    <a:lstStyle/>
                    <a:p>
                      <a:pPr algn="ctr" fontAlgn="b"/>
                      <a:r>
                        <a:rPr lang="en-US" sz="2400" u="none" strike="noStrike" dirty="0">
                          <a:solidFill>
                            <a:schemeClr val="tx1"/>
                          </a:solidFill>
                          <a:effectLst/>
                        </a:rPr>
                        <a:t>Satisfaction with Income</a:t>
                      </a:r>
                      <a:endParaRPr lang="en-US" sz="2400" b="0" i="0" u="none" strike="noStrike" dirty="0">
                        <a:solidFill>
                          <a:schemeClr val="tx1"/>
                        </a:solidFill>
                        <a:effectLst/>
                        <a:latin typeface="Calibri" panose="020F0502020204030204" pitchFamily="34" charset="0"/>
                      </a:endParaRPr>
                    </a:p>
                  </a:txBody>
                  <a:tcPr marL="5230" marR="5230" marT="5230" marB="0" anchor="b">
                    <a:solidFill>
                      <a:schemeClr val="bg1"/>
                    </a:solidFill>
                  </a:tcPr>
                </a:tc>
                <a:tc>
                  <a:txBody>
                    <a:bodyPr/>
                    <a:lstStyle/>
                    <a:p>
                      <a:pPr algn="ctr" fontAlgn="b"/>
                      <a:r>
                        <a:rPr lang="en-US" sz="2400" u="none" strike="noStrike" dirty="0">
                          <a:solidFill>
                            <a:schemeClr val="tx1"/>
                          </a:solidFill>
                          <a:effectLst/>
                        </a:rPr>
                        <a:t>Number of Children</a:t>
                      </a:r>
                      <a:endParaRPr lang="en-US" sz="2400" b="0" i="0" u="none" strike="noStrike" dirty="0">
                        <a:solidFill>
                          <a:schemeClr val="tx1"/>
                        </a:solidFill>
                        <a:effectLst/>
                        <a:latin typeface="Calibri" panose="020F0502020204030204" pitchFamily="34" charset="0"/>
                      </a:endParaRPr>
                    </a:p>
                  </a:txBody>
                  <a:tcPr marL="5230" marR="5230" marT="5230" marB="0" anchor="b">
                    <a:solidFill>
                      <a:schemeClr val="bg1"/>
                    </a:solidFill>
                  </a:tcPr>
                </a:tc>
                <a:extLst>
                  <a:ext uri="{0D108BD9-81ED-4DB2-BD59-A6C34878D82A}">
                    <a16:rowId xmlns:a16="http://schemas.microsoft.com/office/drawing/2014/main" val="3963417724"/>
                  </a:ext>
                </a:extLst>
              </a:tr>
              <a:tr h="358122">
                <a:tc>
                  <a:txBody>
                    <a:bodyPr/>
                    <a:lstStyle/>
                    <a:p>
                      <a:pPr algn="ctr" fontAlgn="b"/>
                      <a:r>
                        <a:rPr lang="en-US" sz="2400" u="none" strike="noStrike">
                          <a:solidFill>
                            <a:schemeClr val="tx1"/>
                          </a:solidFill>
                          <a:effectLst/>
                        </a:rPr>
                        <a:t>Mother Alive</a:t>
                      </a:r>
                      <a:endParaRPr lang="en-US" sz="2400" b="0" i="0" u="none" strike="noStrike">
                        <a:solidFill>
                          <a:schemeClr val="tx1"/>
                        </a:solidFill>
                        <a:effectLst/>
                        <a:latin typeface="Calibri" panose="020F0502020204030204" pitchFamily="34" charset="0"/>
                      </a:endParaRPr>
                    </a:p>
                  </a:txBody>
                  <a:tcPr marL="5230" marR="5230" marT="5230" marB="0" anchor="b">
                    <a:solidFill>
                      <a:schemeClr val="bg1"/>
                    </a:solidFill>
                  </a:tcPr>
                </a:tc>
                <a:tc>
                  <a:txBody>
                    <a:bodyPr/>
                    <a:lstStyle/>
                    <a:p>
                      <a:pPr algn="ctr" fontAlgn="b"/>
                      <a:r>
                        <a:rPr lang="en-US" sz="2400" u="none" strike="noStrike" dirty="0">
                          <a:solidFill>
                            <a:schemeClr val="tx1"/>
                          </a:solidFill>
                          <a:effectLst/>
                        </a:rPr>
                        <a:t>Satisfaction with School</a:t>
                      </a:r>
                      <a:endParaRPr lang="en-US" sz="2400" b="0" i="0" u="none" strike="noStrike" dirty="0">
                        <a:solidFill>
                          <a:schemeClr val="tx1"/>
                        </a:solidFill>
                        <a:effectLst/>
                        <a:latin typeface="Calibri" panose="020F0502020204030204" pitchFamily="34" charset="0"/>
                      </a:endParaRPr>
                    </a:p>
                  </a:txBody>
                  <a:tcPr marL="5230" marR="5230" marT="5230" marB="0" anchor="b">
                    <a:solidFill>
                      <a:schemeClr val="bg1"/>
                    </a:solidFill>
                  </a:tcPr>
                </a:tc>
                <a:tc>
                  <a:txBody>
                    <a:bodyPr/>
                    <a:lstStyle/>
                    <a:p>
                      <a:pPr algn="ctr" fontAlgn="b"/>
                      <a:r>
                        <a:rPr lang="en-US" sz="2400" u="none" strike="noStrike">
                          <a:solidFill>
                            <a:schemeClr val="tx1"/>
                          </a:solidFill>
                          <a:effectLst/>
                        </a:rPr>
                        <a:t>Employment</a:t>
                      </a:r>
                      <a:endParaRPr lang="en-US" sz="2400" b="0" i="0" u="none" strike="noStrike">
                        <a:solidFill>
                          <a:schemeClr val="tx1"/>
                        </a:solidFill>
                        <a:effectLst/>
                        <a:latin typeface="Calibri" panose="020F0502020204030204" pitchFamily="34" charset="0"/>
                      </a:endParaRPr>
                    </a:p>
                  </a:txBody>
                  <a:tcPr marL="5230" marR="5230" marT="5230" marB="0" anchor="b">
                    <a:solidFill>
                      <a:schemeClr val="bg1"/>
                    </a:solidFill>
                  </a:tcPr>
                </a:tc>
                <a:extLst>
                  <a:ext uri="{0D108BD9-81ED-4DB2-BD59-A6C34878D82A}">
                    <a16:rowId xmlns:a16="http://schemas.microsoft.com/office/drawing/2014/main" val="2354194310"/>
                  </a:ext>
                </a:extLst>
              </a:tr>
              <a:tr h="358122">
                <a:tc>
                  <a:txBody>
                    <a:bodyPr/>
                    <a:lstStyle/>
                    <a:p>
                      <a:pPr algn="ctr" fontAlgn="b"/>
                      <a:r>
                        <a:rPr lang="en-US" sz="2400" u="none" strike="noStrike">
                          <a:solidFill>
                            <a:schemeClr val="tx1"/>
                          </a:solidFill>
                          <a:effectLst/>
                        </a:rPr>
                        <a:t>Race</a:t>
                      </a:r>
                      <a:endParaRPr lang="en-US" sz="2400" b="0" i="0" u="none" strike="noStrike">
                        <a:solidFill>
                          <a:schemeClr val="tx1"/>
                        </a:solidFill>
                        <a:effectLst/>
                        <a:latin typeface="Calibri" panose="020F0502020204030204" pitchFamily="34" charset="0"/>
                      </a:endParaRPr>
                    </a:p>
                  </a:txBody>
                  <a:tcPr marL="5230" marR="5230" marT="5230" marB="0" anchor="b">
                    <a:solidFill>
                      <a:schemeClr val="bg1"/>
                    </a:solidFill>
                  </a:tcPr>
                </a:tc>
                <a:tc>
                  <a:txBody>
                    <a:bodyPr/>
                    <a:lstStyle/>
                    <a:p>
                      <a:pPr algn="ctr" fontAlgn="b"/>
                      <a:r>
                        <a:rPr lang="en-US" sz="2400" u="none" strike="noStrike" dirty="0">
                          <a:solidFill>
                            <a:schemeClr val="tx1"/>
                          </a:solidFill>
                          <a:effectLst/>
                        </a:rPr>
                        <a:t>Neighborhood Quality</a:t>
                      </a:r>
                      <a:endParaRPr lang="en-US" sz="2400" b="0" i="0" u="none" strike="noStrike" dirty="0">
                        <a:solidFill>
                          <a:schemeClr val="tx1"/>
                        </a:solidFill>
                        <a:effectLst/>
                        <a:latin typeface="Calibri" panose="020F0502020204030204" pitchFamily="34" charset="0"/>
                      </a:endParaRPr>
                    </a:p>
                  </a:txBody>
                  <a:tcPr marL="5230" marR="5230" marT="5230" marB="0" anchor="b">
                    <a:solidFill>
                      <a:schemeClr val="bg1"/>
                    </a:solidFill>
                  </a:tcPr>
                </a:tc>
                <a:tc>
                  <a:txBody>
                    <a:bodyPr/>
                    <a:lstStyle/>
                    <a:p>
                      <a:pPr algn="ctr" fontAlgn="b"/>
                      <a:r>
                        <a:rPr lang="en-US" sz="2400" u="none" strike="noStrike">
                          <a:solidFill>
                            <a:schemeClr val="tx1"/>
                          </a:solidFill>
                          <a:effectLst/>
                        </a:rPr>
                        <a:t>Height (in meters)</a:t>
                      </a:r>
                      <a:endParaRPr lang="en-US" sz="2400" b="0" i="0" u="none" strike="noStrike">
                        <a:solidFill>
                          <a:schemeClr val="tx1"/>
                        </a:solidFill>
                        <a:effectLst/>
                        <a:latin typeface="Calibri" panose="020F0502020204030204" pitchFamily="34" charset="0"/>
                      </a:endParaRPr>
                    </a:p>
                  </a:txBody>
                  <a:tcPr marL="5230" marR="5230" marT="5230" marB="0" anchor="b">
                    <a:solidFill>
                      <a:schemeClr val="bg1"/>
                    </a:solidFill>
                  </a:tcPr>
                </a:tc>
                <a:extLst>
                  <a:ext uri="{0D108BD9-81ED-4DB2-BD59-A6C34878D82A}">
                    <a16:rowId xmlns:a16="http://schemas.microsoft.com/office/drawing/2014/main" val="1982833367"/>
                  </a:ext>
                </a:extLst>
              </a:tr>
              <a:tr h="358122">
                <a:tc>
                  <a:txBody>
                    <a:bodyPr/>
                    <a:lstStyle/>
                    <a:p>
                      <a:pPr algn="ctr" fontAlgn="b"/>
                      <a:r>
                        <a:rPr lang="en-US" sz="2400" u="none" strike="noStrike">
                          <a:solidFill>
                            <a:schemeClr val="tx1"/>
                          </a:solidFill>
                          <a:effectLst/>
                        </a:rPr>
                        <a:t>Ethnicity</a:t>
                      </a:r>
                      <a:endParaRPr lang="en-US" sz="2400" b="0" i="0" u="none" strike="noStrike">
                        <a:solidFill>
                          <a:schemeClr val="tx1"/>
                        </a:solidFill>
                        <a:effectLst/>
                        <a:latin typeface="Calibri" panose="020F0502020204030204" pitchFamily="34" charset="0"/>
                      </a:endParaRPr>
                    </a:p>
                  </a:txBody>
                  <a:tcPr marL="5230" marR="5230" marT="5230" marB="0" anchor="b">
                    <a:solidFill>
                      <a:schemeClr val="bg1"/>
                    </a:solidFill>
                  </a:tcPr>
                </a:tc>
                <a:tc>
                  <a:txBody>
                    <a:bodyPr/>
                    <a:lstStyle/>
                    <a:p>
                      <a:pPr algn="ctr" fontAlgn="b"/>
                      <a:r>
                        <a:rPr lang="en-US" sz="2400" u="none" strike="noStrike" dirty="0">
                          <a:solidFill>
                            <a:schemeClr val="tx1"/>
                          </a:solidFill>
                          <a:effectLst/>
                        </a:rPr>
                        <a:t>Healthcare</a:t>
                      </a:r>
                      <a:endParaRPr lang="en-US" sz="2400" b="0" i="0" u="none" strike="noStrike" dirty="0">
                        <a:solidFill>
                          <a:schemeClr val="tx1"/>
                        </a:solidFill>
                        <a:effectLst/>
                        <a:latin typeface="Calibri" panose="020F0502020204030204" pitchFamily="34" charset="0"/>
                      </a:endParaRPr>
                    </a:p>
                  </a:txBody>
                  <a:tcPr marL="5230" marR="5230" marT="5230" marB="0" anchor="b">
                    <a:solidFill>
                      <a:schemeClr val="bg1"/>
                    </a:solidFill>
                  </a:tcPr>
                </a:tc>
                <a:tc>
                  <a:txBody>
                    <a:bodyPr/>
                    <a:lstStyle/>
                    <a:p>
                      <a:pPr algn="ctr" fontAlgn="b"/>
                      <a:r>
                        <a:rPr lang="en-US" sz="2400" u="none" strike="noStrike">
                          <a:solidFill>
                            <a:schemeClr val="tx1"/>
                          </a:solidFill>
                          <a:effectLst/>
                        </a:rPr>
                        <a:t>Weight (in kg)</a:t>
                      </a:r>
                      <a:endParaRPr lang="en-US" sz="2400" b="0" i="0" u="none" strike="noStrike">
                        <a:solidFill>
                          <a:schemeClr val="tx1"/>
                        </a:solidFill>
                        <a:effectLst/>
                        <a:latin typeface="Calibri" panose="020F0502020204030204" pitchFamily="34" charset="0"/>
                      </a:endParaRPr>
                    </a:p>
                  </a:txBody>
                  <a:tcPr marL="5230" marR="5230" marT="5230" marB="0" anchor="b">
                    <a:solidFill>
                      <a:schemeClr val="bg1"/>
                    </a:solidFill>
                  </a:tcPr>
                </a:tc>
                <a:extLst>
                  <a:ext uri="{0D108BD9-81ED-4DB2-BD59-A6C34878D82A}">
                    <a16:rowId xmlns:a16="http://schemas.microsoft.com/office/drawing/2014/main" val="1409765524"/>
                  </a:ext>
                </a:extLst>
              </a:tr>
              <a:tr h="358122">
                <a:tc>
                  <a:txBody>
                    <a:bodyPr/>
                    <a:lstStyle/>
                    <a:p>
                      <a:pPr algn="ctr" fontAlgn="b"/>
                      <a:r>
                        <a:rPr lang="en-US" sz="2400" u="none" strike="noStrike">
                          <a:solidFill>
                            <a:schemeClr val="tx1"/>
                          </a:solidFill>
                          <a:effectLst/>
                        </a:rPr>
                        <a:t>Gross Wages</a:t>
                      </a:r>
                      <a:endParaRPr lang="en-US" sz="2400" b="0" i="0" u="none" strike="noStrike">
                        <a:solidFill>
                          <a:schemeClr val="tx1"/>
                        </a:solidFill>
                        <a:effectLst/>
                        <a:latin typeface="Calibri" panose="020F0502020204030204" pitchFamily="34" charset="0"/>
                      </a:endParaRPr>
                    </a:p>
                  </a:txBody>
                  <a:tcPr marL="5230" marR="5230" marT="5230" marB="0" anchor="b">
                    <a:solidFill>
                      <a:schemeClr val="bg1"/>
                    </a:solidFill>
                  </a:tcPr>
                </a:tc>
                <a:tc>
                  <a:txBody>
                    <a:bodyPr/>
                    <a:lstStyle/>
                    <a:p>
                      <a:pPr algn="ctr" fontAlgn="b"/>
                      <a:r>
                        <a:rPr lang="en-US" sz="2400" u="none" strike="noStrike">
                          <a:solidFill>
                            <a:schemeClr val="tx1"/>
                          </a:solidFill>
                          <a:effectLst/>
                        </a:rPr>
                        <a:t>Urban/Rural</a:t>
                      </a:r>
                      <a:endParaRPr lang="en-US" sz="2400" b="0" i="0" u="none" strike="noStrike">
                        <a:solidFill>
                          <a:schemeClr val="tx1"/>
                        </a:solidFill>
                        <a:effectLst/>
                        <a:latin typeface="Calibri" panose="020F0502020204030204" pitchFamily="34" charset="0"/>
                      </a:endParaRPr>
                    </a:p>
                  </a:txBody>
                  <a:tcPr marL="5230" marR="5230" marT="5230" marB="0" anchor="b">
                    <a:solidFill>
                      <a:schemeClr val="bg1"/>
                    </a:solidFill>
                  </a:tcPr>
                </a:tc>
                <a:tc>
                  <a:txBody>
                    <a:bodyPr/>
                    <a:lstStyle/>
                    <a:p>
                      <a:pPr algn="ctr" fontAlgn="b"/>
                      <a:r>
                        <a:rPr lang="en-US" sz="2400" u="none" strike="noStrike">
                          <a:solidFill>
                            <a:schemeClr val="tx1"/>
                          </a:solidFill>
                          <a:effectLst/>
                        </a:rPr>
                        <a:t>Education</a:t>
                      </a:r>
                      <a:endParaRPr lang="en-US" sz="2400" b="0" i="0" u="none" strike="noStrike">
                        <a:solidFill>
                          <a:schemeClr val="tx1"/>
                        </a:solidFill>
                        <a:effectLst/>
                        <a:latin typeface="Calibri" panose="020F0502020204030204" pitchFamily="34" charset="0"/>
                      </a:endParaRPr>
                    </a:p>
                  </a:txBody>
                  <a:tcPr marL="5230" marR="5230" marT="5230" marB="0" anchor="b">
                    <a:solidFill>
                      <a:schemeClr val="bg1"/>
                    </a:solidFill>
                  </a:tcPr>
                </a:tc>
                <a:extLst>
                  <a:ext uri="{0D108BD9-81ED-4DB2-BD59-A6C34878D82A}">
                    <a16:rowId xmlns:a16="http://schemas.microsoft.com/office/drawing/2014/main" val="2022108485"/>
                  </a:ext>
                </a:extLst>
              </a:tr>
              <a:tr h="358122">
                <a:tc>
                  <a:txBody>
                    <a:bodyPr/>
                    <a:lstStyle/>
                    <a:p>
                      <a:pPr algn="ctr" fontAlgn="b"/>
                      <a:r>
                        <a:rPr lang="en-US" sz="2400" u="none" strike="noStrike">
                          <a:solidFill>
                            <a:schemeClr val="tx1"/>
                          </a:solidFill>
                          <a:effectLst/>
                        </a:rPr>
                        <a:t>Welfare</a:t>
                      </a:r>
                      <a:endParaRPr lang="en-US" sz="2400" b="0" i="0" u="none" strike="noStrike">
                        <a:solidFill>
                          <a:schemeClr val="tx1"/>
                        </a:solidFill>
                        <a:effectLst/>
                        <a:latin typeface="Calibri" panose="020F0502020204030204" pitchFamily="34" charset="0"/>
                      </a:endParaRPr>
                    </a:p>
                  </a:txBody>
                  <a:tcPr marL="5230" marR="5230" marT="5230" marB="0" anchor="b">
                    <a:solidFill>
                      <a:schemeClr val="bg1"/>
                    </a:solidFill>
                  </a:tcPr>
                </a:tc>
                <a:tc>
                  <a:txBody>
                    <a:bodyPr/>
                    <a:lstStyle/>
                    <a:p>
                      <a:pPr algn="ctr" fontAlgn="b"/>
                      <a:r>
                        <a:rPr lang="en-US" sz="2400" u="none" strike="noStrike" dirty="0">
                          <a:solidFill>
                            <a:schemeClr val="tx1"/>
                          </a:solidFill>
                          <a:effectLst/>
                        </a:rPr>
                        <a:t>Disability</a:t>
                      </a:r>
                      <a:endParaRPr lang="en-US" sz="2400" b="0" i="0" u="none" strike="noStrike" dirty="0">
                        <a:solidFill>
                          <a:schemeClr val="tx1"/>
                        </a:solidFill>
                        <a:effectLst/>
                        <a:latin typeface="Calibri" panose="020F0502020204030204" pitchFamily="34" charset="0"/>
                      </a:endParaRPr>
                    </a:p>
                  </a:txBody>
                  <a:tcPr marL="5230" marR="5230" marT="5230" marB="0" anchor="b">
                    <a:solidFill>
                      <a:schemeClr val="bg1"/>
                    </a:solidFill>
                  </a:tcPr>
                </a:tc>
                <a:tc>
                  <a:txBody>
                    <a:bodyPr/>
                    <a:lstStyle/>
                    <a:p>
                      <a:pPr algn="ctr" fontAlgn="b"/>
                      <a:r>
                        <a:rPr lang="en-US" sz="2400" u="none" strike="noStrike">
                          <a:solidFill>
                            <a:schemeClr val="tx1"/>
                          </a:solidFill>
                          <a:effectLst/>
                        </a:rPr>
                        <a:t>Exercise</a:t>
                      </a:r>
                      <a:endParaRPr lang="en-US" sz="2400" b="0" i="0" u="none" strike="noStrike">
                        <a:solidFill>
                          <a:schemeClr val="tx1"/>
                        </a:solidFill>
                        <a:effectLst/>
                        <a:latin typeface="Calibri" panose="020F0502020204030204" pitchFamily="34" charset="0"/>
                      </a:endParaRPr>
                    </a:p>
                  </a:txBody>
                  <a:tcPr marL="5230" marR="5230" marT="5230" marB="0" anchor="b">
                    <a:solidFill>
                      <a:schemeClr val="bg1"/>
                    </a:solidFill>
                  </a:tcPr>
                </a:tc>
                <a:extLst>
                  <a:ext uri="{0D108BD9-81ED-4DB2-BD59-A6C34878D82A}">
                    <a16:rowId xmlns:a16="http://schemas.microsoft.com/office/drawing/2014/main" val="754897299"/>
                  </a:ext>
                </a:extLst>
              </a:tr>
              <a:tr h="358122">
                <a:tc>
                  <a:txBody>
                    <a:bodyPr/>
                    <a:lstStyle/>
                    <a:p>
                      <a:pPr algn="ctr" fontAlgn="b"/>
                      <a:r>
                        <a:rPr lang="en-US" sz="2400" u="none" strike="noStrike">
                          <a:solidFill>
                            <a:schemeClr val="tx1"/>
                          </a:solidFill>
                          <a:effectLst/>
                        </a:rPr>
                        <a:t>Household size</a:t>
                      </a:r>
                      <a:endParaRPr lang="en-US" sz="2400" b="0" i="0" u="none" strike="noStrike">
                        <a:solidFill>
                          <a:schemeClr val="tx1"/>
                        </a:solidFill>
                        <a:effectLst/>
                        <a:latin typeface="Calibri" panose="020F0502020204030204" pitchFamily="34" charset="0"/>
                      </a:endParaRPr>
                    </a:p>
                  </a:txBody>
                  <a:tcPr marL="5230" marR="5230" marT="5230" marB="0" anchor="b">
                    <a:solidFill>
                      <a:schemeClr val="bg1"/>
                    </a:solidFill>
                  </a:tcPr>
                </a:tc>
                <a:tc>
                  <a:txBody>
                    <a:bodyPr/>
                    <a:lstStyle/>
                    <a:p>
                      <a:pPr algn="ctr" fontAlgn="b"/>
                      <a:r>
                        <a:rPr lang="en-US" sz="2400" u="none" strike="noStrike" dirty="0">
                          <a:solidFill>
                            <a:schemeClr val="tx1"/>
                          </a:solidFill>
                          <a:effectLst/>
                        </a:rPr>
                        <a:t>Father Education</a:t>
                      </a:r>
                      <a:endParaRPr lang="en-US" sz="2400" b="0" i="0" u="none" strike="noStrike" dirty="0">
                        <a:solidFill>
                          <a:schemeClr val="tx1"/>
                        </a:solidFill>
                        <a:effectLst/>
                        <a:latin typeface="Calibri" panose="020F0502020204030204" pitchFamily="34" charset="0"/>
                      </a:endParaRPr>
                    </a:p>
                  </a:txBody>
                  <a:tcPr marL="5230" marR="5230" marT="5230" marB="0" anchor="b">
                    <a:solidFill>
                      <a:schemeClr val="bg1"/>
                    </a:solidFill>
                  </a:tcPr>
                </a:tc>
                <a:tc>
                  <a:txBody>
                    <a:bodyPr/>
                    <a:lstStyle/>
                    <a:p>
                      <a:pPr algn="ctr" fontAlgn="b"/>
                      <a:r>
                        <a:rPr lang="en-US" sz="2400" u="none" strike="noStrike">
                          <a:solidFill>
                            <a:schemeClr val="tx1"/>
                          </a:solidFill>
                          <a:effectLst/>
                        </a:rPr>
                        <a:t>Drinks Alcohol</a:t>
                      </a:r>
                      <a:endParaRPr lang="en-US" sz="2400" b="0" i="0" u="none" strike="noStrike">
                        <a:solidFill>
                          <a:schemeClr val="tx1"/>
                        </a:solidFill>
                        <a:effectLst/>
                        <a:latin typeface="Calibri" panose="020F0502020204030204" pitchFamily="34" charset="0"/>
                      </a:endParaRPr>
                    </a:p>
                  </a:txBody>
                  <a:tcPr marL="5230" marR="5230" marT="5230" marB="0" anchor="b">
                    <a:solidFill>
                      <a:schemeClr val="bg1"/>
                    </a:solidFill>
                  </a:tcPr>
                </a:tc>
                <a:extLst>
                  <a:ext uri="{0D108BD9-81ED-4DB2-BD59-A6C34878D82A}">
                    <a16:rowId xmlns:a16="http://schemas.microsoft.com/office/drawing/2014/main" val="3123757490"/>
                  </a:ext>
                </a:extLst>
              </a:tr>
              <a:tr h="358122">
                <a:tc>
                  <a:txBody>
                    <a:bodyPr/>
                    <a:lstStyle/>
                    <a:p>
                      <a:pPr algn="ctr" fontAlgn="b"/>
                      <a:r>
                        <a:rPr lang="en-US" sz="2400" u="none" strike="noStrike">
                          <a:solidFill>
                            <a:schemeClr val="tx1"/>
                          </a:solidFill>
                          <a:effectLst/>
                        </a:rPr>
                        <a:t>Self-Rated Physical Health</a:t>
                      </a:r>
                      <a:endParaRPr lang="en-US" sz="2400" b="0" i="0" u="none" strike="noStrike">
                        <a:solidFill>
                          <a:schemeClr val="tx1"/>
                        </a:solidFill>
                        <a:effectLst/>
                        <a:latin typeface="Calibri" panose="020F0502020204030204" pitchFamily="34" charset="0"/>
                      </a:endParaRPr>
                    </a:p>
                  </a:txBody>
                  <a:tcPr marL="5230" marR="5230" marT="5230" marB="0" anchor="b">
                    <a:solidFill>
                      <a:schemeClr val="bg1"/>
                    </a:solidFill>
                  </a:tcPr>
                </a:tc>
                <a:tc>
                  <a:txBody>
                    <a:bodyPr/>
                    <a:lstStyle/>
                    <a:p>
                      <a:pPr algn="ctr" fontAlgn="b"/>
                      <a:r>
                        <a:rPr lang="en-US" sz="2400" u="none" strike="noStrike" dirty="0">
                          <a:solidFill>
                            <a:schemeClr val="tx1"/>
                          </a:solidFill>
                          <a:effectLst/>
                        </a:rPr>
                        <a:t>Mother Education</a:t>
                      </a:r>
                      <a:endParaRPr lang="en-US" sz="2400" b="0" i="0" u="none" strike="noStrike" dirty="0">
                        <a:solidFill>
                          <a:schemeClr val="tx1"/>
                        </a:solidFill>
                        <a:effectLst/>
                        <a:latin typeface="Calibri" panose="020F0502020204030204" pitchFamily="34" charset="0"/>
                      </a:endParaRPr>
                    </a:p>
                  </a:txBody>
                  <a:tcPr marL="5230" marR="5230" marT="5230" marB="0" anchor="b">
                    <a:solidFill>
                      <a:schemeClr val="bg1"/>
                    </a:solidFill>
                  </a:tcPr>
                </a:tc>
                <a:tc>
                  <a:txBody>
                    <a:bodyPr/>
                    <a:lstStyle/>
                    <a:p>
                      <a:pPr algn="ctr" fontAlgn="b"/>
                      <a:r>
                        <a:rPr lang="en-US" sz="2400" u="none" strike="noStrike">
                          <a:solidFill>
                            <a:schemeClr val="tx1"/>
                          </a:solidFill>
                          <a:effectLst/>
                        </a:rPr>
                        <a:t>Does Drugs</a:t>
                      </a:r>
                      <a:endParaRPr lang="en-US" sz="2400" b="0" i="0" u="none" strike="noStrike">
                        <a:solidFill>
                          <a:schemeClr val="tx1"/>
                        </a:solidFill>
                        <a:effectLst/>
                        <a:latin typeface="Calibri" panose="020F0502020204030204" pitchFamily="34" charset="0"/>
                      </a:endParaRPr>
                    </a:p>
                  </a:txBody>
                  <a:tcPr marL="5230" marR="5230" marT="5230" marB="0" anchor="b">
                    <a:solidFill>
                      <a:schemeClr val="bg1"/>
                    </a:solidFill>
                  </a:tcPr>
                </a:tc>
                <a:extLst>
                  <a:ext uri="{0D108BD9-81ED-4DB2-BD59-A6C34878D82A}">
                    <a16:rowId xmlns:a16="http://schemas.microsoft.com/office/drawing/2014/main" val="1887927110"/>
                  </a:ext>
                </a:extLst>
              </a:tr>
              <a:tr h="358122">
                <a:tc>
                  <a:txBody>
                    <a:bodyPr/>
                    <a:lstStyle/>
                    <a:p>
                      <a:pPr algn="ctr" fontAlgn="b"/>
                      <a:r>
                        <a:rPr lang="en-US" sz="2400" u="none" strike="noStrike">
                          <a:solidFill>
                            <a:schemeClr val="tx1"/>
                          </a:solidFill>
                          <a:effectLst/>
                        </a:rPr>
                        <a:t>Body Mass Index (BMI)</a:t>
                      </a:r>
                      <a:endParaRPr lang="en-US" sz="2400" b="0" i="0" u="none" strike="noStrike">
                        <a:solidFill>
                          <a:schemeClr val="tx1"/>
                        </a:solidFill>
                        <a:effectLst/>
                        <a:latin typeface="Calibri" panose="020F0502020204030204" pitchFamily="34" charset="0"/>
                      </a:endParaRPr>
                    </a:p>
                  </a:txBody>
                  <a:tcPr marL="5230" marR="5230" marT="5230" marB="0" anchor="b">
                    <a:solidFill>
                      <a:schemeClr val="bg1"/>
                    </a:solidFill>
                  </a:tcPr>
                </a:tc>
                <a:tc>
                  <a:txBody>
                    <a:bodyPr/>
                    <a:lstStyle/>
                    <a:p>
                      <a:pPr algn="ctr" fontAlgn="b"/>
                      <a:r>
                        <a:rPr lang="en-US" sz="2400" u="none" strike="noStrike" dirty="0">
                          <a:solidFill>
                            <a:schemeClr val="tx1"/>
                          </a:solidFill>
                          <a:effectLst/>
                        </a:rPr>
                        <a:t>Mother Age at Birth</a:t>
                      </a:r>
                      <a:endParaRPr lang="en-US" sz="2400" b="0" i="0" u="none" strike="noStrike" dirty="0">
                        <a:solidFill>
                          <a:schemeClr val="tx1"/>
                        </a:solidFill>
                        <a:effectLst/>
                        <a:latin typeface="Calibri" panose="020F0502020204030204" pitchFamily="34" charset="0"/>
                      </a:endParaRPr>
                    </a:p>
                  </a:txBody>
                  <a:tcPr marL="5230" marR="5230" marT="5230" marB="0" anchor="b">
                    <a:solidFill>
                      <a:schemeClr val="bg1"/>
                    </a:solidFill>
                  </a:tcPr>
                </a:tc>
                <a:tc>
                  <a:txBody>
                    <a:bodyPr/>
                    <a:lstStyle/>
                    <a:p>
                      <a:pPr algn="ctr" fontAlgn="b"/>
                      <a:r>
                        <a:rPr lang="en-US" sz="2400" u="none" strike="noStrike">
                          <a:solidFill>
                            <a:schemeClr val="tx1"/>
                          </a:solidFill>
                          <a:effectLst/>
                        </a:rPr>
                        <a:t>Smokes</a:t>
                      </a:r>
                      <a:endParaRPr lang="en-US" sz="2400" b="0" i="0" u="none" strike="noStrike">
                        <a:solidFill>
                          <a:schemeClr val="tx1"/>
                        </a:solidFill>
                        <a:effectLst/>
                        <a:latin typeface="Calibri" panose="020F0502020204030204" pitchFamily="34" charset="0"/>
                      </a:endParaRPr>
                    </a:p>
                  </a:txBody>
                  <a:tcPr marL="5230" marR="5230" marT="5230" marB="0" anchor="b">
                    <a:solidFill>
                      <a:schemeClr val="bg1"/>
                    </a:solidFill>
                  </a:tcPr>
                </a:tc>
                <a:extLst>
                  <a:ext uri="{0D108BD9-81ED-4DB2-BD59-A6C34878D82A}">
                    <a16:rowId xmlns:a16="http://schemas.microsoft.com/office/drawing/2014/main" val="1519272612"/>
                  </a:ext>
                </a:extLst>
              </a:tr>
              <a:tr h="40689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u="none" strike="noStrike" dirty="0">
                          <a:solidFill>
                            <a:schemeClr val="tx1"/>
                          </a:solidFill>
                          <a:effectLst/>
                        </a:rPr>
                        <a:t>Loneliness</a:t>
                      </a:r>
                      <a:endParaRPr lang="en-US" sz="2400" b="0" i="0" u="none" strike="noStrike" dirty="0">
                        <a:solidFill>
                          <a:schemeClr val="tx1"/>
                        </a:solidFill>
                        <a:effectLst/>
                        <a:latin typeface="Calibri" panose="020F0502020204030204" pitchFamily="34" charset="0"/>
                      </a:endParaRPr>
                    </a:p>
                  </a:txBody>
                  <a:tcPr marL="5230" marR="5230" marT="5230" marB="0" anchor="b">
                    <a:solidFill>
                      <a:schemeClr val="bg1"/>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2400" u="none" strike="noStrike" dirty="0">
                          <a:solidFill>
                            <a:schemeClr val="tx1"/>
                          </a:solidFill>
                          <a:effectLst/>
                        </a:rPr>
                        <a:t>Doctor Visits</a:t>
                      </a:r>
                      <a:endParaRPr lang="en-US" sz="2400" b="0" i="0" u="none" strike="noStrike" dirty="0">
                        <a:solidFill>
                          <a:schemeClr val="tx1"/>
                        </a:solidFill>
                        <a:effectLst/>
                        <a:latin typeface="Calibri" panose="020F0502020204030204" pitchFamily="34" charset="0"/>
                      </a:endParaRPr>
                    </a:p>
                  </a:txBody>
                  <a:tcPr marL="5230" marR="5230" marT="5230" marB="0" anchor="b">
                    <a:solidFill>
                      <a:schemeClr val="bg1"/>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2400" u="none" strike="noStrike" dirty="0">
                          <a:solidFill>
                            <a:schemeClr val="tx1"/>
                          </a:solidFill>
                          <a:effectLst/>
                        </a:rPr>
                        <a:t>Physical Activity</a:t>
                      </a:r>
                      <a:endParaRPr lang="en-US" sz="2400" b="0" i="0" u="none" strike="noStrike" dirty="0">
                        <a:solidFill>
                          <a:schemeClr val="tx1"/>
                        </a:solidFill>
                        <a:effectLst/>
                        <a:latin typeface="Calibri" panose="020F0502020204030204" pitchFamily="34" charset="0"/>
                      </a:endParaRPr>
                    </a:p>
                  </a:txBody>
                  <a:tcPr marL="5230" marR="5230" marT="5230" marB="0" anchor="b">
                    <a:solidFill>
                      <a:schemeClr val="bg1"/>
                    </a:solidFill>
                  </a:tcPr>
                </a:tc>
                <a:extLst>
                  <a:ext uri="{0D108BD9-81ED-4DB2-BD59-A6C34878D82A}">
                    <a16:rowId xmlns:a16="http://schemas.microsoft.com/office/drawing/2014/main" val="212457292"/>
                  </a:ext>
                </a:extLst>
              </a:tr>
            </a:tbl>
          </a:graphicData>
        </a:graphic>
      </p:graphicFrame>
    </p:spTree>
    <p:extLst>
      <p:ext uri="{BB962C8B-B14F-4D97-AF65-F5344CB8AC3E}">
        <p14:creationId xmlns:p14="http://schemas.microsoft.com/office/powerpoint/2010/main" val="154718807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83C54C7-9408-AF46-B4C7-A34E2AC84A9B}"/>
              </a:ext>
            </a:extLst>
          </p:cNvPr>
          <p:cNvSpPr/>
          <p:nvPr/>
        </p:nvSpPr>
        <p:spPr>
          <a:xfrm>
            <a:off x="1951728" y="293757"/>
            <a:ext cx="8288544" cy="1112603"/>
          </a:xfrm>
          <a:prstGeom prst="rect">
            <a:avLst/>
          </a:prstGeom>
          <a:solidFill>
            <a:srgbClr val="0297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t>Specification Curve Analysis</a:t>
            </a:r>
          </a:p>
        </p:txBody>
      </p:sp>
      <p:sp>
        <p:nvSpPr>
          <p:cNvPr id="3" name="Rounded Rectangle 2">
            <a:extLst>
              <a:ext uri="{FF2B5EF4-FFF2-40B4-BE49-F238E27FC236}">
                <a16:creationId xmlns:a16="http://schemas.microsoft.com/office/drawing/2014/main" id="{05345841-0515-E240-B6C0-E8C05102B2CF}"/>
              </a:ext>
            </a:extLst>
          </p:cNvPr>
          <p:cNvSpPr/>
          <p:nvPr/>
        </p:nvSpPr>
        <p:spPr>
          <a:xfrm>
            <a:off x="1951728" y="1872974"/>
            <a:ext cx="8288544" cy="4691269"/>
          </a:xfrm>
          <a:prstGeom prst="roundRect">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F5081ABB-27FD-2444-9031-547D5BBCA53D}"/>
              </a:ext>
            </a:extLst>
          </p:cNvPr>
          <p:cNvSpPr/>
          <p:nvPr/>
        </p:nvSpPr>
        <p:spPr>
          <a:xfrm>
            <a:off x="6559827" y="6149006"/>
            <a:ext cx="2955234" cy="3710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All possible specifications</a:t>
            </a:r>
          </a:p>
        </p:txBody>
      </p:sp>
      <p:sp>
        <p:nvSpPr>
          <p:cNvPr id="2" name="Rectangle 1">
            <a:extLst>
              <a:ext uri="{FF2B5EF4-FFF2-40B4-BE49-F238E27FC236}">
                <a16:creationId xmlns:a16="http://schemas.microsoft.com/office/drawing/2014/main" id="{18D0A4EE-53E1-A547-92FA-7AD8DE43A2F2}"/>
              </a:ext>
            </a:extLst>
          </p:cNvPr>
          <p:cNvSpPr/>
          <p:nvPr/>
        </p:nvSpPr>
        <p:spPr>
          <a:xfrm>
            <a:off x="8040026" y="6564243"/>
            <a:ext cx="4181708" cy="29375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err="1">
                <a:solidFill>
                  <a:schemeClr val="tx1"/>
                </a:solidFill>
              </a:rPr>
              <a:t>Simonsohn</a:t>
            </a:r>
            <a:r>
              <a:rPr lang="en-US" dirty="0">
                <a:solidFill>
                  <a:schemeClr val="tx1"/>
                </a:solidFill>
              </a:rPr>
              <a:t>, Simmons &amp; Nelson, 2015</a:t>
            </a:r>
          </a:p>
        </p:txBody>
      </p:sp>
    </p:spTree>
    <p:extLst>
      <p:ext uri="{BB962C8B-B14F-4D97-AF65-F5344CB8AC3E}">
        <p14:creationId xmlns:p14="http://schemas.microsoft.com/office/powerpoint/2010/main" val="2896389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3"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83C54C7-9408-AF46-B4C7-A34E2AC84A9B}"/>
              </a:ext>
            </a:extLst>
          </p:cNvPr>
          <p:cNvSpPr/>
          <p:nvPr/>
        </p:nvSpPr>
        <p:spPr>
          <a:xfrm>
            <a:off x="1951728" y="293757"/>
            <a:ext cx="8288544" cy="1112603"/>
          </a:xfrm>
          <a:prstGeom prst="rect">
            <a:avLst/>
          </a:prstGeom>
          <a:solidFill>
            <a:srgbClr val="0297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t>Specification Curve Analysis</a:t>
            </a:r>
          </a:p>
        </p:txBody>
      </p:sp>
      <p:sp>
        <p:nvSpPr>
          <p:cNvPr id="3" name="Rounded Rectangle 2">
            <a:extLst>
              <a:ext uri="{FF2B5EF4-FFF2-40B4-BE49-F238E27FC236}">
                <a16:creationId xmlns:a16="http://schemas.microsoft.com/office/drawing/2014/main" id="{05345841-0515-E240-B6C0-E8C05102B2CF}"/>
              </a:ext>
            </a:extLst>
          </p:cNvPr>
          <p:cNvSpPr/>
          <p:nvPr/>
        </p:nvSpPr>
        <p:spPr>
          <a:xfrm>
            <a:off x="1951728" y="1872974"/>
            <a:ext cx="8288544" cy="4691269"/>
          </a:xfrm>
          <a:prstGeom prst="roundRect">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F5081ABB-27FD-2444-9031-547D5BBCA53D}"/>
              </a:ext>
            </a:extLst>
          </p:cNvPr>
          <p:cNvSpPr/>
          <p:nvPr/>
        </p:nvSpPr>
        <p:spPr>
          <a:xfrm>
            <a:off x="6559827" y="6149006"/>
            <a:ext cx="2955234" cy="3710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All possible specifications</a:t>
            </a:r>
          </a:p>
        </p:txBody>
      </p:sp>
      <p:sp>
        <p:nvSpPr>
          <p:cNvPr id="24" name="Rounded Rectangle 23">
            <a:extLst>
              <a:ext uri="{FF2B5EF4-FFF2-40B4-BE49-F238E27FC236}">
                <a16:creationId xmlns:a16="http://schemas.microsoft.com/office/drawing/2014/main" id="{879AED0D-5441-B84C-B5AD-7A70857DAD5E}"/>
              </a:ext>
            </a:extLst>
          </p:cNvPr>
          <p:cNvSpPr/>
          <p:nvPr/>
        </p:nvSpPr>
        <p:spPr>
          <a:xfrm>
            <a:off x="2305879" y="1981608"/>
            <a:ext cx="5883964" cy="3995122"/>
          </a:xfrm>
          <a:prstGeom prst="roundRect">
            <a:avLst/>
          </a:prstGeom>
          <a:noFill/>
          <a:ln w="57150">
            <a:solidFill>
              <a:srgbClr val="1C98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569942A3-B1F4-7D4A-9225-8F92AF2D2892}"/>
              </a:ext>
            </a:extLst>
          </p:cNvPr>
          <p:cNvSpPr/>
          <p:nvPr/>
        </p:nvSpPr>
        <p:spPr>
          <a:xfrm>
            <a:off x="3223591" y="5546033"/>
            <a:ext cx="4048539" cy="3710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Valid and non-redundant specifications</a:t>
            </a:r>
          </a:p>
        </p:txBody>
      </p:sp>
      <p:sp>
        <p:nvSpPr>
          <p:cNvPr id="7" name="Rectangle 6">
            <a:extLst>
              <a:ext uri="{FF2B5EF4-FFF2-40B4-BE49-F238E27FC236}">
                <a16:creationId xmlns:a16="http://schemas.microsoft.com/office/drawing/2014/main" id="{F0290E89-7428-1044-8624-2DCC225BF9B5}"/>
              </a:ext>
            </a:extLst>
          </p:cNvPr>
          <p:cNvSpPr/>
          <p:nvPr/>
        </p:nvSpPr>
        <p:spPr>
          <a:xfrm>
            <a:off x="8040026" y="6564243"/>
            <a:ext cx="4181708" cy="29375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err="1">
                <a:solidFill>
                  <a:schemeClr val="tx1"/>
                </a:solidFill>
              </a:rPr>
              <a:t>Simonsohn</a:t>
            </a:r>
            <a:r>
              <a:rPr lang="en-US" dirty="0">
                <a:solidFill>
                  <a:schemeClr val="tx1"/>
                </a:solidFill>
              </a:rPr>
              <a:t>, Simmons &amp; Nelson, 2015</a:t>
            </a:r>
          </a:p>
        </p:txBody>
      </p:sp>
    </p:spTree>
    <p:extLst>
      <p:ext uri="{BB962C8B-B14F-4D97-AF65-F5344CB8AC3E}">
        <p14:creationId xmlns:p14="http://schemas.microsoft.com/office/powerpoint/2010/main" val="185239793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83C54C7-9408-AF46-B4C7-A34E2AC84A9B}"/>
              </a:ext>
            </a:extLst>
          </p:cNvPr>
          <p:cNvSpPr/>
          <p:nvPr/>
        </p:nvSpPr>
        <p:spPr>
          <a:xfrm>
            <a:off x="1951728" y="293757"/>
            <a:ext cx="8288544" cy="1112603"/>
          </a:xfrm>
          <a:prstGeom prst="rect">
            <a:avLst/>
          </a:prstGeom>
          <a:solidFill>
            <a:srgbClr val="0297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t>Specification Curve Analysis</a:t>
            </a:r>
          </a:p>
        </p:txBody>
      </p:sp>
      <p:sp>
        <p:nvSpPr>
          <p:cNvPr id="3" name="Rounded Rectangle 2">
            <a:extLst>
              <a:ext uri="{FF2B5EF4-FFF2-40B4-BE49-F238E27FC236}">
                <a16:creationId xmlns:a16="http://schemas.microsoft.com/office/drawing/2014/main" id="{05345841-0515-E240-B6C0-E8C05102B2CF}"/>
              </a:ext>
            </a:extLst>
          </p:cNvPr>
          <p:cNvSpPr/>
          <p:nvPr/>
        </p:nvSpPr>
        <p:spPr>
          <a:xfrm>
            <a:off x="1951728" y="1872974"/>
            <a:ext cx="8288544" cy="4691269"/>
          </a:xfrm>
          <a:prstGeom prst="roundRect">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F5081ABB-27FD-2444-9031-547D5BBCA53D}"/>
              </a:ext>
            </a:extLst>
          </p:cNvPr>
          <p:cNvSpPr/>
          <p:nvPr/>
        </p:nvSpPr>
        <p:spPr>
          <a:xfrm>
            <a:off x="6559827" y="6149006"/>
            <a:ext cx="2955234" cy="3710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All possible specifications</a:t>
            </a:r>
          </a:p>
        </p:txBody>
      </p:sp>
      <p:sp>
        <p:nvSpPr>
          <p:cNvPr id="24" name="Rounded Rectangle 23">
            <a:extLst>
              <a:ext uri="{FF2B5EF4-FFF2-40B4-BE49-F238E27FC236}">
                <a16:creationId xmlns:a16="http://schemas.microsoft.com/office/drawing/2014/main" id="{879AED0D-5441-B84C-B5AD-7A70857DAD5E}"/>
              </a:ext>
            </a:extLst>
          </p:cNvPr>
          <p:cNvSpPr/>
          <p:nvPr/>
        </p:nvSpPr>
        <p:spPr>
          <a:xfrm>
            <a:off x="2305879" y="1981608"/>
            <a:ext cx="5883964" cy="3995122"/>
          </a:xfrm>
          <a:prstGeom prst="roundRect">
            <a:avLst/>
          </a:prstGeom>
          <a:noFill/>
          <a:ln w="57150">
            <a:solidFill>
              <a:srgbClr val="1C98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569942A3-B1F4-7D4A-9225-8F92AF2D2892}"/>
              </a:ext>
            </a:extLst>
          </p:cNvPr>
          <p:cNvSpPr/>
          <p:nvPr/>
        </p:nvSpPr>
        <p:spPr>
          <a:xfrm>
            <a:off x="3223591" y="5546033"/>
            <a:ext cx="4048539" cy="3710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Valid and non-redundant specifications</a:t>
            </a:r>
          </a:p>
        </p:txBody>
      </p:sp>
      <p:sp>
        <p:nvSpPr>
          <p:cNvPr id="34" name="Oval 33">
            <a:extLst>
              <a:ext uri="{FF2B5EF4-FFF2-40B4-BE49-F238E27FC236}">
                <a16:creationId xmlns:a16="http://schemas.microsoft.com/office/drawing/2014/main" id="{D6AF6B7B-B2D8-2041-A7F2-E4EAD59232FD}"/>
              </a:ext>
            </a:extLst>
          </p:cNvPr>
          <p:cNvSpPr/>
          <p:nvPr/>
        </p:nvSpPr>
        <p:spPr>
          <a:xfrm>
            <a:off x="2769703" y="2438400"/>
            <a:ext cx="1828800" cy="1828800"/>
          </a:xfrm>
          <a:prstGeom prst="ellipse">
            <a:avLst/>
          </a:prstGeom>
          <a:noFill/>
          <a:ln w="28575">
            <a:solidFill>
              <a:srgbClr val="2F2EF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Researcher # 1</a:t>
            </a:r>
          </a:p>
        </p:txBody>
      </p:sp>
      <p:sp>
        <p:nvSpPr>
          <p:cNvPr id="8" name="Rectangle 7">
            <a:extLst>
              <a:ext uri="{FF2B5EF4-FFF2-40B4-BE49-F238E27FC236}">
                <a16:creationId xmlns:a16="http://schemas.microsoft.com/office/drawing/2014/main" id="{0C575515-C64E-4743-962C-86514F0F4CB6}"/>
              </a:ext>
            </a:extLst>
          </p:cNvPr>
          <p:cNvSpPr/>
          <p:nvPr/>
        </p:nvSpPr>
        <p:spPr>
          <a:xfrm>
            <a:off x="8040026" y="6564243"/>
            <a:ext cx="4181708" cy="29375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err="1">
                <a:solidFill>
                  <a:schemeClr val="tx1"/>
                </a:solidFill>
              </a:rPr>
              <a:t>Simonsohn</a:t>
            </a:r>
            <a:r>
              <a:rPr lang="en-US" dirty="0">
                <a:solidFill>
                  <a:schemeClr val="tx1"/>
                </a:solidFill>
              </a:rPr>
              <a:t>, Simmons &amp; Nelson, 2015</a:t>
            </a:r>
          </a:p>
        </p:txBody>
      </p:sp>
    </p:spTree>
    <p:extLst>
      <p:ext uri="{BB962C8B-B14F-4D97-AF65-F5344CB8AC3E}">
        <p14:creationId xmlns:p14="http://schemas.microsoft.com/office/powerpoint/2010/main" val="92175353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83C54C7-9408-AF46-B4C7-A34E2AC84A9B}"/>
              </a:ext>
            </a:extLst>
          </p:cNvPr>
          <p:cNvSpPr/>
          <p:nvPr/>
        </p:nvSpPr>
        <p:spPr>
          <a:xfrm>
            <a:off x="1951728" y="293757"/>
            <a:ext cx="8288544" cy="1112603"/>
          </a:xfrm>
          <a:prstGeom prst="rect">
            <a:avLst/>
          </a:prstGeom>
          <a:solidFill>
            <a:srgbClr val="0297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t>Specification Curve Analysis</a:t>
            </a:r>
          </a:p>
        </p:txBody>
      </p:sp>
      <p:sp>
        <p:nvSpPr>
          <p:cNvPr id="3" name="Rounded Rectangle 2">
            <a:extLst>
              <a:ext uri="{FF2B5EF4-FFF2-40B4-BE49-F238E27FC236}">
                <a16:creationId xmlns:a16="http://schemas.microsoft.com/office/drawing/2014/main" id="{05345841-0515-E240-B6C0-E8C05102B2CF}"/>
              </a:ext>
            </a:extLst>
          </p:cNvPr>
          <p:cNvSpPr/>
          <p:nvPr/>
        </p:nvSpPr>
        <p:spPr>
          <a:xfrm>
            <a:off x="1951728" y="1872974"/>
            <a:ext cx="8288544" cy="4691269"/>
          </a:xfrm>
          <a:prstGeom prst="roundRect">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F5081ABB-27FD-2444-9031-547D5BBCA53D}"/>
              </a:ext>
            </a:extLst>
          </p:cNvPr>
          <p:cNvSpPr/>
          <p:nvPr/>
        </p:nvSpPr>
        <p:spPr>
          <a:xfrm>
            <a:off x="6559827" y="6149006"/>
            <a:ext cx="2955234" cy="3710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All possible specifications</a:t>
            </a:r>
          </a:p>
        </p:txBody>
      </p:sp>
      <p:sp>
        <p:nvSpPr>
          <p:cNvPr id="24" name="Rounded Rectangle 23">
            <a:extLst>
              <a:ext uri="{FF2B5EF4-FFF2-40B4-BE49-F238E27FC236}">
                <a16:creationId xmlns:a16="http://schemas.microsoft.com/office/drawing/2014/main" id="{879AED0D-5441-B84C-B5AD-7A70857DAD5E}"/>
              </a:ext>
            </a:extLst>
          </p:cNvPr>
          <p:cNvSpPr/>
          <p:nvPr/>
        </p:nvSpPr>
        <p:spPr>
          <a:xfrm>
            <a:off x="2305879" y="1981608"/>
            <a:ext cx="5883964" cy="3995122"/>
          </a:xfrm>
          <a:prstGeom prst="roundRect">
            <a:avLst/>
          </a:prstGeom>
          <a:noFill/>
          <a:ln w="57150">
            <a:solidFill>
              <a:srgbClr val="1C98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569942A3-B1F4-7D4A-9225-8F92AF2D2892}"/>
              </a:ext>
            </a:extLst>
          </p:cNvPr>
          <p:cNvSpPr/>
          <p:nvPr/>
        </p:nvSpPr>
        <p:spPr>
          <a:xfrm>
            <a:off x="3223591" y="5546033"/>
            <a:ext cx="4048539" cy="3710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Valid and non-redundant specifications</a:t>
            </a:r>
          </a:p>
        </p:txBody>
      </p:sp>
      <p:sp>
        <p:nvSpPr>
          <p:cNvPr id="34" name="Oval 33">
            <a:extLst>
              <a:ext uri="{FF2B5EF4-FFF2-40B4-BE49-F238E27FC236}">
                <a16:creationId xmlns:a16="http://schemas.microsoft.com/office/drawing/2014/main" id="{D6AF6B7B-B2D8-2041-A7F2-E4EAD59232FD}"/>
              </a:ext>
            </a:extLst>
          </p:cNvPr>
          <p:cNvSpPr/>
          <p:nvPr/>
        </p:nvSpPr>
        <p:spPr>
          <a:xfrm>
            <a:off x="2769703" y="2438400"/>
            <a:ext cx="1828800" cy="1828800"/>
          </a:xfrm>
          <a:prstGeom prst="ellipse">
            <a:avLst/>
          </a:prstGeom>
          <a:noFill/>
          <a:ln w="28575">
            <a:solidFill>
              <a:srgbClr val="2F2EF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Researcher # 1</a:t>
            </a:r>
          </a:p>
        </p:txBody>
      </p:sp>
      <p:sp>
        <p:nvSpPr>
          <p:cNvPr id="35" name="Oval 34">
            <a:extLst>
              <a:ext uri="{FF2B5EF4-FFF2-40B4-BE49-F238E27FC236}">
                <a16:creationId xmlns:a16="http://schemas.microsoft.com/office/drawing/2014/main" id="{287E59DA-3728-3842-8549-92E25822B3FA}"/>
              </a:ext>
            </a:extLst>
          </p:cNvPr>
          <p:cNvSpPr/>
          <p:nvPr/>
        </p:nvSpPr>
        <p:spPr>
          <a:xfrm>
            <a:off x="6096000" y="2141534"/>
            <a:ext cx="1828800" cy="1828800"/>
          </a:xfrm>
          <a:prstGeom prst="ellipse">
            <a:avLst/>
          </a:prstGeom>
          <a:noFill/>
          <a:ln w="28575">
            <a:solidFill>
              <a:srgbClr val="2F2EF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Researcher # 4</a:t>
            </a:r>
          </a:p>
        </p:txBody>
      </p:sp>
      <p:sp>
        <p:nvSpPr>
          <p:cNvPr id="36" name="Oval 35">
            <a:extLst>
              <a:ext uri="{FF2B5EF4-FFF2-40B4-BE49-F238E27FC236}">
                <a16:creationId xmlns:a16="http://schemas.microsoft.com/office/drawing/2014/main" id="{639AFE27-C081-CC4D-AB1A-0B468C45FD1F}"/>
              </a:ext>
            </a:extLst>
          </p:cNvPr>
          <p:cNvSpPr/>
          <p:nvPr/>
        </p:nvSpPr>
        <p:spPr>
          <a:xfrm>
            <a:off x="3816625" y="3488184"/>
            <a:ext cx="1828800" cy="1828800"/>
          </a:xfrm>
          <a:prstGeom prst="ellipse">
            <a:avLst/>
          </a:prstGeom>
          <a:noFill/>
          <a:ln w="28575">
            <a:solidFill>
              <a:srgbClr val="2F2EF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Researcher # 2</a:t>
            </a:r>
          </a:p>
        </p:txBody>
      </p:sp>
      <p:sp>
        <p:nvSpPr>
          <p:cNvPr id="37" name="Oval 36">
            <a:extLst>
              <a:ext uri="{FF2B5EF4-FFF2-40B4-BE49-F238E27FC236}">
                <a16:creationId xmlns:a16="http://schemas.microsoft.com/office/drawing/2014/main" id="{63F095E1-B9F3-794C-8DDB-1AD508998FD5}"/>
              </a:ext>
            </a:extLst>
          </p:cNvPr>
          <p:cNvSpPr/>
          <p:nvPr/>
        </p:nvSpPr>
        <p:spPr>
          <a:xfrm>
            <a:off x="4432852" y="2230332"/>
            <a:ext cx="1828800" cy="1828800"/>
          </a:xfrm>
          <a:prstGeom prst="ellipse">
            <a:avLst/>
          </a:prstGeom>
          <a:noFill/>
          <a:ln w="28575">
            <a:solidFill>
              <a:srgbClr val="2F2EF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Researcher # 3</a:t>
            </a:r>
          </a:p>
        </p:txBody>
      </p:sp>
      <p:sp>
        <p:nvSpPr>
          <p:cNvPr id="11" name="Rectangle 10">
            <a:extLst>
              <a:ext uri="{FF2B5EF4-FFF2-40B4-BE49-F238E27FC236}">
                <a16:creationId xmlns:a16="http://schemas.microsoft.com/office/drawing/2014/main" id="{7B859326-5154-5445-B454-345ECB347857}"/>
              </a:ext>
            </a:extLst>
          </p:cNvPr>
          <p:cNvSpPr/>
          <p:nvPr/>
        </p:nvSpPr>
        <p:spPr>
          <a:xfrm>
            <a:off x="8040026" y="6564243"/>
            <a:ext cx="4181708" cy="29375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err="1">
                <a:solidFill>
                  <a:schemeClr val="tx1"/>
                </a:solidFill>
              </a:rPr>
              <a:t>Simonsohn</a:t>
            </a:r>
            <a:r>
              <a:rPr lang="en-US" dirty="0">
                <a:solidFill>
                  <a:schemeClr val="tx1"/>
                </a:solidFill>
              </a:rPr>
              <a:t>, Simmons &amp; Nelson, 2015</a:t>
            </a:r>
          </a:p>
        </p:txBody>
      </p:sp>
    </p:spTree>
    <p:extLst>
      <p:ext uri="{BB962C8B-B14F-4D97-AF65-F5344CB8AC3E}">
        <p14:creationId xmlns:p14="http://schemas.microsoft.com/office/powerpoint/2010/main" val="286905390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83C54C7-9408-AF46-B4C7-A34E2AC84A9B}"/>
              </a:ext>
            </a:extLst>
          </p:cNvPr>
          <p:cNvSpPr/>
          <p:nvPr/>
        </p:nvSpPr>
        <p:spPr>
          <a:xfrm>
            <a:off x="1951728" y="293757"/>
            <a:ext cx="8288544" cy="1112603"/>
          </a:xfrm>
          <a:prstGeom prst="rect">
            <a:avLst/>
          </a:prstGeom>
          <a:solidFill>
            <a:srgbClr val="0297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t>Specification Curve Analysis</a:t>
            </a:r>
          </a:p>
        </p:txBody>
      </p:sp>
      <p:sp>
        <p:nvSpPr>
          <p:cNvPr id="3" name="Rounded Rectangle 2">
            <a:extLst>
              <a:ext uri="{FF2B5EF4-FFF2-40B4-BE49-F238E27FC236}">
                <a16:creationId xmlns:a16="http://schemas.microsoft.com/office/drawing/2014/main" id="{05345841-0515-E240-B6C0-E8C05102B2CF}"/>
              </a:ext>
            </a:extLst>
          </p:cNvPr>
          <p:cNvSpPr/>
          <p:nvPr/>
        </p:nvSpPr>
        <p:spPr>
          <a:xfrm>
            <a:off x="1951728" y="1872974"/>
            <a:ext cx="8288544" cy="4691269"/>
          </a:xfrm>
          <a:prstGeom prst="roundRect">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F5081ABB-27FD-2444-9031-547D5BBCA53D}"/>
              </a:ext>
            </a:extLst>
          </p:cNvPr>
          <p:cNvSpPr/>
          <p:nvPr/>
        </p:nvSpPr>
        <p:spPr>
          <a:xfrm>
            <a:off x="6559827" y="6149006"/>
            <a:ext cx="2955234" cy="3710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All possible specifications</a:t>
            </a:r>
          </a:p>
        </p:txBody>
      </p:sp>
      <p:sp>
        <p:nvSpPr>
          <p:cNvPr id="24" name="Rounded Rectangle 23">
            <a:extLst>
              <a:ext uri="{FF2B5EF4-FFF2-40B4-BE49-F238E27FC236}">
                <a16:creationId xmlns:a16="http://schemas.microsoft.com/office/drawing/2014/main" id="{879AED0D-5441-B84C-B5AD-7A70857DAD5E}"/>
              </a:ext>
            </a:extLst>
          </p:cNvPr>
          <p:cNvSpPr/>
          <p:nvPr/>
        </p:nvSpPr>
        <p:spPr>
          <a:xfrm>
            <a:off x="2305879" y="1981608"/>
            <a:ext cx="5883964" cy="3995122"/>
          </a:xfrm>
          <a:prstGeom prst="roundRect">
            <a:avLst/>
          </a:prstGeom>
          <a:noFill/>
          <a:ln w="57150">
            <a:solidFill>
              <a:srgbClr val="1C98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569942A3-B1F4-7D4A-9225-8F92AF2D2892}"/>
              </a:ext>
            </a:extLst>
          </p:cNvPr>
          <p:cNvSpPr/>
          <p:nvPr/>
        </p:nvSpPr>
        <p:spPr>
          <a:xfrm>
            <a:off x="3223591" y="5546033"/>
            <a:ext cx="4048539" cy="3710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Valid and non-redundant specifications</a:t>
            </a:r>
          </a:p>
        </p:txBody>
      </p:sp>
      <p:sp>
        <p:nvSpPr>
          <p:cNvPr id="34" name="Oval 33">
            <a:extLst>
              <a:ext uri="{FF2B5EF4-FFF2-40B4-BE49-F238E27FC236}">
                <a16:creationId xmlns:a16="http://schemas.microsoft.com/office/drawing/2014/main" id="{D6AF6B7B-B2D8-2041-A7F2-E4EAD59232FD}"/>
              </a:ext>
            </a:extLst>
          </p:cNvPr>
          <p:cNvSpPr/>
          <p:nvPr/>
        </p:nvSpPr>
        <p:spPr>
          <a:xfrm>
            <a:off x="2769703" y="2438400"/>
            <a:ext cx="1828800" cy="1828800"/>
          </a:xfrm>
          <a:prstGeom prst="ellipse">
            <a:avLst/>
          </a:prstGeom>
          <a:solidFill>
            <a:srgbClr val="2F2EF9"/>
          </a:solidFill>
          <a:ln w="28575">
            <a:solidFill>
              <a:srgbClr val="2F2EF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Researcher # 1</a:t>
            </a:r>
          </a:p>
        </p:txBody>
      </p:sp>
      <p:sp>
        <p:nvSpPr>
          <p:cNvPr id="35" name="Oval 34">
            <a:extLst>
              <a:ext uri="{FF2B5EF4-FFF2-40B4-BE49-F238E27FC236}">
                <a16:creationId xmlns:a16="http://schemas.microsoft.com/office/drawing/2014/main" id="{287E59DA-3728-3842-8549-92E25822B3FA}"/>
              </a:ext>
            </a:extLst>
          </p:cNvPr>
          <p:cNvSpPr/>
          <p:nvPr/>
        </p:nvSpPr>
        <p:spPr>
          <a:xfrm>
            <a:off x="6096000" y="2141534"/>
            <a:ext cx="1828800" cy="1828800"/>
          </a:xfrm>
          <a:prstGeom prst="ellipse">
            <a:avLst/>
          </a:prstGeom>
          <a:solidFill>
            <a:srgbClr val="2F2EF9"/>
          </a:solidFill>
          <a:ln w="28575">
            <a:solidFill>
              <a:srgbClr val="2F2EF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Researcher # 4</a:t>
            </a:r>
          </a:p>
        </p:txBody>
      </p:sp>
      <p:sp>
        <p:nvSpPr>
          <p:cNvPr id="36" name="Oval 35">
            <a:extLst>
              <a:ext uri="{FF2B5EF4-FFF2-40B4-BE49-F238E27FC236}">
                <a16:creationId xmlns:a16="http://schemas.microsoft.com/office/drawing/2014/main" id="{639AFE27-C081-CC4D-AB1A-0B468C45FD1F}"/>
              </a:ext>
            </a:extLst>
          </p:cNvPr>
          <p:cNvSpPr/>
          <p:nvPr/>
        </p:nvSpPr>
        <p:spPr>
          <a:xfrm>
            <a:off x="3816625" y="3488184"/>
            <a:ext cx="1828800" cy="1828800"/>
          </a:xfrm>
          <a:prstGeom prst="ellipse">
            <a:avLst/>
          </a:prstGeom>
          <a:solidFill>
            <a:srgbClr val="2F2EF9"/>
          </a:solidFill>
          <a:ln w="28575">
            <a:solidFill>
              <a:srgbClr val="2F2EF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Researcher # 2</a:t>
            </a:r>
          </a:p>
        </p:txBody>
      </p:sp>
      <p:sp>
        <p:nvSpPr>
          <p:cNvPr id="37" name="Oval 36">
            <a:extLst>
              <a:ext uri="{FF2B5EF4-FFF2-40B4-BE49-F238E27FC236}">
                <a16:creationId xmlns:a16="http://schemas.microsoft.com/office/drawing/2014/main" id="{63F095E1-B9F3-794C-8DDB-1AD508998FD5}"/>
              </a:ext>
            </a:extLst>
          </p:cNvPr>
          <p:cNvSpPr/>
          <p:nvPr/>
        </p:nvSpPr>
        <p:spPr>
          <a:xfrm>
            <a:off x="4432852" y="2230332"/>
            <a:ext cx="1828800" cy="1828800"/>
          </a:xfrm>
          <a:prstGeom prst="ellipse">
            <a:avLst/>
          </a:prstGeom>
          <a:solidFill>
            <a:srgbClr val="2F2EF9"/>
          </a:solidFill>
          <a:ln w="28575">
            <a:solidFill>
              <a:srgbClr val="2F2EF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Researcher # 3</a:t>
            </a:r>
          </a:p>
        </p:txBody>
      </p:sp>
      <p:sp>
        <p:nvSpPr>
          <p:cNvPr id="11" name="Rectangle 10">
            <a:extLst>
              <a:ext uri="{FF2B5EF4-FFF2-40B4-BE49-F238E27FC236}">
                <a16:creationId xmlns:a16="http://schemas.microsoft.com/office/drawing/2014/main" id="{2BDB7A2C-99A2-3447-92B7-034F8F8F8497}"/>
              </a:ext>
            </a:extLst>
          </p:cNvPr>
          <p:cNvSpPr/>
          <p:nvPr/>
        </p:nvSpPr>
        <p:spPr>
          <a:xfrm>
            <a:off x="8040026" y="6564243"/>
            <a:ext cx="4181708" cy="29375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err="1">
                <a:solidFill>
                  <a:schemeClr val="tx1"/>
                </a:solidFill>
              </a:rPr>
              <a:t>Simonsohn</a:t>
            </a:r>
            <a:r>
              <a:rPr lang="en-US" dirty="0">
                <a:solidFill>
                  <a:schemeClr val="tx1"/>
                </a:solidFill>
              </a:rPr>
              <a:t>, Simmons &amp; Nelson, 2015</a:t>
            </a:r>
          </a:p>
        </p:txBody>
      </p:sp>
    </p:spTree>
    <p:extLst>
      <p:ext uri="{BB962C8B-B14F-4D97-AF65-F5344CB8AC3E}">
        <p14:creationId xmlns:p14="http://schemas.microsoft.com/office/powerpoint/2010/main" val="251190073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83C54C7-9408-AF46-B4C7-A34E2AC84A9B}"/>
              </a:ext>
            </a:extLst>
          </p:cNvPr>
          <p:cNvSpPr/>
          <p:nvPr/>
        </p:nvSpPr>
        <p:spPr>
          <a:xfrm>
            <a:off x="1951728" y="293757"/>
            <a:ext cx="8288544" cy="1112603"/>
          </a:xfrm>
          <a:prstGeom prst="rect">
            <a:avLst/>
          </a:prstGeom>
          <a:solidFill>
            <a:srgbClr val="0297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t>Specification Curve Analysis</a:t>
            </a:r>
          </a:p>
        </p:txBody>
      </p:sp>
      <p:sp>
        <p:nvSpPr>
          <p:cNvPr id="3" name="Rounded Rectangle 2">
            <a:extLst>
              <a:ext uri="{FF2B5EF4-FFF2-40B4-BE49-F238E27FC236}">
                <a16:creationId xmlns:a16="http://schemas.microsoft.com/office/drawing/2014/main" id="{05345841-0515-E240-B6C0-E8C05102B2CF}"/>
              </a:ext>
            </a:extLst>
          </p:cNvPr>
          <p:cNvSpPr/>
          <p:nvPr/>
        </p:nvSpPr>
        <p:spPr>
          <a:xfrm>
            <a:off x="1951728" y="1872974"/>
            <a:ext cx="8288544" cy="4691269"/>
          </a:xfrm>
          <a:prstGeom prst="roundRect">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F5081ABB-27FD-2444-9031-547D5BBCA53D}"/>
              </a:ext>
            </a:extLst>
          </p:cNvPr>
          <p:cNvSpPr/>
          <p:nvPr/>
        </p:nvSpPr>
        <p:spPr>
          <a:xfrm>
            <a:off x="6559827" y="6149006"/>
            <a:ext cx="2955234" cy="3710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All possible specifications</a:t>
            </a:r>
          </a:p>
        </p:txBody>
      </p:sp>
      <p:sp>
        <p:nvSpPr>
          <p:cNvPr id="24" name="Rounded Rectangle 23">
            <a:extLst>
              <a:ext uri="{FF2B5EF4-FFF2-40B4-BE49-F238E27FC236}">
                <a16:creationId xmlns:a16="http://schemas.microsoft.com/office/drawing/2014/main" id="{879AED0D-5441-B84C-B5AD-7A70857DAD5E}"/>
              </a:ext>
            </a:extLst>
          </p:cNvPr>
          <p:cNvSpPr/>
          <p:nvPr/>
        </p:nvSpPr>
        <p:spPr>
          <a:xfrm>
            <a:off x="2305879" y="1981608"/>
            <a:ext cx="5883964" cy="3995122"/>
          </a:xfrm>
          <a:prstGeom prst="roundRect">
            <a:avLst/>
          </a:prstGeom>
          <a:solidFill>
            <a:srgbClr val="2F2EF9"/>
          </a:solidFill>
          <a:ln w="57150">
            <a:solidFill>
              <a:srgbClr val="1C98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569942A3-B1F4-7D4A-9225-8F92AF2D2892}"/>
              </a:ext>
            </a:extLst>
          </p:cNvPr>
          <p:cNvSpPr/>
          <p:nvPr/>
        </p:nvSpPr>
        <p:spPr>
          <a:xfrm>
            <a:off x="3223591" y="5546033"/>
            <a:ext cx="4048539" cy="3710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Valid and non-redundant specifications</a:t>
            </a:r>
          </a:p>
        </p:txBody>
      </p:sp>
      <p:sp>
        <p:nvSpPr>
          <p:cNvPr id="34" name="Oval 33">
            <a:extLst>
              <a:ext uri="{FF2B5EF4-FFF2-40B4-BE49-F238E27FC236}">
                <a16:creationId xmlns:a16="http://schemas.microsoft.com/office/drawing/2014/main" id="{D6AF6B7B-B2D8-2041-A7F2-E4EAD59232FD}"/>
              </a:ext>
            </a:extLst>
          </p:cNvPr>
          <p:cNvSpPr/>
          <p:nvPr/>
        </p:nvSpPr>
        <p:spPr>
          <a:xfrm>
            <a:off x="2769703" y="2438400"/>
            <a:ext cx="1828800" cy="18288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Researcher # 1</a:t>
            </a:r>
          </a:p>
        </p:txBody>
      </p:sp>
      <p:sp>
        <p:nvSpPr>
          <p:cNvPr id="35" name="Oval 34">
            <a:extLst>
              <a:ext uri="{FF2B5EF4-FFF2-40B4-BE49-F238E27FC236}">
                <a16:creationId xmlns:a16="http://schemas.microsoft.com/office/drawing/2014/main" id="{287E59DA-3728-3842-8549-92E25822B3FA}"/>
              </a:ext>
            </a:extLst>
          </p:cNvPr>
          <p:cNvSpPr/>
          <p:nvPr/>
        </p:nvSpPr>
        <p:spPr>
          <a:xfrm>
            <a:off x="6096000" y="2141534"/>
            <a:ext cx="1828800" cy="18288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Researcher # 4</a:t>
            </a:r>
          </a:p>
        </p:txBody>
      </p:sp>
      <p:sp>
        <p:nvSpPr>
          <p:cNvPr id="36" name="Oval 35">
            <a:extLst>
              <a:ext uri="{FF2B5EF4-FFF2-40B4-BE49-F238E27FC236}">
                <a16:creationId xmlns:a16="http://schemas.microsoft.com/office/drawing/2014/main" id="{639AFE27-C081-CC4D-AB1A-0B468C45FD1F}"/>
              </a:ext>
            </a:extLst>
          </p:cNvPr>
          <p:cNvSpPr/>
          <p:nvPr/>
        </p:nvSpPr>
        <p:spPr>
          <a:xfrm>
            <a:off x="3816625" y="3488184"/>
            <a:ext cx="1828800" cy="18288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Researcher # 2</a:t>
            </a:r>
          </a:p>
        </p:txBody>
      </p:sp>
      <p:sp>
        <p:nvSpPr>
          <p:cNvPr id="37" name="Oval 36">
            <a:extLst>
              <a:ext uri="{FF2B5EF4-FFF2-40B4-BE49-F238E27FC236}">
                <a16:creationId xmlns:a16="http://schemas.microsoft.com/office/drawing/2014/main" id="{63F095E1-B9F3-794C-8DDB-1AD508998FD5}"/>
              </a:ext>
            </a:extLst>
          </p:cNvPr>
          <p:cNvSpPr/>
          <p:nvPr/>
        </p:nvSpPr>
        <p:spPr>
          <a:xfrm>
            <a:off x="4432852" y="2230332"/>
            <a:ext cx="1828800" cy="18288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Researcher # 3</a:t>
            </a:r>
          </a:p>
        </p:txBody>
      </p:sp>
      <p:sp>
        <p:nvSpPr>
          <p:cNvPr id="11" name="Rectangle 10">
            <a:extLst>
              <a:ext uri="{FF2B5EF4-FFF2-40B4-BE49-F238E27FC236}">
                <a16:creationId xmlns:a16="http://schemas.microsoft.com/office/drawing/2014/main" id="{889DEFFB-4325-E449-9AEC-71CF5FD499AF}"/>
              </a:ext>
            </a:extLst>
          </p:cNvPr>
          <p:cNvSpPr/>
          <p:nvPr/>
        </p:nvSpPr>
        <p:spPr>
          <a:xfrm>
            <a:off x="8040026" y="6564243"/>
            <a:ext cx="4181708" cy="29375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err="1">
                <a:solidFill>
                  <a:schemeClr val="tx1"/>
                </a:solidFill>
              </a:rPr>
              <a:t>Simonsohn</a:t>
            </a:r>
            <a:r>
              <a:rPr lang="en-US" dirty="0">
                <a:solidFill>
                  <a:schemeClr val="tx1"/>
                </a:solidFill>
              </a:rPr>
              <a:t>, Simmons &amp; Nelson, 2015</a:t>
            </a:r>
          </a:p>
        </p:txBody>
      </p:sp>
    </p:spTree>
    <p:extLst>
      <p:ext uri="{BB962C8B-B14F-4D97-AF65-F5344CB8AC3E}">
        <p14:creationId xmlns:p14="http://schemas.microsoft.com/office/powerpoint/2010/main" val="36786704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F69C733-1365-D74C-9F69-6D5CE24D30B2}"/>
              </a:ext>
            </a:extLst>
          </p:cNvPr>
          <p:cNvSpPr/>
          <p:nvPr/>
        </p:nvSpPr>
        <p:spPr>
          <a:xfrm>
            <a:off x="0" y="4981"/>
            <a:ext cx="12192000" cy="65621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t>Limitations of Personality Prediction</a:t>
            </a:r>
          </a:p>
        </p:txBody>
      </p:sp>
      <p:cxnSp>
        <p:nvCxnSpPr>
          <p:cNvPr id="6" name="Straight Connector 5">
            <a:extLst>
              <a:ext uri="{FF2B5EF4-FFF2-40B4-BE49-F238E27FC236}">
                <a16:creationId xmlns:a16="http://schemas.microsoft.com/office/drawing/2014/main" id="{4248D61A-7AC7-5645-BE77-1B9E5B78D556}"/>
              </a:ext>
            </a:extLst>
          </p:cNvPr>
          <p:cNvCxnSpPr>
            <a:cxnSpLocks/>
          </p:cNvCxnSpPr>
          <p:nvPr/>
        </p:nvCxnSpPr>
        <p:spPr>
          <a:xfrm>
            <a:off x="1413163" y="3818378"/>
            <a:ext cx="9115797"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088ACB20-D452-8943-8E08-9D436D48BAB9}"/>
              </a:ext>
            </a:extLst>
          </p:cNvPr>
          <p:cNvSpPr/>
          <p:nvPr/>
        </p:nvSpPr>
        <p:spPr>
          <a:xfrm>
            <a:off x="5250387" y="3567857"/>
            <a:ext cx="1503124" cy="501041"/>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T1</a:t>
            </a:r>
          </a:p>
        </p:txBody>
      </p:sp>
      <p:sp>
        <p:nvSpPr>
          <p:cNvPr id="11" name="Rectangle 10">
            <a:extLst>
              <a:ext uri="{FF2B5EF4-FFF2-40B4-BE49-F238E27FC236}">
                <a16:creationId xmlns:a16="http://schemas.microsoft.com/office/drawing/2014/main" id="{411EE081-86ED-A04C-8A9A-82BB8CBF806B}"/>
              </a:ext>
            </a:extLst>
          </p:cNvPr>
          <p:cNvSpPr/>
          <p:nvPr/>
        </p:nvSpPr>
        <p:spPr>
          <a:xfrm>
            <a:off x="8672218" y="3530623"/>
            <a:ext cx="1503124" cy="501041"/>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T2</a:t>
            </a:r>
          </a:p>
        </p:txBody>
      </p:sp>
      <p:cxnSp>
        <p:nvCxnSpPr>
          <p:cNvPr id="12" name="Straight Arrow Connector 11">
            <a:extLst>
              <a:ext uri="{FF2B5EF4-FFF2-40B4-BE49-F238E27FC236}">
                <a16:creationId xmlns:a16="http://schemas.microsoft.com/office/drawing/2014/main" id="{27B15876-B967-7345-B4B6-0E144F8AF3F0}"/>
              </a:ext>
            </a:extLst>
          </p:cNvPr>
          <p:cNvCxnSpPr>
            <a:cxnSpLocks/>
          </p:cNvCxnSpPr>
          <p:nvPr/>
        </p:nvCxnSpPr>
        <p:spPr>
          <a:xfrm flipV="1">
            <a:off x="5952114" y="4138728"/>
            <a:ext cx="0" cy="55183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41553715-4777-3040-9FBB-7E1E935049F7}"/>
              </a:ext>
            </a:extLst>
          </p:cNvPr>
          <p:cNvPicPr>
            <a:picLocks noChangeAspect="1"/>
          </p:cNvPicPr>
          <p:nvPr/>
        </p:nvPicPr>
        <p:blipFill>
          <a:blip r:embed="rId3"/>
          <a:stretch>
            <a:fillRect/>
          </a:stretch>
        </p:blipFill>
        <p:spPr>
          <a:xfrm>
            <a:off x="5707053" y="1977052"/>
            <a:ext cx="663895" cy="682668"/>
          </a:xfrm>
          <a:prstGeom prst="rect">
            <a:avLst/>
          </a:prstGeom>
        </p:spPr>
      </p:pic>
      <p:cxnSp>
        <p:nvCxnSpPr>
          <p:cNvPr id="14" name="Straight Arrow Connector 13">
            <a:extLst>
              <a:ext uri="{FF2B5EF4-FFF2-40B4-BE49-F238E27FC236}">
                <a16:creationId xmlns:a16="http://schemas.microsoft.com/office/drawing/2014/main" id="{8597EE22-C004-204A-803C-B79F2D87D93F}"/>
              </a:ext>
            </a:extLst>
          </p:cNvPr>
          <p:cNvCxnSpPr>
            <a:cxnSpLocks/>
          </p:cNvCxnSpPr>
          <p:nvPr/>
        </p:nvCxnSpPr>
        <p:spPr>
          <a:xfrm>
            <a:off x="5951318" y="2841006"/>
            <a:ext cx="0" cy="55183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83B94227-3A5C-0A46-B2ED-CB224AC939E5}"/>
              </a:ext>
            </a:extLst>
          </p:cNvPr>
          <p:cNvPicPr>
            <a:picLocks noChangeAspect="1"/>
          </p:cNvPicPr>
          <p:nvPr/>
        </p:nvPicPr>
        <p:blipFill>
          <a:blip r:embed="rId4"/>
          <a:stretch>
            <a:fillRect/>
          </a:stretch>
        </p:blipFill>
        <p:spPr>
          <a:xfrm>
            <a:off x="5728669" y="4698414"/>
            <a:ext cx="600553" cy="600553"/>
          </a:xfrm>
          <a:prstGeom prst="rect">
            <a:avLst/>
          </a:prstGeom>
        </p:spPr>
      </p:pic>
      <p:sp>
        <p:nvSpPr>
          <p:cNvPr id="16" name="Rectangle 15">
            <a:extLst>
              <a:ext uri="{FF2B5EF4-FFF2-40B4-BE49-F238E27FC236}">
                <a16:creationId xmlns:a16="http://schemas.microsoft.com/office/drawing/2014/main" id="{F2265AD3-D45C-274D-B7DF-568BB5FAB703}"/>
              </a:ext>
            </a:extLst>
          </p:cNvPr>
          <p:cNvSpPr/>
          <p:nvPr/>
        </p:nvSpPr>
        <p:spPr>
          <a:xfrm>
            <a:off x="4673947" y="1370091"/>
            <a:ext cx="2710257" cy="5991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rgbClr val="302EF8"/>
                </a:solidFill>
              </a:rPr>
              <a:t>Personality</a:t>
            </a:r>
          </a:p>
        </p:txBody>
      </p:sp>
      <p:sp>
        <p:nvSpPr>
          <p:cNvPr id="17" name="Rectangle 16">
            <a:extLst>
              <a:ext uri="{FF2B5EF4-FFF2-40B4-BE49-F238E27FC236}">
                <a16:creationId xmlns:a16="http://schemas.microsoft.com/office/drawing/2014/main" id="{9296D0A9-5D20-2243-AB21-56BBC4281CB5}"/>
              </a:ext>
            </a:extLst>
          </p:cNvPr>
          <p:cNvSpPr/>
          <p:nvPr/>
        </p:nvSpPr>
        <p:spPr>
          <a:xfrm>
            <a:off x="4578966" y="5487909"/>
            <a:ext cx="2710257" cy="5991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rgbClr val="302EF8"/>
                </a:solidFill>
              </a:rPr>
              <a:t>Outcomes</a:t>
            </a:r>
          </a:p>
        </p:txBody>
      </p:sp>
      <p:sp>
        <p:nvSpPr>
          <p:cNvPr id="19" name="Rectangle 18">
            <a:extLst>
              <a:ext uri="{FF2B5EF4-FFF2-40B4-BE49-F238E27FC236}">
                <a16:creationId xmlns:a16="http://schemas.microsoft.com/office/drawing/2014/main" id="{31A5B09A-B9B1-1741-84C9-9CB3B1C89E66}"/>
              </a:ext>
            </a:extLst>
          </p:cNvPr>
          <p:cNvSpPr/>
          <p:nvPr/>
        </p:nvSpPr>
        <p:spPr>
          <a:xfrm>
            <a:off x="1828556" y="3567857"/>
            <a:ext cx="1503124" cy="501041"/>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T0</a:t>
            </a:r>
          </a:p>
        </p:txBody>
      </p:sp>
      <p:cxnSp>
        <p:nvCxnSpPr>
          <p:cNvPr id="22" name="Straight Arrow Connector 21">
            <a:extLst>
              <a:ext uri="{FF2B5EF4-FFF2-40B4-BE49-F238E27FC236}">
                <a16:creationId xmlns:a16="http://schemas.microsoft.com/office/drawing/2014/main" id="{1B3097DD-B212-704D-BE16-83248C59AD19}"/>
              </a:ext>
            </a:extLst>
          </p:cNvPr>
          <p:cNvCxnSpPr>
            <a:cxnSpLocks/>
          </p:cNvCxnSpPr>
          <p:nvPr/>
        </p:nvCxnSpPr>
        <p:spPr>
          <a:xfrm flipV="1">
            <a:off x="2558923" y="4304386"/>
            <a:ext cx="0" cy="55183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3" name="Picture 22">
            <a:extLst>
              <a:ext uri="{FF2B5EF4-FFF2-40B4-BE49-F238E27FC236}">
                <a16:creationId xmlns:a16="http://schemas.microsoft.com/office/drawing/2014/main" id="{E7C376BA-1E1D-B840-ACC6-21907E4EBC36}"/>
              </a:ext>
            </a:extLst>
          </p:cNvPr>
          <p:cNvPicPr>
            <a:picLocks noChangeAspect="1"/>
          </p:cNvPicPr>
          <p:nvPr/>
        </p:nvPicPr>
        <p:blipFill>
          <a:blip r:embed="rId4"/>
          <a:stretch>
            <a:fillRect/>
          </a:stretch>
        </p:blipFill>
        <p:spPr>
          <a:xfrm>
            <a:off x="2335478" y="4864072"/>
            <a:ext cx="600553" cy="600553"/>
          </a:xfrm>
          <a:prstGeom prst="rect">
            <a:avLst/>
          </a:prstGeom>
        </p:spPr>
      </p:pic>
      <p:sp>
        <p:nvSpPr>
          <p:cNvPr id="24" name="Rectangle 23">
            <a:extLst>
              <a:ext uri="{FF2B5EF4-FFF2-40B4-BE49-F238E27FC236}">
                <a16:creationId xmlns:a16="http://schemas.microsoft.com/office/drawing/2014/main" id="{DDA93F58-6DA7-F04B-8E61-7081777616F9}"/>
              </a:ext>
            </a:extLst>
          </p:cNvPr>
          <p:cNvSpPr/>
          <p:nvPr/>
        </p:nvSpPr>
        <p:spPr>
          <a:xfrm>
            <a:off x="1185775" y="5653567"/>
            <a:ext cx="2710257" cy="5991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rgbClr val="302EF8"/>
                </a:solidFill>
              </a:rPr>
              <a:t>Outcomes</a:t>
            </a:r>
          </a:p>
        </p:txBody>
      </p:sp>
      <p:sp>
        <p:nvSpPr>
          <p:cNvPr id="2" name="Rectangle 1">
            <a:extLst>
              <a:ext uri="{FF2B5EF4-FFF2-40B4-BE49-F238E27FC236}">
                <a16:creationId xmlns:a16="http://schemas.microsoft.com/office/drawing/2014/main" id="{5CC92EF7-8149-F64B-8DC3-7A22B67BF02A}"/>
              </a:ext>
            </a:extLst>
          </p:cNvPr>
          <p:cNvSpPr/>
          <p:nvPr/>
        </p:nvSpPr>
        <p:spPr>
          <a:xfrm>
            <a:off x="1080655" y="4222178"/>
            <a:ext cx="2815377" cy="2237999"/>
          </a:xfrm>
          <a:prstGeom prst="rect">
            <a:avLst/>
          </a:prstGeom>
          <a:solidFill>
            <a:srgbClr val="FFFFFF">
              <a:alpha val="7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5" name="Table 24">
            <a:extLst>
              <a:ext uri="{FF2B5EF4-FFF2-40B4-BE49-F238E27FC236}">
                <a16:creationId xmlns:a16="http://schemas.microsoft.com/office/drawing/2014/main" id="{65F32042-7B44-E342-983F-F79CA091B04E}"/>
              </a:ext>
            </a:extLst>
          </p:cNvPr>
          <p:cNvGraphicFramePr>
            <a:graphicFrameLocks noGrp="1"/>
          </p:cNvGraphicFramePr>
          <p:nvPr>
            <p:extLst>
              <p:ext uri="{D42A27DB-BD31-4B8C-83A1-F6EECF244321}">
                <p14:modId xmlns:p14="http://schemas.microsoft.com/office/powerpoint/2010/main" val="98746722"/>
              </p:ext>
            </p:extLst>
          </p:nvPr>
        </p:nvGraphicFramePr>
        <p:xfrm>
          <a:off x="0" y="669954"/>
          <a:ext cx="12192000" cy="640080"/>
        </p:xfrm>
        <a:graphic>
          <a:graphicData uri="http://schemas.openxmlformats.org/drawingml/2006/table">
            <a:tbl>
              <a:tblPr firstRow="1" bandRow="1">
                <a:tableStyleId>{5C22544A-7EE6-4342-B048-85BDC9FD1C3A}</a:tableStyleId>
              </a:tblPr>
              <a:tblGrid>
                <a:gridCol w="2438400">
                  <a:extLst>
                    <a:ext uri="{9D8B030D-6E8A-4147-A177-3AD203B41FA5}">
                      <a16:colId xmlns:a16="http://schemas.microsoft.com/office/drawing/2014/main" val="2675878359"/>
                    </a:ext>
                  </a:extLst>
                </a:gridCol>
                <a:gridCol w="2438400">
                  <a:extLst>
                    <a:ext uri="{9D8B030D-6E8A-4147-A177-3AD203B41FA5}">
                      <a16:colId xmlns:a16="http://schemas.microsoft.com/office/drawing/2014/main" val="1988272518"/>
                    </a:ext>
                  </a:extLst>
                </a:gridCol>
                <a:gridCol w="2438400">
                  <a:extLst>
                    <a:ext uri="{9D8B030D-6E8A-4147-A177-3AD203B41FA5}">
                      <a16:colId xmlns:a16="http://schemas.microsoft.com/office/drawing/2014/main" val="2528695090"/>
                    </a:ext>
                  </a:extLst>
                </a:gridCol>
                <a:gridCol w="2438400">
                  <a:extLst>
                    <a:ext uri="{9D8B030D-6E8A-4147-A177-3AD203B41FA5}">
                      <a16:colId xmlns:a16="http://schemas.microsoft.com/office/drawing/2014/main" val="1257646453"/>
                    </a:ext>
                  </a:extLst>
                </a:gridCol>
                <a:gridCol w="2438400">
                  <a:extLst>
                    <a:ext uri="{9D8B030D-6E8A-4147-A177-3AD203B41FA5}">
                      <a16:colId xmlns:a16="http://schemas.microsoft.com/office/drawing/2014/main" val="166446408"/>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dirty="0">
                          <a:solidFill>
                            <a:schemeClr val="bg1"/>
                          </a:solidFill>
                        </a:rPr>
                        <a:t>Cross-Sectional (Reverse Causality)</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7030A0"/>
                    </a:solidFill>
                  </a:tcPr>
                </a:tc>
                <a:tc>
                  <a:txBody>
                    <a:bodyPr/>
                    <a:lstStyle/>
                    <a:p>
                      <a:pPr algn="ctr"/>
                      <a:r>
                        <a:rPr lang="en-US" dirty="0"/>
                        <a:t>Third Variables (Selection Bias)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algn="ctr"/>
                      <a:r>
                        <a:rPr lang="en-US" dirty="0"/>
                        <a:t>Arbitrary Covariate Inclusion</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algn="ctr"/>
                      <a:r>
                        <a:rPr lang="en-US" dirty="0"/>
                        <a:t>Unclear Boundary Conditions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algn="ctr"/>
                      <a:r>
                        <a:rPr lang="en-US" dirty="0"/>
                        <a:t>Single Studies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4191370413"/>
                  </a:ext>
                </a:extLst>
              </a:tr>
            </a:tbl>
          </a:graphicData>
        </a:graphic>
      </p:graphicFrame>
      <p:sp>
        <p:nvSpPr>
          <p:cNvPr id="18" name="Rectangle 17">
            <a:extLst>
              <a:ext uri="{FF2B5EF4-FFF2-40B4-BE49-F238E27FC236}">
                <a16:creationId xmlns:a16="http://schemas.microsoft.com/office/drawing/2014/main" id="{27078088-39FE-AD46-9E68-025F82656F27}"/>
              </a:ext>
            </a:extLst>
          </p:cNvPr>
          <p:cNvSpPr/>
          <p:nvPr/>
        </p:nvSpPr>
        <p:spPr>
          <a:xfrm>
            <a:off x="7199692" y="1402334"/>
            <a:ext cx="3930733" cy="48617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EA558EC2-C8F9-6A49-A9D6-07CA395E84F9}"/>
              </a:ext>
            </a:extLst>
          </p:cNvPr>
          <p:cNvSpPr/>
          <p:nvPr/>
        </p:nvSpPr>
        <p:spPr>
          <a:xfrm>
            <a:off x="903997" y="1873493"/>
            <a:ext cx="3930733" cy="48617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1470036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83C54C7-9408-AF46-B4C7-A34E2AC84A9B}"/>
              </a:ext>
            </a:extLst>
          </p:cNvPr>
          <p:cNvSpPr/>
          <p:nvPr/>
        </p:nvSpPr>
        <p:spPr>
          <a:xfrm>
            <a:off x="1951728" y="293757"/>
            <a:ext cx="8288544" cy="1112603"/>
          </a:xfrm>
          <a:prstGeom prst="rect">
            <a:avLst/>
          </a:prstGeom>
          <a:solidFill>
            <a:srgbClr val="0297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t>Specification Curve Analysis</a:t>
            </a:r>
          </a:p>
        </p:txBody>
      </p:sp>
      <p:sp>
        <p:nvSpPr>
          <p:cNvPr id="5" name="Rectangle 4">
            <a:extLst>
              <a:ext uri="{FF2B5EF4-FFF2-40B4-BE49-F238E27FC236}">
                <a16:creationId xmlns:a16="http://schemas.microsoft.com/office/drawing/2014/main" id="{9964BADA-B371-724A-8341-454C6C6851DE}"/>
              </a:ext>
            </a:extLst>
          </p:cNvPr>
          <p:cNvSpPr/>
          <p:nvPr/>
        </p:nvSpPr>
        <p:spPr>
          <a:xfrm>
            <a:off x="778328" y="1589897"/>
            <a:ext cx="2536371" cy="685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bg1"/>
                </a:solidFill>
              </a:rPr>
              <a:t>Age</a:t>
            </a:r>
          </a:p>
        </p:txBody>
      </p:sp>
      <p:sp>
        <p:nvSpPr>
          <p:cNvPr id="6" name="Rectangle 5">
            <a:extLst>
              <a:ext uri="{FF2B5EF4-FFF2-40B4-BE49-F238E27FC236}">
                <a16:creationId xmlns:a16="http://schemas.microsoft.com/office/drawing/2014/main" id="{2FDC3979-312C-BC43-8861-0CB6CADBDE0F}"/>
              </a:ext>
            </a:extLst>
          </p:cNvPr>
          <p:cNvSpPr/>
          <p:nvPr/>
        </p:nvSpPr>
        <p:spPr>
          <a:xfrm>
            <a:off x="8877297" y="1589897"/>
            <a:ext cx="2536371" cy="685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bg1"/>
                </a:solidFill>
              </a:rPr>
              <a:t>SES</a:t>
            </a:r>
          </a:p>
        </p:txBody>
      </p:sp>
      <p:sp>
        <p:nvSpPr>
          <p:cNvPr id="7" name="Rectangle 6">
            <a:extLst>
              <a:ext uri="{FF2B5EF4-FFF2-40B4-BE49-F238E27FC236}">
                <a16:creationId xmlns:a16="http://schemas.microsoft.com/office/drawing/2014/main" id="{FCCFA43C-E69A-F24F-93CF-65D69BADB6BB}"/>
              </a:ext>
            </a:extLst>
          </p:cNvPr>
          <p:cNvSpPr/>
          <p:nvPr/>
        </p:nvSpPr>
        <p:spPr>
          <a:xfrm>
            <a:off x="6177640" y="1589897"/>
            <a:ext cx="2536371" cy="685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bg1"/>
                </a:solidFill>
              </a:rPr>
              <a:t>Health</a:t>
            </a:r>
          </a:p>
        </p:txBody>
      </p:sp>
      <p:sp>
        <p:nvSpPr>
          <p:cNvPr id="8" name="Rectangle 7">
            <a:extLst>
              <a:ext uri="{FF2B5EF4-FFF2-40B4-BE49-F238E27FC236}">
                <a16:creationId xmlns:a16="http://schemas.microsoft.com/office/drawing/2014/main" id="{92B0ADC7-A54F-0F49-8142-255D0715489E}"/>
              </a:ext>
            </a:extLst>
          </p:cNvPr>
          <p:cNvSpPr/>
          <p:nvPr/>
        </p:nvSpPr>
        <p:spPr>
          <a:xfrm>
            <a:off x="3477984" y="1589897"/>
            <a:ext cx="2536371" cy="685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bg1"/>
                </a:solidFill>
              </a:rPr>
              <a:t>Gender</a:t>
            </a:r>
          </a:p>
        </p:txBody>
      </p:sp>
      <p:sp>
        <p:nvSpPr>
          <p:cNvPr id="9" name="Rectangle 8">
            <a:extLst>
              <a:ext uri="{FF2B5EF4-FFF2-40B4-BE49-F238E27FC236}">
                <a16:creationId xmlns:a16="http://schemas.microsoft.com/office/drawing/2014/main" id="{60472F3C-1080-A148-96A3-C8071D2D3930}"/>
              </a:ext>
            </a:extLst>
          </p:cNvPr>
          <p:cNvSpPr/>
          <p:nvPr/>
        </p:nvSpPr>
        <p:spPr>
          <a:xfrm>
            <a:off x="778329" y="2933703"/>
            <a:ext cx="2536371" cy="575658"/>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b="1" dirty="0">
                <a:solidFill>
                  <a:schemeClr val="tx1"/>
                </a:solidFill>
              </a:rPr>
              <a:t>1. Age</a:t>
            </a:r>
          </a:p>
        </p:txBody>
      </p:sp>
      <p:sp>
        <p:nvSpPr>
          <p:cNvPr id="10" name="Rectangle 9">
            <a:extLst>
              <a:ext uri="{FF2B5EF4-FFF2-40B4-BE49-F238E27FC236}">
                <a16:creationId xmlns:a16="http://schemas.microsoft.com/office/drawing/2014/main" id="{A29DFD67-0FBC-8D4B-82A3-3B2DD4DD81BB}"/>
              </a:ext>
            </a:extLst>
          </p:cNvPr>
          <p:cNvSpPr/>
          <p:nvPr/>
        </p:nvSpPr>
        <p:spPr>
          <a:xfrm>
            <a:off x="778329" y="3580054"/>
            <a:ext cx="2536371" cy="575658"/>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b="1" dirty="0">
                <a:solidFill>
                  <a:schemeClr val="tx1"/>
                </a:solidFill>
              </a:rPr>
              <a:t>2. Gender</a:t>
            </a:r>
          </a:p>
        </p:txBody>
      </p:sp>
      <p:sp>
        <p:nvSpPr>
          <p:cNvPr id="11" name="Rectangle 10">
            <a:extLst>
              <a:ext uri="{FF2B5EF4-FFF2-40B4-BE49-F238E27FC236}">
                <a16:creationId xmlns:a16="http://schemas.microsoft.com/office/drawing/2014/main" id="{2EF9D93B-070D-064E-BE61-B3EF02AE4211}"/>
              </a:ext>
            </a:extLst>
          </p:cNvPr>
          <p:cNvSpPr/>
          <p:nvPr/>
        </p:nvSpPr>
        <p:spPr>
          <a:xfrm>
            <a:off x="778329" y="4228018"/>
            <a:ext cx="2536371" cy="575658"/>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b="1" dirty="0">
                <a:solidFill>
                  <a:schemeClr val="tx1"/>
                </a:solidFill>
              </a:rPr>
              <a:t>3. Health</a:t>
            </a:r>
          </a:p>
        </p:txBody>
      </p:sp>
      <p:sp>
        <p:nvSpPr>
          <p:cNvPr id="12" name="Rectangle 11">
            <a:extLst>
              <a:ext uri="{FF2B5EF4-FFF2-40B4-BE49-F238E27FC236}">
                <a16:creationId xmlns:a16="http://schemas.microsoft.com/office/drawing/2014/main" id="{DCB952D7-6530-8543-B8A6-D14AD1A34B0A}"/>
              </a:ext>
            </a:extLst>
          </p:cNvPr>
          <p:cNvSpPr/>
          <p:nvPr/>
        </p:nvSpPr>
        <p:spPr>
          <a:xfrm>
            <a:off x="778329" y="4875982"/>
            <a:ext cx="2536371" cy="575658"/>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b="1" dirty="0">
                <a:solidFill>
                  <a:schemeClr val="tx1"/>
                </a:solidFill>
              </a:rPr>
              <a:t>4. SES</a:t>
            </a:r>
          </a:p>
        </p:txBody>
      </p:sp>
      <p:sp>
        <p:nvSpPr>
          <p:cNvPr id="13" name="Rectangle 12">
            <a:extLst>
              <a:ext uri="{FF2B5EF4-FFF2-40B4-BE49-F238E27FC236}">
                <a16:creationId xmlns:a16="http://schemas.microsoft.com/office/drawing/2014/main" id="{04B8B643-933B-CC42-AF78-ADBB895F0B37}"/>
              </a:ext>
            </a:extLst>
          </p:cNvPr>
          <p:cNvSpPr/>
          <p:nvPr/>
        </p:nvSpPr>
        <p:spPr>
          <a:xfrm>
            <a:off x="3477984" y="2932090"/>
            <a:ext cx="2536371" cy="575658"/>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b="1" dirty="0">
                <a:solidFill>
                  <a:schemeClr val="tx1"/>
                </a:solidFill>
              </a:rPr>
              <a:t>5. Age + Gender</a:t>
            </a:r>
          </a:p>
        </p:txBody>
      </p:sp>
      <p:sp>
        <p:nvSpPr>
          <p:cNvPr id="14" name="Rectangle 13">
            <a:extLst>
              <a:ext uri="{FF2B5EF4-FFF2-40B4-BE49-F238E27FC236}">
                <a16:creationId xmlns:a16="http://schemas.microsoft.com/office/drawing/2014/main" id="{B34B0247-FD63-254C-8245-EFF6435A5083}"/>
              </a:ext>
            </a:extLst>
          </p:cNvPr>
          <p:cNvSpPr/>
          <p:nvPr/>
        </p:nvSpPr>
        <p:spPr>
          <a:xfrm>
            <a:off x="3477984" y="3580054"/>
            <a:ext cx="2536371" cy="575658"/>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b="1" dirty="0">
                <a:solidFill>
                  <a:schemeClr val="tx1"/>
                </a:solidFill>
              </a:rPr>
              <a:t>6. Age + Health</a:t>
            </a:r>
          </a:p>
        </p:txBody>
      </p:sp>
      <p:sp>
        <p:nvSpPr>
          <p:cNvPr id="15" name="Rectangle 14">
            <a:extLst>
              <a:ext uri="{FF2B5EF4-FFF2-40B4-BE49-F238E27FC236}">
                <a16:creationId xmlns:a16="http://schemas.microsoft.com/office/drawing/2014/main" id="{D596788B-E51B-7640-8643-4972F838F4EB}"/>
              </a:ext>
            </a:extLst>
          </p:cNvPr>
          <p:cNvSpPr/>
          <p:nvPr/>
        </p:nvSpPr>
        <p:spPr>
          <a:xfrm>
            <a:off x="3474133" y="4228018"/>
            <a:ext cx="2536371" cy="575658"/>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b="1" dirty="0">
                <a:solidFill>
                  <a:schemeClr val="tx1"/>
                </a:solidFill>
              </a:rPr>
              <a:t>7. Age + SES</a:t>
            </a:r>
          </a:p>
        </p:txBody>
      </p:sp>
      <p:sp>
        <p:nvSpPr>
          <p:cNvPr id="16" name="Rectangle 15">
            <a:extLst>
              <a:ext uri="{FF2B5EF4-FFF2-40B4-BE49-F238E27FC236}">
                <a16:creationId xmlns:a16="http://schemas.microsoft.com/office/drawing/2014/main" id="{DAE0A01E-DCF3-0940-BA6A-6509C59D5FA0}"/>
              </a:ext>
            </a:extLst>
          </p:cNvPr>
          <p:cNvSpPr/>
          <p:nvPr/>
        </p:nvSpPr>
        <p:spPr>
          <a:xfrm>
            <a:off x="3470287" y="5523946"/>
            <a:ext cx="2536371" cy="575658"/>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b="1" dirty="0">
                <a:solidFill>
                  <a:schemeClr val="tx1"/>
                </a:solidFill>
              </a:rPr>
              <a:t>9. Gender + SES</a:t>
            </a:r>
          </a:p>
        </p:txBody>
      </p:sp>
      <p:sp>
        <p:nvSpPr>
          <p:cNvPr id="17" name="Rectangle 16">
            <a:extLst>
              <a:ext uri="{FF2B5EF4-FFF2-40B4-BE49-F238E27FC236}">
                <a16:creationId xmlns:a16="http://schemas.microsoft.com/office/drawing/2014/main" id="{937A8A5B-38EE-1348-99AC-7E6196C6D8AF}"/>
              </a:ext>
            </a:extLst>
          </p:cNvPr>
          <p:cNvSpPr/>
          <p:nvPr/>
        </p:nvSpPr>
        <p:spPr>
          <a:xfrm>
            <a:off x="3470286" y="6171912"/>
            <a:ext cx="2536371" cy="575658"/>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b="1" dirty="0">
                <a:solidFill>
                  <a:schemeClr val="tx1"/>
                </a:solidFill>
              </a:rPr>
              <a:t>10. Health + SES</a:t>
            </a:r>
          </a:p>
        </p:txBody>
      </p:sp>
      <p:sp>
        <p:nvSpPr>
          <p:cNvPr id="18" name="Rectangle 17">
            <a:extLst>
              <a:ext uri="{FF2B5EF4-FFF2-40B4-BE49-F238E27FC236}">
                <a16:creationId xmlns:a16="http://schemas.microsoft.com/office/drawing/2014/main" id="{28A6D334-8554-D845-9F7F-2869FE8B74E4}"/>
              </a:ext>
            </a:extLst>
          </p:cNvPr>
          <p:cNvSpPr/>
          <p:nvPr/>
        </p:nvSpPr>
        <p:spPr>
          <a:xfrm>
            <a:off x="3470288" y="4875982"/>
            <a:ext cx="2536371" cy="575658"/>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b="1" dirty="0">
                <a:solidFill>
                  <a:schemeClr val="tx1"/>
                </a:solidFill>
              </a:rPr>
              <a:t>8. Gender + Health</a:t>
            </a:r>
          </a:p>
        </p:txBody>
      </p:sp>
      <p:sp>
        <p:nvSpPr>
          <p:cNvPr id="19" name="Rectangle 18">
            <a:extLst>
              <a:ext uri="{FF2B5EF4-FFF2-40B4-BE49-F238E27FC236}">
                <a16:creationId xmlns:a16="http://schemas.microsoft.com/office/drawing/2014/main" id="{23F15FF8-6DDB-7C46-A45D-84C6C88D136B}"/>
              </a:ext>
            </a:extLst>
          </p:cNvPr>
          <p:cNvSpPr/>
          <p:nvPr/>
        </p:nvSpPr>
        <p:spPr>
          <a:xfrm>
            <a:off x="6185342" y="2929536"/>
            <a:ext cx="2536371" cy="575658"/>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74675" indent="-574675"/>
            <a:r>
              <a:rPr lang="en-US" sz="2000" b="1" dirty="0">
                <a:solidFill>
                  <a:schemeClr val="tx1"/>
                </a:solidFill>
              </a:rPr>
              <a:t>11. Age + Gender + Health</a:t>
            </a:r>
          </a:p>
        </p:txBody>
      </p:sp>
      <p:sp>
        <p:nvSpPr>
          <p:cNvPr id="20" name="Rectangle 19">
            <a:extLst>
              <a:ext uri="{FF2B5EF4-FFF2-40B4-BE49-F238E27FC236}">
                <a16:creationId xmlns:a16="http://schemas.microsoft.com/office/drawing/2014/main" id="{C1DBA3E3-569B-4340-8A80-C8BA046E0B76}"/>
              </a:ext>
            </a:extLst>
          </p:cNvPr>
          <p:cNvSpPr/>
          <p:nvPr/>
        </p:nvSpPr>
        <p:spPr>
          <a:xfrm>
            <a:off x="6185342" y="3578351"/>
            <a:ext cx="2536371" cy="575658"/>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74675" indent="-574675"/>
            <a:r>
              <a:rPr lang="en-US" sz="2000" b="1" dirty="0">
                <a:solidFill>
                  <a:schemeClr val="tx1"/>
                </a:solidFill>
              </a:rPr>
              <a:t>12. Age + Gender + SES</a:t>
            </a:r>
          </a:p>
        </p:txBody>
      </p:sp>
      <p:sp>
        <p:nvSpPr>
          <p:cNvPr id="21" name="Rectangle 20">
            <a:extLst>
              <a:ext uri="{FF2B5EF4-FFF2-40B4-BE49-F238E27FC236}">
                <a16:creationId xmlns:a16="http://schemas.microsoft.com/office/drawing/2014/main" id="{0E9A30C2-112A-734C-9733-DAFE4EF16851}"/>
              </a:ext>
            </a:extLst>
          </p:cNvPr>
          <p:cNvSpPr/>
          <p:nvPr/>
        </p:nvSpPr>
        <p:spPr>
          <a:xfrm>
            <a:off x="6177641" y="4227166"/>
            <a:ext cx="2536371" cy="575658"/>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b="1" dirty="0">
                <a:solidFill>
                  <a:schemeClr val="tx1"/>
                </a:solidFill>
              </a:rPr>
              <a:t>13. Age + SES + Health</a:t>
            </a:r>
          </a:p>
        </p:txBody>
      </p:sp>
      <p:sp>
        <p:nvSpPr>
          <p:cNvPr id="22" name="Rectangle 21">
            <a:extLst>
              <a:ext uri="{FF2B5EF4-FFF2-40B4-BE49-F238E27FC236}">
                <a16:creationId xmlns:a16="http://schemas.microsoft.com/office/drawing/2014/main" id="{E29CF90F-45B2-4743-8678-EE05BC0F025D}"/>
              </a:ext>
            </a:extLst>
          </p:cNvPr>
          <p:cNvSpPr/>
          <p:nvPr/>
        </p:nvSpPr>
        <p:spPr>
          <a:xfrm>
            <a:off x="6185342" y="4875982"/>
            <a:ext cx="2536371" cy="575658"/>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74675" indent="-574675"/>
            <a:r>
              <a:rPr lang="en-US" sz="2000" b="1" dirty="0">
                <a:solidFill>
                  <a:schemeClr val="tx1"/>
                </a:solidFill>
              </a:rPr>
              <a:t>14. Gender + Health + SES</a:t>
            </a:r>
          </a:p>
        </p:txBody>
      </p:sp>
      <p:sp>
        <p:nvSpPr>
          <p:cNvPr id="25" name="Rectangle 24">
            <a:extLst>
              <a:ext uri="{FF2B5EF4-FFF2-40B4-BE49-F238E27FC236}">
                <a16:creationId xmlns:a16="http://schemas.microsoft.com/office/drawing/2014/main" id="{274745D1-05CB-3F48-B82C-55DFCFB22B1F}"/>
              </a:ext>
            </a:extLst>
          </p:cNvPr>
          <p:cNvSpPr/>
          <p:nvPr/>
        </p:nvSpPr>
        <p:spPr>
          <a:xfrm>
            <a:off x="8877298" y="2929536"/>
            <a:ext cx="2536371" cy="575658"/>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74675" indent="-574675"/>
            <a:r>
              <a:rPr lang="en-US" sz="2000" b="1" dirty="0">
                <a:solidFill>
                  <a:schemeClr val="tx1"/>
                </a:solidFill>
              </a:rPr>
              <a:t>15. Age + Gender  + Health + SES</a:t>
            </a:r>
          </a:p>
        </p:txBody>
      </p:sp>
      <p:sp>
        <p:nvSpPr>
          <p:cNvPr id="26" name="Rectangle 25">
            <a:extLst>
              <a:ext uri="{FF2B5EF4-FFF2-40B4-BE49-F238E27FC236}">
                <a16:creationId xmlns:a16="http://schemas.microsoft.com/office/drawing/2014/main" id="{11B61801-0F69-944E-A34A-34B220911E80}"/>
              </a:ext>
            </a:extLst>
          </p:cNvPr>
          <p:cNvSpPr/>
          <p:nvPr/>
        </p:nvSpPr>
        <p:spPr>
          <a:xfrm>
            <a:off x="778328" y="2403099"/>
            <a:ext cx="2536371" cy="685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1C9845"/>
                </a:solidFill>
              </a:rPr>
              <a:t>1 Covariate</a:t>
            </a:r>
          </a:p>
        </p:txBody>
      </p:sp>
      <p:sp>
        <p:nvSpPr>
          <p:cNvPr id="27" name="Rectangle 26">
            <a:extLst>
              <a:ext uri="{FF2B5EF4-FFF2-40B4-BE49-F238E27FC236}">
                <a16:creationId xmlns:a16="http://schemas.microsoft.com/office/drawing/2014/main" id="{52BE9960-DE7A-F547-83B5-E08EFDCE47ED}"/>
              </a:ext>
            </a:extLst>
          </p:cNvPr>
          <p:cNvSpPr/>
          <p:nvPr/>
        </p:nvSpPr>
        <p:spPr>
          <a:xfrm>
            <a:off x="8877297" y="2403099"/>
            <a:ext cx="2536371" cy="685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1C9845"/>
                </a:solidFill>
              </a:rPr>
              <a:t>4 Covariates</a:t>
            </a:r>
          </a:p>
        </p:txBody>
      </p:sp>
      <p:sp>
        <p:nvSpPr>
          <p:cNvPr id="28" name="Rectangle 27">
            <a:extLst>
              <a:ext uri="{FF2B5EF4-FFF2-40B4-BE49-F238E27FC236}">
                <a16:creationId xmlns:a16="http://schemas.microsoft.com/office/drawing/2014/main" id="{FD2A07C6-282D-464F-994E-4B0738911A6C}"/>
              </a:ext>
            </a:extLst>
          </p:cNvPr>
          <p:cNvSpPr/>
          <p:nvPr/>
        </p:nvSpPr>
        <p:spPr>
          <a:xfrm>
            <a:off x="6177640" y="2403099"/>
            <a:ext cx="2536371" cy="685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1C9845"/>
                </a:solidFill>
              </a:rPr>
              <a:t>3 Covariates</a:t>
            </a:r>
          </a:p>
        </p:txBody>
      </p:sp>
      <p:sp>
        <p:nvSpPr>
          <p:cNvPr id="29" name="Rectangle 28">
            <a:extLst>
              <a:ext uri="{FF2B5EF4-FFF2-40B4-BE49-F238E27FC236}">
                <a16:creationId xmlns:a16="http://schemas.microsoft.com/office/drawing/2014/main" id="{4B2B320B-77B0-144B-8535-35BF790389A2}"/>
              </a:ext>
            </a:extLst>
          </p:cNvPr>
          <p:cNvSpPr/>
          <p:nvPr/>
        </p:nvSpPr>
        <p:spPr>
          <a:xfrm>
            <a:off x="3477984" y="2403099"/>
            <a:ext cx="2536371" cy="685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1C9845"/>
                </a:solidFill>
              </a:rPr>
              <a:t>2 Covariates</a:t>
            </a:r>
          </a:p>
        </p:txBody>
      </p:sp>
      <p:sp>
        <p:nvSpPr>
          <p:cNvPr id="31" name="Rectangle 30">
            <a:extLst>
              <a:ext uri="{FF2B5EF4-FFF2-40B4-BE49-F238E27FC236}">
                <a16:creationId xmlns:a16="http://schemas.microsoft.com/office/drawing/2014/main" id="{4EDDE395-C632-D447-B10F-6954D0FD3738}"/>
              </a:ext>
            </a:extLst>
          </p:cNvPr>
          <p:cNvSpPr/>
          <p:nvPr/>
        </p:nvSpPr>
        <p:spPr>
          <a:xfrm>
            <a:off x="6901543" y="5693229"/>
            <a:ext cx="4822371" cy="849085"/>
          </a:xfrm>
          <a:prstGeom prst="rect">
            <a:avLst/>
          </a:prstGeom>
          <a:noFill/>
          <a:ln w="57150">
            <a:solidFill>
              <a:srgbClr val="1C98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1C9845"/>
                </a:solidFill>
              </a:rPr>
              <a:t>Total Specifications = 2</a:t>
            </a:r>
            <a:r>
              <a:rPr lang="en-US" sz="2800" b="1" baseline="30000" dirty="0">
                <a:solidFill>
                  <a:srgbClr val="1C9845"/>
                </a:solidFill>
              </a:rPr>
              <a:t># of terms</a:t>
            </a:r>
            <a:endParaRPr lang="en-US" sz="2800" b="1" dirty="0">
              <a:solidFill>
                <a:srgbClr val="1C9845"/>
              </a:solidFill>
            </a:endParaRPr>
          </a:p>
        </p:txBody>
      </p:sp>
      <p:sp>
        <p:nvSpPr>
          <p:cNvPr id="30" name="Rectangle 29">
            <a:extLst>
              <a:ext uri="{FF2B5EF4-FFF2-40B4-BE49-F238E27FC236}">
                <a16:creationId xmlns:a16="http://schemas.microsoft.com/office/drawing/2014/main" id="{C2FB21D7-A9AA-2B48-9AEC-3496002A9626}"/>
              </a:ext>
            </a:extLst>
          </p:cNvPr>
          <p:cNvSpPr/>
          <p:nvPr/>
        </p:nvSpPr>
        <p:spPr>
          <a:xfrm>
            <a:off x="8892701" y="4227166"/>
            <a:ext cx="2536371" cy="575658"/>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74675" indent="-574675"/>
            <a:r>
              <a:rPr lang="en-US" sz="2000" b="1" dirty="0">
                <a:solidFill>
                  <a:schemeClr val="tx1"/>
                </a:solidFill>
              </a:rPr>
              <a:t>16. </a:t>
            </a:r>
          </a:p>
        </p:txBody>
      </p:sp>
      <p:sp>
        <p:nvSpPr>
          <p:cNvPr id="32" name="Rectangle 31">
            <a:extLst>
              <a:ext uri="{FF2B5EF4-FFF2-40B4-BE49-F238E27FC236}">
                <a16:creationId xmlns:a16="http://schemas.microsoft.com/office/drawing/2014/main" id="{9C8D8E41-FF56-DF4C-8F57-542A12068129}"/>
              </a:ext>
            </a:extLst>
          </p:cNvPr>
          <p:cNvSpPr/>
          <p:nvPr/>
        </p:nvSpPr>
        <p:spPr>
          <a:xfrm>
            <a:off x="8892700" y="3700729"/>
            <a:ext cx="2536371" cy="685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1C9845"/>
                </a:solidFill>
              </a:rPr>
              <a:t>0 Covariates</a:t>
            </a:r>
          </a:p>
        </p:txBody>
      </p:sp>
    </p:spTree>
    <p:extLst>
      <p:ext uri="{BB962C8B-B14F-4D97-AF65-F5344CB8AC3E}">
        <p14:creationId xmlns:p14="http://schemas.microsoft.com/office/powerpoint/2010/main" val="776055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0"/>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1"/>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2"/>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8"/>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25"/>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7"/>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30"/>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2"/>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5" grpId="0" animBg="1"/>
      <p:bldP spid="26" grpId="0"/>
      <p:bldP spid="27" grpId="0"/>
      <p:bldP spid="28" grpId="0"/>
      <p:bldP spid="29" grpId="0"/>
      <p:bldP spid="31" grpId="0" animBg="1"/>
      <p:bldP spid="30" grpId="0" animBg="1"/>
      <p:bldP spid="32"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B11A39F-ECAE-2B4E-9CBC-B71A390E25FD}"/>
              </a:ext>
            </a:extLst>
          </p:cNvPr>
          <p:cNvSpPr/>
          <p:nvPr/>
        </p:nvSpPr>
        <p:spPr>
          <a:xfrm rot="16200000">
            <a:off x="-1285558" y="4536845"/>
            <a:ext cx="3680937" cy="61013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b="1" dirty="0">
                <a:solidFill>
                  <a:schemeClr val="tx1"/>
                </a:solidFill>
              </a:rPr>
              <a:t>1. Age</a:t>
            </a:r>
          </a:p>
        </p:txBody>
      </p:sp>
      <p:sp>
        <p:nvSpPr>
          <p:cNvPr id="5" name="Rectangle 4">
            <a:extLst>
              <a:ext uri="{FF2B5EF4-FFF2-40B4-BE49-F238E27FC236}">
                <a16:creationId xmlns:a16="http://schemas.microsoft.com/office/drawing/2014/main" id="{442EB0EA-1ADE-BC4E-B35D-078C1D492FF8}"/>
              </a:ext>
            </a:extLst>
          </p:cNvPr>
          <p:cNvSpPr/>
          <p:nvPr/>
        </p:nvSpPr>
        <p:spPr>
          <a:xfrm rot="16200000">
            <a:off x="-557121" y="4536845"/>
            <a:ext cx="3680937" cy="61013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b="1" dirty="0">
                <a:solidFill>
                  <a:schemeClr val="tx1"/>
                </a:solidFill>
              </a:rPr>
              <a:t>2. Gender</a:t>
            </a:r>
          </a:p>
        </p:txBody>
      </p:sp>
      <p:sp>
        <p:nvSpPr>
          <p:cNvPr id="6" name="Rectangle 5">
            <a:extLst>
              <a:ext uri="{FF2B5EF4-FFF2-40B4-BE49-F238E27FC236}">
                <a16:creationId xmlns:a16="http://schemas.microsoft.com/office/drawing/2014/main" id="{761EBF55-1288-D14E-B015-5B54EFCA9047}"/>
              </a:ext>
            </a:extLst>
          </p:cNvPr>
          <p:cNvSpPr/>
          <p:nvPr/>
        </p:nvSpPr>
        <p:spPr>
          <a:xfrm rot="16200000">
            <a:off x="171315" y="4536845"/>
            <a:ext cx="3680937" cy="61013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b="1" dirty="0">
                <a:solidFill>
                  <a:schemeClr val="tx1"/>
                </a:solidFill>
              </a:rPr>
              <a:t>3. Health</a:t>
            </a:r>
          </a:p>
        </p:txBody>
      </p:sp>
      <p:sp>
        <p:nvSpPr>
          <p:cNvPr id="7" name="Rectangle 6">
            <a:extLst>
              <a:ext uri="{FF2B5EF4-FFF2-40B4-BE49-F238E27FC236}">
                <a16:creationId xmlns:a16="http://schemas.microsoft.com/office/drawing/2014/main" id="{383A72AC-A9AF-B34A-8114-EDF779487F76}"/>
              </a:ext>
            </a:extLst>
          </p:cNvPr>
          <p:cNvSpPr/>
          <p:nvPr/>
        </p:nvSpPr>
        <p:spPr>
          <a:xfrm rot="16200000">
            <a:off x="899752" y="4536845"/>
            <a:ext cx="3680937" cy="61013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b="1" dirty="0">
                <a:solidFill>
                  <a:schemeClr val="tx1"/>
                </a:solidFill>
              </a:rPr>
              <a:t>4. SES</a:t>
            </a:r>
          </a:p>
        </p:txBody>
      </p:sp>
      <p:sp>
        <p:nvSpPr>
          <p:cNvPr id="8" name="Rectangle 7">
            <a:extLst>
              <a:ext uri="{FF2B5EF4-FFF2-40B4-BE49-F238E27FC236}">
                <a16:creationId xmlns:a16="http://schemas.microsoft.com/office/drawing/2014/main" id="{4B0611B4-35F3-5448-B8C5-886B09A66BBE}"/>
              </a:ext>
            </a:extLst>
          </p:cNvPr>
          <p:cNvSpPr/>
          <p:nvPr/>
        </p:nvSpPr>
        <p:spPr>
          <a:xfrm rot="16200000">
            <a:off x="2356626" y="4529147"/>
            <a:ext cx="3680937" cy="61013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b="1" dirty="0">
                <a:solidFill>
                  <a:schemeClr val="tx1"/>
                </a:solidFill>
              </a:rPr>
              <a:t>5. Age + Gender</a:t>
            </a:r>
          </a:p>
        </p:txBody>
      </p:sp>
      <p:sp>
        <p:nvSpPr>
          <p:cNvPr id="9" name="Rectangle 8">
            <a:extLst>
              <a:ext uri="{FF2B5EF4-FFF2-40B4-BE49-F238E27FC236}">
                <a16:creationId xmlns:a16="http://schemas.microsoft.com/office/drawing/2014/main" id="{F7F9BAA7-B8F6-694A-878C-F5D199C58BCF}"/>
              </a:ext>
            </a:extLst>
          </p:cNvPr>
          <p:cNvSpPr/>
          <p:nvPr/>
        </p:nvSpPr>
        <p:spPr>
          <a:xfrm rot="16200000">
            <a:off x="3813499" y="4529147"/>
            <a:ext cx="3680937" cy="61013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b="1" dirty="0">
                <a:solidFill>
                  <a:schemeClr val="tx1"/>
                </a:solidFill>
              </a:rPr>
              <a:t>6. Age + Health</a:t>
            </a:r>
          </a:p>
        </p:txBody>
      </p:sp>
      <p:sp>
        <p:nvSpPr>
          <p:cNvPr id="10" name="Rectangle 9">
            <a:extLst>
              <a:ext uri="{FF2B5EF4-FFF2-40B4-BE49-F238E27FC236}">
                <a16:creationId xmlns:a16="http://schemas.microsoft.com/office/drawing/2014/main" id="{AF21DAA8-2FDC-0E4D-946D-A632F940C4B4}"/>
              </a:ext>
            </a:extLst>
          </p:cNvPr>
          <p:cNvSpPr/>
          <p:nvPr/>
        </p:nvSpPr>
        <p:spPr>
          <a:xfrm rot="16200000">
            <a:off x="1628189" y="4525300"/>
            <a:ext cx="3680937" cy="61013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b="1" dirty="0">
                <a:solidFill>
                  <a:schemeClr val="tx1"/>
                </a:solidFill>
              </a:rPr>
              <a:t>7. Age + SES</a:t>
            </a:r>
          </a:p>
        </p:txBody>
      </p:sp>
      <p:sp>
        <p:nvSpPr>
          <p:cNvPr id="11" name="Rectangle 10">
            <a:extLst>
              <a:ext uri="{FF2B5EF4-FFF2-40B4-BE49-F238E27FC236}">
                <a16:creationId xmlns:a16="http://schemas.microsoft.com/office/drawing/2014/main" id="{FE0B096A-F3DC-1D4D-9E89-983EB08D49E4}"/>
              </a:ext>
            </a:extLst>
          </p:cNvPr>
          <p:cNvSpPr/>
          <p:nvPr/>
        </p:nvSpPr>
        <p:spPr>
          <a:xfrm rot="16200000">
            <a:off x="4541936" y="4529146"/>
            <a:ext cx="3680937" cy="61013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b="1" dirty="0">
                <a:solidFill>
                  <a:schemeClr val="tx1"/>
                </a:solidFill>
              </a:rPr>
              <a:t>9. Gender + SES</a:t>
            </a:r>
          </a:p>
        </p:txBody>
      </p:sp>
      <p:sp>
        <p:nvSpPr>
          <p:cNvPr id="12" name="Rectangle 11">
            <a:extLst>
              <a:ext uri="{FF2B5EF4-FFF2-40B4-BE49-F238E27FC236}">
                <a16:creationId xmlns:a16="http://schemas.microsoft.com/office/drawing/2014/main" id="{7DBB2BC2-0860-A84C-8336-EDC315FC93F9}"/>
              </a:ext>
            </a:extLst>
          </p:cNvPr>
          <p:cNvSpPr/>
          <p:nvPr/>
        </p:nvSpPr>
        <p:spPr>
          <a:xfrm rot="16200000">
            <a:off x="5270373" y="4529147"/>
            <a:ext cx="3680937" cy="61013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b="1" dirty="0">
                <a:solidFill>
                  <a:schemeClr val="tx1"/>
                </a:solidFill>
              </a:rPr>
              <a:t>10. Health + SES</a:t>
            </a:r>
          </a:p>
        </p:txBody>
      </p:sp>
      <p:sp>
        <p:nvSpPr>
          <p:cNvPr id="13" name="Rectangle 12">
            <a:extLst>
              <a:ext uri="{FF2B5EF4-FFF2-40B4-BE49-F238E27FC236}">
                <a16:creationId xmlns:a16="http://schemas.microsoft.com/office/drawing/2014/main" id="{0593AF7B-FDE7-6943-9392-4584383DA51A}"/>
              </a:ext>
            </a:extLst>
          </p:cNvPr>
          <p:cNvSpPr/>
          <p:nvPr/>
        </p:nvSpPr>
        <p:spPr>
          <a:xfrm rot="16200000">
            <a:off x="3085062" y="4529145"/>
            <a:ext cx="3680937" cy="61013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b="1" dirty="0">
                <a:solidFill>
                  <a:schemeClr val="tx1"/>
                </a:solidFill>
              </a:rPr>
              <a:t>8. Gender + Health</a:t>
            </a:r>
          </a:p>
        </p:txBody>
      </p:sp>
      <p:sp>
        <p:nvSpPr>
          <p:cNvPr id="14" name="Rectangle 13">
            <a:extLst>
              <a:ext uri="{FF2B5EF4-FFF2-40B4-BE49-F238E27FC236}">
                <a16:creationId xmlns:a16="http://schemas.microsoft.com/office/drawing/2014/main" id="{A470851D-65FA-9948-B69F-1A5608FF86FB}"/>
              </a:ext>
            </a:extLst>
          </p:cNvPr>
          <p:cNvSpPr/>
          <p:nvPr/>
        </p:nvSpPr>
        <p:spPr>
          <a:xfrm rot="16200000">
            <a:off x="5998809" y="4529147"/>
            <a:ext cx="3680937" cy="61013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74675" indent="-574675"/>
            <a:r>
              <a:rPr lang="en-US" sz="2000" b="1" dirty="0">
                <a:solidFill>
                  <a:schemeClr val="tx1"/>
                </a:solidFill>
              </a:rPr>
              <a:t>11. Age + Gender + Health</a:t>
            </a:r>
          </a:p>
        </p:txBody>
      </p:sp>
      <p:sp>
        <p:nvSpPr>
          <p:cNvPr id="15" name="Rectangle 14">
            <a:extLst>
              <a:ext uri="{FF2B5EF4-FFF2-40B4-BE49-F238E27FC236}">
                <a16:creationId xmlns:a16="http://schemas.microsoft.com/office/drawing/2014/main" id="{545ACB2E-DB0C-2345-A529-F2E444206686}"/>
              </a:ext>
            </a:extLst>
          </p:cNvPr>
          <p:cNvSpPr/>
          <p:nvPr/>
        </p:nvSpPr>
        <p:spPr>
          <a:xfrm rot="16200000">
            <a:off x="6727246" y="4529144"/>
            <a:ext cx="3680937" cy="61013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74675" indent="-574675"/>
            <a:r>
              <a:rPr lang="en-US" sz="2000" b="1" dirty="0">
                <a:solidFill>
                  <a:schemeClr val="tx1"/>
                </a:solidFill>
              </a:rPr>
              <a:t>12. Age + Gender + SES</a:t>
            </a:r>
          </a:p>
        </p:txBody>
      </p:sp>
      <p:sp>
        <p:nvSpPr>
          <p:cNvPr id="16" name="Rectangle 15">
            <a:extLst>
              <a:ext uri="{FF2B5EF4-FFF2-40B4-BE49-F238E27FC236}">
                <a16:creationId xmlns:a16="http://schemas.microsoft.com/office/drawing/2014/main" id="{4B1D6469-2147-504B-8372-D6033E1DF5D7}"/>
              </a:ext>
            </a:extLst>
          </p:cNvPr>
          <p:cNvSpPr/>
          <p:nvPr/>
        </p:nvSpPr>
        <p:spPr>
          <a:xfrm rot="16200000">
            <a:off x="7455683" y="4536845"/>
            <a:ext cx="3680937" cy="61013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b="1" dirty="0">
                <a:solidFill>
                  <a:schemeClr val="tx1"/>
                </a:solidFill>
              </a:rPr>
              <a:t>13. Age + SES + Health</a:t>
            </a:r>
          </a:p>
        </p:txBody>
      </p:sp>
      <p:sp>
        <p:nvSpPr>
          <p:cNvPr id="17" name="Rectangle 16">
            <a:extLst>
              <a:ext uri="{FF2B5EF4-FFF2-40B4-BE49-F238E27FC236}">
                <a16:creationId xmlns:a16="http://schemas.microsoft.com/office/drawing/2014/main" id="{BEAE3CA5-27F8-134A-B1F2-3A30F6966AAA}"/>
              </a:ext>
            </a:extLst>
          </p:cNvPr>
          <p:cNvSpPr/>
          <p:nvPr/>
        </p:nvSpPr>
        <p:spPr>
          <a:xfrm rot="16200000">
            <a:off x="8184120" y="4529144"/>
            <a:ext cx="3680937" cy="61013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74675" indent="-574675"/>
            <a:r>
              <a:rPr lang="en-US" sz="2000" b="1" dirty="0">
                <a:solidFill>
                  <a:schemeClr val="tx1"/>
                </a:solidFill>
              </a:rPr>
              <a:t>14. Gender + Health + SES</a:t>
            </a:r>
          </a:p>
        </p:txBody>
      </p:sp>
      <p:sp>
        <p:nvSpPr>
          <p:cNvPr id="18" name="Rectangle 17">
            <a:extLst>
              <a:ext uri="{FF2B5EF4-FFF2-40B4-BE49-F238E27FC236}">
                <a16:creationId xmlns:a16="http://schemas.microsoft.com/office/drawing/2014/main" id="{6B1900D4-B98D-A645-AE04-6143340CD068}"/>
              </a:ext>
            </a:extLst>
          </p:cNvPr>
          <p:cNvSpPr/>
          <p:nvPr/>
        </p:nvSpPr>
        <p:spPr>
          <a:xfrm rot="16200000">
            <a:off x="8912556" y="4529144"/>
            <a:ext cx="3680937" cy="61013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74675" indent="-574675"/>
            <a:r>
              <a:rPr lang="en-US" sz="2000" b="1" dirty="0">
                <a:solidFill>
                  <a:schemeClr val="tx1"/>
                </a:solidFill>
              </a:rPr>
              <a:t>15. Age + Gender  + Health + SES</a:t>
            </a:r>
          </a:p>
        </p:txBody>
      </p:sp>
      <p:cxnSp>
        <p:nvCxnSpPr>
          <p:cNvPr id="20" name="Straight Connector 19">
            <a:extLst>
              <a:ext uri="{FF2B5EF4-FFF2-40B4-BE49-F238E27FC236}">
                <a16:creationId xmlns:a16="http://schemas.microsoft.com/office/drawing/2014/main" id="{0FD0993C-3F37-3E42-AE6C-317098110353}"/>
              </a:ext>
            </a:extLst>
          </p:cNvPr>
          <p:cNvCxnSpPr>
            <a:cxnSpLocks/>
          </p:cNvCxnSpPr>
          <p:nvPr/>
        </p:nvCxnSpPr>
        <p:spPr>
          <a:xfrm>
            <a:off x="116991" y="2301669"/>
            <a:ext cx="11905274" cy="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1" name="Freeform 20">
            <a:extLst>
              <a:ext uri="{FF2B5EF4-FFF2-40B4-BE49-F238E27FC236}">
                <a16:creationId xmlns:a16="http://schemas.microsoft.com/office/drawing/2014/main" id="{B4468D62-0A42-CE41-AC67-E00ED1C3AEEE}"/>
              </a:ext>
            </a:extLst>
          </p:cNvPr>
          <p:cNvSpPr/>
          <p:nvPr/>
        </p:nvSpPr>
        <p:spPr>
          <a:xfrm rot="16200000">
            <a:off x="5026794" y="-3330733"/>
            <a:ext cx="2138412" cy="11381054"/>
          </a:xfrm>
          <a:custGeom>
            <a:avLst/>
            <a:gdLst>
              <a:gd name="connsiteX0" fmla="*/ 0 w 864296"/>
              <a:gd name="connsiteY0" fmla="*/ 0 h 6125227"/>
              <a:gd name="connsiteX1" fmla="*/ 112735 w 864296"/>
              <a:gd name="connsiteY1" fmla="*/ 450937 h 6125227"/>
              <a:gd name="connsiteX2" fmla="*/ 125261 w 864296"/>
              <a:gd name="connsiteY2" fmla="*/ 876822 h 6125227"/>
              <a:gd name="connsiteX3" fmla="*/ 425885 w 864296"/>
              <a:gd name="connsiteY3" fmla="*/ 1340285 h 6125227"/>
              <a:gd name="connsiteX4" fmla="*/ 363255 w 864296"/>
              <a:gd name="connsiteY4" fmla="*/ 1741118 h 6125227"/>
              <a:gd name="connsiteX5" fmla="*/ 438411 w 864296"/>
              <a:gd name="connsiteY5" fmla="*/ 2179529 h 6125227"/>
              <a:gd name="connsiteX6" fmla="*/ 313151 w 864296"/>
              <a:gd name="connsiteY6" fmla="*/ 2617939 h 6125227"/>
              <a:gd name="connsiteX7" fmla="*/ 325677 w 864296"/>
              <a:gd name="connsiteY7" fmla="*/ 3043824 h 6125227"/>
              <a:gd name="connsiteX8" fmla="*/ 350729 w 864296"/>
              <a:gd name="connsiteY8" fmla="*/ 3469709 h 6125227"/>
              <a:gd name="connsiteX9" fmla="*/ 713984 w 864296"/>
              <a:gd name="connsiteY9" fmla="*/ 3945698 h 6125227"/>
              <a:gd name="connsiteX10" fmla="*/ 801666 w 864296"/>
              <a:gd name="connsiteY10" fmla="*/ 4384109 h 6125227"/>
              <a:gd name="connsiteX11" fmla="*/ 751562 w 864296"/>
              <a:gd name="connsiteY11" fmla="*/ 4747364 h 6125227"/>
              <a:gd name="connsiteX12" fmla="*/ 676406 w 864296"/>
              <a:gd name="connsiteY12" fmla="*/ 5160723 h 6125227"/>
              <a:gd name="connsiteX13" fmla="*/ 864296 w 864296"/>
              <a:gd name="connsiteY13" fmla="*/ 5649238 h 6125227"/>
              <a:gd name="connsiteX14" fmla="*/ 400833 w 864296"/>
              <a:gd name="connsiteY14" fmla="*/ 6125227 h 6125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64296" h="6125227">
                <a:moveTo>
                  <a:pt x="0" y="0"/>
                </a:moveTo>
                <a:lnTo>
                  <a:pt x="112735" y="450937"/>
                </a:lnTo>
                <a:lnTo>
                  <a:pt x="125261" y="876822"/>
                </a:lnTo>
                <a:lnTo>
                  <a:pt x="425885" y="1340285"/>
                </a:lnTo>
                <a:lnTo>
                  <a:pt x="363255" y="1741118"/>
                </a:lnTo>
                <a:lnTo>
                  <a:pt x="438411" y="2179529"/>
                </a:lnTo>
                <a:lnTo>
                  <a:pt x="313151" y="2617939"/>
                </a:lnTo>
                <a:lnTo>
                  <a:pt x="325677" y="3043824"/>
                </a:lnTo>
                <a:lnTo>
                  <a:pt x="350729" y="3469709"/>
                </a:lnTo>
                <a:lnTo>
                  <a:pt x="713984" y="3945698"/>
                </a:lnTo>
                <a:lnTo>
                  <a:pt x="801666" y="4384109"/>
                </a:lnTo>
                <a:lnTo>
                  <a:pt x="751562" y="4747364"/>
                </a:lnTo>
                <a:lnTo>
                  <a:pt x="676406" y="5160723"/>
                </a:lnTo>
                <a:lnTo>
                  <a:pt x="864296" y="5649238"/>
                </a:lnTo>
                <a:lnTo>
                  <a:pt x="400833" y="6125227"/>
                </a:ln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Connector 22">
            <a:extLst>
              <a:ext uri="{FF2B5EF4-FFF2-40B4-BE49-F238E27FC236}">
                <a16:creationId xmlns:a16="http://schemas.microsoft.com/office/drawing/2014/main" id="{09C6EF94-80E4-CC46-AB14-1044A002053C}"/>
              </a:ext>
            </a:extLst>
          </p:cNvPr>
          <p:cNvCxnSpPr>
            <a:cxnSpLocks/>
          </p:cNvCxnSpPr>
          <p:nvPr/>
        </p:nvCxnSpPr>
        <p:spPr>
          <a:xfrm flipV="1">
            <a:off x="116991" y="46149"/>
            <a:ext cx="0" cy="4572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A314D2DF-64DD-DE4B-9644-E8260C71BA15}"/>
              </a:ext>
            </a:extLst>
          </p:cNvPr>
          <p:cNvSpPr/>
          <p:nvPr/>
        </p:nvSpPr>
        <p:spPr>
          <a:xfrm rot="16200000">
            <a:off x="9640993" y="4529147"/>
            <a:ext cx="3680937" cy="61013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74675" indent="-574675"/>
            <a:r>
              <a:rPr lang="en-US" sz="2000" b="1" dirty="0">
                <a:solidFill>
                  <a:schemeClr val="tx1"/>
                </a:solidFill>
              </a:rPr>
              <a:t>16. </a:t>
            </a:r>
          </a:p>
        </p:txBody>
      </p:sp>
    </p:spTree>
    <p:extLst>
      <p:ext uri="{BB962C8B-B14F-4D97-AF65-F5344CB8AC3E}">
        <p14:creationId xmlns:p14="http://schemas.microsoft.com/office/powerpoint/2010/main" val="47090739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B11A39F-ECAE-2B4E-9CBC-B71A390E25FD}"/>
              </a:ext>
            </a:extLst>
          </p:cNvPr>
          <p:cNvSpPr/>
          <p:nvPr/>
        </p:nvSpPr>
        <p:spPr>
          <a:xfrm rot="16200000">
            <a:off x="-1285558" y="4536845"/>
            <a:ext cx="3680937" cy="61013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b="1" dirty="0">
                <a:solidFill>
                  <a:schemeClr val="tx1"/>
                </a:solidFill>
              </a:rPr>
              <a:t>1. Age</a:t>
            </a:r>
          </a:p>
        </p:txBody>
      </p:sp>
      <p:sp>
        <p:nvSpPr>
          <p:cNvPr id="5" name="Rectangle 4">
            <a:extLst>
              <a:ext uri="{FF2B5EF4-FFF2-40B4-BE49-F238E27FC236}">
                <a16:creationId xmlns:a16="http://schemas.microsoft.com/office/drawing/2014/main" id="{442EB0EA-1ADE-BC4E-B35D-078C1D492FF8}"/>
              </a:ext>
            </a:extLst>
          </p:cNvPr>
          <p:cNvSpPr/>
          <p:nvPr/>
        </p:nvSpPr>
        <p:spPr>
          <a:xfrm rot="16200000">
            <a:off x="-557121" y="4536845"/>
            <a:ext cx="3680937" cy="61013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b="1" dirty="0">
                <a:solidFill>
                  <a:schemeClr val="tx1"/>
                </a:solidFill>
              </a:rPr>
              <a:t>2. Gender</a:t>
            </a:r>
          </a:p>
        </p:txBody>
      </p:sp>
      <p:sp>
        <p:nvSpPr>
          <p:cNvPr id="6" name="Rectangle 5">
            <a:extLst>
              <a:ext uri="{FF2B5EF4-FFF2-40B4-BE49-F238E27FC236}">
                <a16:creationId xmlns:a16="http://schemas.microsoft.com/office/drawing/2014/main" id="{761EBF55-1288-D14E-B015-5B54EFCA9047}"/>
              </a:ext>
            </a:extLst>
          </p:cNvPr>
          <p:cNvSpPr/>
          <p:nvPr/>
        </p:nvSpPr>
        <p:spPr>
          <a:xfrm rot="16200000">
            <a:off x="171315" y="4536845"/>
            <a:ext cx="3680937" cy="61013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b="1" dirty="0">
                <a:solidFill>
                  <a:schemeClr val="tx1"/>
                </a:solidFill>
              </a:rPr>
              <a:t>3. Health</a:t>
            </a:r>
          </a:p>
        </p:txBody>
      </p:sp>
      <p:sp>
        <p:nvSpPr>
          <p:cNvPr id="7" name="Rectangle 6">
            <a:extLst>
              <a:ext uri="{FF2B5EF4-FFF2-40B4-BE49-F238E27FC236}">
                <a16:creationId xmlns:a16="http://schemas.microsoft.com/office/drawing/2014/main" id="{383A72AC-A9AF-B34A-8114-EDF779487F76}"/>
              </a:ext>
            </a:extLst>
          </p:cNvPr>
          <p:cNvSpPr/>
          <p:nvPr/>
        </p:nvSpPr>
        <p:spPr>
          <a:xfrm rot="16200000">
            <a:off x="899752" y="4536845"/>
            <a:ext cx="3680937" cy="61013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b="1" dirty="0">
                <a:solidFill>
                  <a:schemeClr val="tx1"/>
                </a:solidFill>
              </a:rPr>
              <a:t>4. SES</a:t>
            </a:r>
          </a:p>
        </p:txBody>
      </p:sp>
      <p:sp>
        <p:nvSpPr>
          <p:cNvPr id="8" name="Rectangle 7">
            <a:extLst>
              <a:ext uri="{FF2B5EF4-FFF2-40B4-BE49-F238E27FC236}">
                <a16:creationId xmlns:a16="http://schemas.microsoft.com/office/drawing/2014/main" id="{4B0611B4-35F3-5448-B8C5-886B09A66BBE}"/>
              </a:ext>
            </a:extLst>
          </p:cNvPr>
          <p:cNvSpPr/>
          <p:nvPr/>
        </p:nvSpPr>
        <p:spPr>
          <a:xfrm rot="16200000">
            <a:off x="2356626" y="4529147"/>
            <a:ext cx="3680937" cy="61013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b="1" dirty="0">
                <a:solidFill>
                  <a:schemeClr val="tx1"/>
                </a:solidFill>
              </a:rPr>
              <a:t>5. Age + Gender</a:t>
            </a:r>
          </a:p>
        </p:txBody>
      </p:sp>
      <p:sp>
        <p:nvSpPr>
          <p:cNvPr id="9" name="Rectangle 8">
            <a:extLst>
              <a:ext uri="{FF2B5EF4-FFF2-40B4-BE49-F238E27FC236}">
                <a16:creationId xmlns:a16="http://schemas.microsoft.com/office/drawing/2014/main" id="{F7F9BAA7-B8F6-694A-878C-F5D199C58BCF}"/>
              </a:ext>
            </a:extLst>
          </p:cNvPr>
          <p:cNvSpPr/>
          <p:nvPr/>
        </p:nvSpPr>
        <p:spPr>
          <a:xfrm rot="16200000">
            <a:off x="3813499" y="4529147"/>
            <a:ext cx="3680937" cy="61013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b="1" dirty="0">
                <a:solidFill>
                  <a:schemeClr val="tx1"/>
                </a:solidFill>
              </a:rPr>
              <a:t>6. Age + Health</a:t>
            </a:r>
          </a:p>
        </p:txBody>
      </p:sp>
      <p:sp>
        <p:nvSpPr>
          <p:cNvPr id="10" name="Rectangle 9">
            <a:extLst>
              <a:ext uri="{FF2B5EF4-FFF2-40B4-BE49-F238E27FC236}">
                <a16:creationId xmlns:a16="http://schemas.microsoft.com/office/drawing/2014/main" id="{AF21DAA8-2FDC-0E4D-946D-A632F940C4B4}"/>
              </a:ext>
            </a:extLst>
          </p:cNvPr>
          <p:cNvSpPr/>
          <p:nvPr/>
        </p:nvSpPr>
        <p:spPr>
          <a:xfrm rot="16200000">
            <a:off x="1628189" y="4525300"/>
            <a:ext cx="3680937" cy="61013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b="1" dirty="0">
                <a:solidFill>
                  <a:schemeClr val="tx1"/>
                </a:solidFill>
              </a:rPr>
              <a:t>7. Age + SES</a:t>
            </a:r>
          </a:p>
        </p:txBody>
      </p:sp>
      <p:sp>
        <p:nvSpPr>
          <p:cNvPr id="11" name="Rectangle 10">
            <a:extLst>
              <a:ext uri="{FF2B5EF4-FFF2-40B4-BE49-F238E27FC236}">
                <a16:creationId xmlns:a16="http://schemas.microsoft.com/office/drawing/2014/main" id="{FE0B096A-F3DC-1D4D-9E89-983EB08D49E4}"/>
              </a:ext>
            </a:extLst>
          </p:cNvPr>
          <p:cNvSpPr/>
          <p:nvPr/>
        </p:nvSpPr>
        <p:spPr>
          <a:xfrm rot="16200000">
            <a:off x="4541936" y="4529146"/>
            <a:ext cx="3680937" cy="61013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b="1" dirty="0">
                <a:solidFill>
                  <a:schemeClr val="tx1"/>
                </a:solidFill>
              </a:rPr>
              <a:t>9. Gender + SES</a:t>
            </a:r>
          </a:p>
        </p:txBody>
      </p:sp>
      <p:sp>
        <p:nvSpPr>
          <p:cNvPr id="12" name="Rectangle 11">
            <a:extLst>
              <a:ext uri="{FF2B5EF4-FFF2-40B4-BE49-F238E27FC236}">
                <a16:creationId xmlns:a16="http://schemas.microsoft.com/office/drawing/2014/main" id="{7DBB2BC2-0860-A84C-8336-EDC315FC93F9}"/>
              </a:ext>
            </a:extLst>
          </p:cNvPr>
          <p:cNvSpPr/>
          <p:nvPr/>
        </p:nvSpPr>
        <p:spPr>
          <a:xfrm rot="16200000">
            <a:off x="5270373" y="4529147"/>
            <a:ext cx="3680937" cy="61013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b="1" dirty="0">
                <a:solidFill>
                  <a:schemeClr val="tx1"/>
                </a:solidFill>
              </a:rPr>
              <a:t>10. Health + SES</a:t>
            </a:r>
          </a:p>
        </p:txBody>
      </p:sp>
      <p:sp>
        <p:nvSpPr>
          <p:cNvPr id="13" name="Rectangle 12">
            <a:extLst>
              <a:ext uri="{FF2B5EF4-FFF2-40B4-BE49-F238E27FC236}">
                <a16:creationId xmlns:a16="http://schemas.microsoft.com/office/drawing/2014/main" id="{0593AF7B-FDE7-6943-9392-4584383DA51A}"/>
              </a:ext>
            </a:extLst>
          </p:cNvPr>
          <p:cNvSpPr/>
          <p:nvPr/>
        </p:nvSpPr>
        <p:spPr>
          <a:xfrm rot="16200000">
            <a:off x="3085062" y="4529145"/>
            <a:ext cx="3680937" cy="61013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b="1" dirty="0">
                <a:solidFill>
                  <a:schemeClr val="tx1"/>
                </a:solidFill>
              </a:rPr>
              <a:t>8. Gender + Health</a:t>
            </a:r>
          </a:p>
        </p:txBody>
      </p:sp>
      <p:sp>
        <p:nvSpPr>
          <p:cNvPr id="14" name="Rectangle 13">
            <a:extLst>
              <a:ext uri="{FF2B5EF4-FFF2-40B4-BE49-F238E27FC236}">
                <a16:creationId xmlns:a16="http://schemas.microsoft.com/office/drawing/2014/main" id="{A470851D-65FA-9948-B69F-1A5608FF86FB}"/>
              </a:ext>
            </a:extLst>
          </p:cNvPr>
          <p:cNvSpPr/>
          <p:nvPr/>
        </p:nvSpPr>
        <p:spPr>
          <a:xfrm rot="16200000">
            <a:off x="5998809" y="4529147"/>
            <a:ext cx="3680937" cy="61013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74675" indent="-574675"/>
            <a:r>
              <a:rPr lang="en-US" sz="2000" b="1" dirty="0">
                <a:solidFill>
                  <a:schemeClr val="tx1"/>
                </a:solidFill>
              </a:rPr>
              <a:t>11. Age + Gender + Health</a:t>
            </a:r>
          </a:p>
        </p:txBody>
      </p:sp>
      <p:sp>
        <p:nvSpPr>
          <p:cNvPr id="15" name="Rectangle 14">
            <a:extLst>
              <a:ext uri="{FF2B5EF4-FFF2-40B4-BE49-F238E27FC236}">
                <a16:creationId xmlns:a16="http://schemas.microsoft.com/office/drawing/2014/main" id="{545ACB2E-DB0C-2345-A529-F2E444206686}"/>
              </a:ext>
            </a:extLst>
          </p:cNvPr>
          <p:cNvSpPr/>
          <p:nvPr/>
        </p:nvSpPr>
        <p:spPr>
          <a:xfrm rot="16200000">
            <a:off x="6727246" y="4529144"/>
            <a:ext cx="3680937" cy="61013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74675" indent="-574675"/>
            <a:r>
              <a:rPr lang="en-US" sz="2000" b="1" dirty="0">
                <a:solidFill>
                  <a:schemeClr val="tx1"/>
                </a:solidFill>
              </a:rPr>
              <a:t>12. Age + Gender + SES</a:t>
            </a:r>
          </a:p>
        </p:txBody>
      </p:sp>
      <p:sp>
        <p:nvSpPr>
          <p:cNvPr id="16" name="Rectangle 15">
            <a:extLst>
              <a:ext uri="{FF2B5EF4-FFF2-40B4-BE49-F238E27FC236}">
                <a16:creationId xmlns:a16="http://schemas.microsoft.com/office/drawing/2014/main" id="{4B1D6469-2147-504B-8372-D6033E1DF5D7}"/>
              </a:ext>
            </a:extLst>
          </p:cNvPr>
          <p:cNvSpPr/>
          <p:nvPr/>
        </p:nvSpPr>
        <p:spPr>
          <a:xfrm rot="16200000">
            <a:off x="7455683" y="4536845"/>
            <a:ext cx="3680937" cy="61013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b="1" dirty="0">
                <a:solidFill>
                  <a:schemeClr val="tx1"/>
                </a:solidFill>
              </a:rPr>
              <a:t>13. Age + SES + Health</a:t>
            </a:r>
          </a:p>
        </p:txBody>
      </p:sp>
      <p:sp>
        <p:nvSpPr>
          <p:cNvPr id="17" name="Rectangle 16">
            <a:extLst>
              <a:ext uri="{FF2B5EF4-FFF2-40B4-BE49-F238E27FC236}">
                <a16:creationId xmlns:a16="http://schemas.microsoft.com/office/drawing/2014/main" id="{BEAE3CA5-27F8-134A-B1F2-3A30F6966AAA}"/>
              </a:ext>
            </a:extLst>
          </p:cNvPr>
          <p:cNvSpPr/>
          <p:nvPr/>
        </p:nvSpPr>
        <p:spPr>
          <a:xfrm rot="16200000">
            <a:off x="8184120" y="4529144"/>
            <a:ext cx="3680937" cy="61013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74675" indent="-574675"/>
            <a:r>
              <a:rPr lang="en-US" sz="2000" b="1" dirty="0">
                <a:solidFill>
                  <a:schemeClr val="tx1"/>
                </a:solidFill>
              </a:rPr>
              <a:t>14. Gender + Health + SES</a:t>
            </a:r>
          </a:p>
        </p:txBody>
      </p:sp>
      <p:sp>
        <p:nvSpPr>
          <p:cNvPr id="18" name="Rectangle 17">
            <a:extLst>
              <a:ext uri="{FF2B5EF4-FFF2-40B4-BE49-F238E27FC236}">
                <a16:creationId xmlns:a16="http://schemas.microsoft.com/office/drawing/2014/main" id="{6B1900D4-B98D-A645-AE04-6143340CD068}"/>
              </a:ext>
            </a:extLst>
          </p:cNvPr>
          <p:cNvSpPr/>
          <p:nvPr/>
        </p:nvSpPr>
        <p:spPr>
          <a:xfrm rot="16200000">
            <a:off x="8912556" y="4529144"/>
            <a:ext cx="3680937" cy="61013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74675" indent="-574675"/>
            <a:r>
              <a:rPr lang="en-US" sz="2000" b="1" dirty="0">
                <a:solidFill>
                  <a:schemeClr val="tx1"/>
                </a:solidFill>
              </a:rPr>
              <a:t>15. Age + Gender  + Health + SES</a:t>
            </a:r>
          </a:p>
        </p:txBody>
      </p:sp>
      <p:cxnSp>
        <p:nvCxnSpPr>
          <p:cNvPr id="20" name="Straight Connector 19">
            <a:extLst>
              <a:ext uri="{FF2B5EF4-FFF2-40B4-BE49-F238E27FC236}">
                <a16:creationId xmlns:a16="http://schemas.microsoft.com/office/drawing/2014/main" id="{0FD0993C-3F37-3E42-AE6C-317098110353}"/>
              </a:ext>
            </a:extLst>
          </p:cNvPr>
          <p:cNvCxnSpPr>
            <a:cxnSpLocks/>
          </p:cNvCxnSpPr>
          <p:nvPr/>
        </p:nvCxnSpPr>
        <p:spPr>
          <a:xfrm>
            <a:off x="116991" y="2301669"/>
            <a:ext cx="11905274" cy="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1" name="Freeform 20">
            <a:extLst>
              <a:ext uri="{FF2B5EF4-FFF2-40B4-BE49-F238E27FC236}">
                <a16:creationId xmlns:a16="http://schemas.microsoft.com/office/drawing/2014/main" id="{B4468D62-0A42-CE41-AC67-E00ED1C3AEEE}"/>
              </a:ext>
            </a:extLst>
          </p:cNvPr>
          <p:cNvSpPr/>
          <p:nvPr/>
        </p:nvSpPr>
        <p:spPr>
          <a:xfrm rot="16200000">
            <a:off x="5026794" y="-3330733"/>
            <a:ext cx="2138412" cy="11381054"/>
          </a:xfrm>
          <a:custGeom>
            <a:avLst/>
            <a:gdLst>
              <a:gd name="connsiteX0" fmla="*/ 0 w 864296"/>
              <a:gd name="connsiteY0" fmla="*/ 0 h 6125227"/>
              <a:gd name="connsiteX1" fmla="*/ 112735 w 864296"/>
              <a:gd name="connsiteY1" fmla="*/ 450937 h 6125227"/>
              <a:gd name="connsiteX2" fmla="*/ 125261 w 864296"/>
              <a:gd name="connsiteY2" fmla="*/ 876822 h 6125227"/>
              <a:gd name="connsiteX3" fmla="*/ 425885 w 864296"/>
              <a:gd name="connsiteY3" fmla="*/ 1340285 h 6125227"/>
              <a:gd name="connsiteX4" fmla="*/ 363255 w 864296"/>
              <a:gd name="connsiteY4" fmla="*/ 1741118 h 6125227"/>
              <a:gd name="connsiteX5" fmla="*/ 438411 w 864296"/>
              <a:gd name="connsiteY5" fmla="*/ 2179529 h 6125227"/>
              <a:gd name="connsiteX6" fmla="*/ 313151 w 864296"/>
              <a:gd name="connsiteY6" fmla="*/ 2617939 h 6125227"/>
              <a:gd name="connsiteX7" fmla="*/ 325677 w 864296"/>
              <a:gd name="connsiteY7" fmla="*/ 3043824 h 6125227"/>
              <a:gd name="connsiteX8" fmla="*/ 350729 w 864296"/>
              <a:gd name="connsiteY8" fmla="*/ 3469709 h 6125227"/>
              <a:gd name="connsiteX9" fmla="*/ 713984 w 864296"/>
              <a:gd name="connsiteY9" fmla="*/ 3945698 h 6125227"/>
              <a:gd name="connsiteX10" fmla="*/ 801666 w 864296"/>
              <a:gd name="connsiteY10" fmla="*/ 4384109 h 6125227"/>
              <a:gd name="connsiteX11" fmla="*/ 751562 w 864296"/>
              <a:gd name="connsiteY11" fmla="*/ 4747364 h 6125227"/>
              <a:gd name="connsiteX12" fmla="*/ 676406 w 864296"/>
              <a:gd name="connsiteY12" fmla="*/ 5160723 h 6125227"/>
              <a:gd name="connsiteX13" fmla="*/ 864296 w 864296"/>
              <a:gd name="connsiteY13" fmla="*/ 5649238 h 6125227"/>
              <a:gd name="connsiteX14" fmla="*/ 400833 w 864296"/>
              <a:gd name="connsiteY14" fmla="*/ 6125227 h 6125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64296" h="6125227">
                <a:moveTo>
                  <a:pt x="0" y="0"/>
                </a:moveTo>
                <a:lnTo>
                  <a:pt x="112735" y="450937"/>
                </a:lnTo>
                <a:lnTo>
                  <a:pt x="125261" y="876822"/>
                </a:lnTo>
                <a:lnTo>
                  <a:pt x="425885" y="1340285"/>
                </a:lnTo>
                <a:lnTo>
                  <a:pt x="363255" y="1741118"/>
                </a:lnTo>
                <a:lnTo>
                  <a:pt x="438411" y="2179529"/>
                </a:lnTo>
                <a:lnTo>
                  <a:pt x="313151" y="2617939"/>
                </a:lnTo>
                <a:lnTo>
                  <a:pt x="325677" y="3043824"/>
                </a:lnTo>
                <a:lnTo>
                  <a:pt x="350729" y="3469709"/>
                </a:lnTo>
                <a:lnTo>
                  <a:pt x="713984" y="3945698"/>
                </a:lnTo>
                <a:lnTo>
                  <a:pt x="801666" y="4384109"/>
                </a:lnTo>
                <a:lnTo>
                  <a:pt x="751562" y="4747364"/>
                </a:lnTo>
                <a:lnTo>
                  <a:pt x="676406" y="5160723"/>
                </a:lnTo>
                <a:lnTo>
                  <a:pt x="864296" y="5649238"/>
                </a:lnTo>
                <a:lnTo>
                  <a:pt x="400833" y="6125227"/>
                </a:ln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Connector 22">
            <a:extLst>
              <a:ext uri="{FF2B5EF4-FFF2-40B4-BE49-F238E27FC236}">
                <a16:creationId xmlns:a16="http://schemas.microsoft.com/office/drawing/2014/main" id="{09C6EF94-80E4-CC46-AB14-1044A002053C}"/>
              </a:ext>
            </a:extLst>
          </p:cNvPr>
          <p:cNvCxnSpPr>
            <a:cxnSpLocks/>
          </p:cNvCxnSpPr>
          <p:nvPr/>
        </p:nvCxnSpPr>
        <p:spPr>
          <a:xfrm flipV="1">
            <a:off x="116991" y="46149"/>
            <a:ext cx="0" cy="4572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A314D2DF-64DD-DE4B-9644-E8260C71BA15}"/>
              </a:ext>
            </a:extLst>
          </p:cNvPr>
          <p:cNvSpPr/>
          <p:nvPr/>
        </p:nvSpPr>
        <p:spPr>
          <a:xfrm rot="16200000">
            <a:off x="9640993" y="4529147"/>
            <a:ext cx="3680937" cy="61013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74675" indent="-574675"/>
            <a:r>
              <a:rPr lang="en-US" sz="2000" b="1" dirty="0">
                <a:solidFill>
                  <a:schemeClr val="tx1"/>
                </a:solidFill>
              </a:rPr>
              <a:t>16. </a:t>
            </a:r>
          </a:p>
        </p:txBody>
      </p:sp>
      <p:sp>
        <p:nvSpPr>
          <p:cNvPr id="24" name="Rectangle 23">
            <a:extLst>
              <a:ext uri="{FF2B5EF4-FFF2-40B4-BE49-F238E27FC236}">
                <a16:creationId xmlns:a16="http://schemas.microsoft.com/office/drawing/2014/main" id="{0F51F1A4-B732-8B43-913B-51831BB90BEB}"/>
              </a:ext>
            </a:extLst>
          </p:cNvPr>
          <p:cNvSpPr/>
          <p:nvPr/>
        </p:nvSpPr>
        <p:spPr>
          <a:xfrm>
            <a:off x="353530" y="0"/>
            <a:ext cx="4572000" cy="2180410"/>
          </a:xfrm>
          <a:prstGeom prst="rect">
            <a:avLst/>
          </a:prstGeom>
          <a:solidFill>
            <a:srgbClr val="1C98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But does this pattern differ from chance?</a:t>
            </a:r>
          </a:p>
        </p:txBody>
      </p:sp>
    </p:spTree>
    <p:extLst>
      <p:ext uri="{BB962C8B-B14F-4D97-AF65-F5344CB8AC3E}">
        <p14:creationId xmlns:p14="http://schemas.microsoft.com/office/powerpoint/2010/main" val="261691743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F7EA9710-87A6-954A-9406-2E0FE279FCD7}"/>
              </a:ext>
            </a:extLst>
          </p:cNvPr>
          <p:cNvPicPr>
            <a:picLocks noChangeAspect="1"/>
          </p:cNvPicPr>
          <p:nvPr/>
        </p:nvPicPr>
        <p:blipFill>
          <a:blip r:embed="rId3"/>
          <a:stretch>
            <a:fillRect/>
          </a:stretch>
        </p:blipFill>
        <p:spPr>
          <a:xfrm>
            <a:off x="905933" y="284374"/>
            <a:ext cx="8431309" cy="6289252"/>
          </a:xfrm>
          <a:prstGeom prst="rect">
            <a:avLst/>
          </a:prstGeom>
        </p:spPr>
      </p:pic>
      <p:sp>
        <p:nvSpPr>
          <p:cNvPr id="2" name="Rectangle 1">
            <a:extLst>
              <a:ext uri="{FF2B5EF4-FFF2-40B4-BE49-F238E27FC236}">
                <a16:creationId xmlns:a16="http://schemas.microsoft.com/office/drawing/2014/main" id="{DCEE6389-4ECA-DF4E-AF28-E2F3E9E012E5}"/>
              </a:ext>
            </a:extLst>
          </p:cNvPr>
          <p:cNvSpPr/>
          <p:nvPr/>
        </p:nvSpPr>
        <p:spPr>
          <a:xfrm>
            <a:off x="9541564" y="6328461"/>
            <a:ext cx="2544417" cy="4903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From Rohrer et al., 2017</a:t>
            </a:r>
          </a:p>
        </p:txBody>
      </p:sp>
      <p:sp>
        <p:nvSpPr>
          <p:cNvPr id="26" name="Rectangle 25">
            <a:extLst>
              <a:ext uri="{FF2B5EF4-FFF2-40B4-BE49-F238E27FC236}">
                <a16:creationId xmlns:a16="http://schemas.microsoft.com/office/drawing/2014/main" id="{BE71C092-9CDB-C844-A312-8675F3C513E4}"/>
              </a:ext>
            </a:extLst>
          </p:cNvPr>
          <p:cNvSpPr/>
          <p:nvPr/>
        </p:nvSpPr>
        <p:spPr>
          <a:xfrm>
            <a:off x="9223513" y="503626"/>
            <a:ext cx="2862468" cy="29253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rPr>
              <a:t>Criterion:</a:t>
            </a:r>
          </a:p>
          <a:p>
            <a:pPr marL="342900" indent="-342900">
              <a:buFont typeface="+mj-lt"/>
              <a:buAutoNum type="arabicPeriod"/>
            </a:pPr>
            <a:r>
              <a:rPr lang="en-US" sz="3200" dirty="0">
                <a:solidFill>
                  <a:schemeClr val="tx1"/>
                </a:solidFill>
              </a:rPr>
              <a:t>Magnitude</a:t>
            </a:r>
          </a:p>
          <a:p>
            <a:pPr marL="342900" indent="-342900">
              <a:buFont typeface="+mj-lt"/>
              <a:buAutoNum type="arabicPeriod"/>
            </a:pPr>
            <a:r>
              <a:rPr lang="en-US" sz="3200" dirty="0">
                <a:solidFill>
                  <a:schemeClr val="tx1"/>
                </a:solidFill>
              </a:rPr>
              <a:t>Direction</a:t>
            </a:r>
          </a:p>
          <a:p>
            <a:pPr marL="342900" indent="-342900">
              <a:buFont typeface="+mj-lt"/>
              <a:buAutoNum type="arabicPeriod"/>
            </a:pPr>
            <a:r>
              <a:rPr lang="en-US" sz="3200" dirty="0">
                <a:solidFill>
                  <a:schemeClr val="tx1"/>
                </a:solidFill>
              </a:rPr>
              <a:t>Significance</a:t>
            </a:r>
          </a:p>
        </p:txBody>
      </p:sp>
      <p:sp>
        <p:nvSpPr>
          <p:cNvPr id="4" name="Rectangle 3">
            <a:extLst>
              <a:ext uri="{FF2B5EF4-FFF2-40B4-BE49-F238E27FC236}">
                <a16:creationId xmlns:a16="http://schemas.microsoft.com/office/drawing/2014/main" id="{0ADF4E53-0A7F-8A44-91AF-F8DBCE1D08B6}"/>
              </a:ext>
            </a:extLst>
          </p:cNvPr>
          <p:cNvSpPr/>
          <p:nvPr/>
        </p:nvSpPr>
        <p:spPr>
          <a:xfrm>
            <a:off x="2338939" y="503626"/>
            <a:ext cx="6497053" cy="26630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054FFD1-6F39-C34E-93BB-F3C7773AD2AF}"/>
              </a:ext>
            </a:extLst>
          </p:cNvPr>
          <p:cNvSpPr/>
          <p:nvPr/>
        </p:nvSpPr>
        <p:spPr>
          <a:xfrm>
            <a:off x="2442563" y="3428999"/>
            <a:ext cx="6497053" cy="27696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517008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6">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6">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F7EA9710-87A6-954A-9406-2E0FE279FCD7}"/>
              </a:ext>
            </a:extLst>
          </p:cNvPr>
          <p:cNvPicPr>
            <a:picLocks noChangeAspect="1"/>
          </p:cNvPicPr>
          <p:nvPr/>
        </p:nvPicPr>
        <p:blipFill>
          <a:blip r:embed="rId3"/>
          <a:stretch>
            <a:fillRect/>
          </a:stretch>
        </p:blipFill>
        <p:spPr>
          <a:xfrm>
            <a:off x="905933" y="284374"/>
            <a:ext cx="8431309" cy="6289252"/>
          </a:xfrm>
          <a:prstGeom prst="rect">
            <a:avLst/>
          </a:prstGeom>
        </p:spPr>
      </p:pic>
      <p:sp>
        <p:nvSpPr>
          <p:cNvPr id="2" name="Rectangle 1">
            <a:extLst>
              <a:ext uri="{FF2B5EF4-FFF2-40B4-BE49-F238E27FC236}">
                <a16:creationId xmlns:a16="http://schemas.microsoft.com/office/drawing/2014/main" id="{DCEE6389-4ECA-DF4E-AF28-E2F3E9E012E5}"/>
              </a:ext>
            </a:extLst>
          </p:cNvPr>
          <p:cNvSpPr/>
          <p:nvPr/>
        </p:nvSpPr>
        <p:spPr>
          <a:xfrm>
            <a:off x="9541564" y="6328461"/>
            <a:ext cx="2544417" cy="4903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From Rohrer et al., 2017</a:t>
            </a:r>
          </a:p>
        </p:txBody>
      </p:sp>
      <p:cxnSp>
        <p:nvCxnSpPr>
          <p:cNvPr id="5" name="Straight Arrow Connector 4">
            <a:extLst>
              <a:ext uri="{FF2B5EF4-FFF2-40B4-BE49-F238E27FC236}">
                <a16:creationId xmlns:a16="http://schemas.microsoft.com/office/drawing/2014/main" id="{1CBD408C-8CC9-B34F-8AFA-30DC72DD6463}"/>
              </a:ext>
            </a:extLst>
          </p:cNvPr>
          <p:cNvCxnSpPr>
            <a:cxnSpLocks/>
          </p:cNvCxnSpPr>
          <p:nvPr/>
        </p:nvCxnSpPr>
        <p:spPr>
          <a:xfrm flipH="1" flipV="1">
            <a:off x="8621626" y="4305299"/>
            <a:ext cx="1105470" cy="71727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3B085638-B439-5648-B7F1-240E979910FF}"/>
              </a:ext>
            </a:extLst>
          </p:cNvPr>
          <p:cNvCxnSpPr>
            <a:cxnSpLocks/>
          </p:cNvCxnSpPr>
          <p:nvPr/>
        </p:nvCxnSpPr>
        <p:spPr>
          <a:xfrm>
            <a:off x="299723" y="3122242"/>
            <a:ext cx="1264034" cy="135367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D5D9620D-0977-5944-8F79-F4AA08558F67}"/>
              </a:ext>
            </a:extLst>
          </p:cNvPr>
          <p:cNvSpPr/>
          <p:nvPr/>
        </p:nvSpPr>
        <p:spPr>
          <a:xfrm>
            <a:off x="2517913" y="503626"/>
            <a:ext cx="238539" cy="5685140"/>
          </a:xfrm>
          <a:prstGeom prst="rect">
            <a:avLst/>
          </a:prstGeom>
          <a:noFill/>
          <a:ln w="38100">
            <a:solidFill>
              <a:srgbClr val="2F2EF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a:extLst>
              <a:ext uri="{FF2B5EF4-FFF2-40B4-BE49-F238E27FC236}">
                <a16:creationId xmlns:a16="http://schemas.microsoft.com/office/drawing/2014/main" id="{2C195756-2B4A-C948-950D-CBB94A79A652}"/>
              </a:ext>
            </a:extLst>
          </p:cNvPr>
          <p:cNvCxnSpPr>
            <a:cxnSpLocks/>
          </p:cNvCxnSpPr>
          <p:nvPr/>
        </p:nvCxnSpPr>
        <p:spPr>
          <a:xfrm>
            <a:off x="299722" y="3122242"/>
            <a:ext cx="866469" cy="41608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2F711C9E-1C29-8E4D-A89B-26FFFDA3B9C7}"/>
              </a:ext>
            </a:extLst>
          </p:cNvPr>
          <p:cNvCxnSpPr>
            <a:cxnSpLocks/>
          </p:cNvCxnSpPr>
          <p:nvPr/>
        </p:nvCxnSpPr>
        <p:spPr>
          <a:xfrm>
            <a:off x="290903" y="3122242"/>
            <a:ext cx="1060819" cy="276172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87CC3311-00DE-E843-9596-E7D4B5536290}"/>
              </a:ext>
            </a:extLst>
          </p:cNvPr>
          <p:cNvSpPr/>
          <p:nvPr/>
        </p:nvSpPr>
        <p:spPr>
          <a:xfrm>
            <a:off x="7898296" y="503626"/>
            <a:ext cx="723329" cy="5685140"/>
          </a:xfrm>
          <a:prstGeom prst="rect">
            <a:avLst/>
          </a:prstGeom>
          <a:noFill/>
          <a:ln w="38100">
            <a:solidFill>
              <a:srgbClr val="2F2EF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Arrow Connector 19">
            <a:extLst>
              <a:ext uri="{FF2B5EF4-FFF2-40B4-BE49-F238E27FC236}">
                <a16:creationId xmlns:a16="http://schemas.microsoft.com/office/drawing/2014/main" id="{F42FC26C-A7C3-F24C-A8A2-F078B10AF001}"/>
              </a:ext>
            </a:extLst>
          </p:cNvPr>
          <p:cNvCxnSpPr>
            <a:cxnSpLocks/>
          </p:cNvCxnSpPr>
          <p:nvPr/>
        </p:nvCxnSpPr>
        <p:spPr>
          <a:xfrm flipH="1">
            <a:off x="8621626" y="5022574"/>
            <a:ext cx="1145226" cy="86139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BE71C092-9CDB-C844-A312-8675F3C513E4}"/>
              </a:ext>
            </a:extLst>
          </p:cNvPr>
          <p:cNvSpPr/>
          <p:nvPr/>
        </p:nvSpPr>
        <p:spPr>
          <a:xfrm>
            <a:off x="9223513" y="503626"/>
            <a:ext cx="2862468" cy="29253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rPr>
              <a:t>Criterion:</a:t>
            </a:r>
          </a:p>
          <a:p>
            <a:pPr marL="342900" indent="-342900">
              <a:buFont typeface="+mj-lt"/>
              <a:buAutoNum type="arabicPeriod"/>
            </a:pPr>
            <a:r>
              <a:rPr lang="en-US" sz="3200" dirty="0">
                <a:solidFill>
                  <a:schemeClr val="tx1"/>
                </a:solidFill>
              </a:rPr>
              <a:t>Magnitude</a:t>
            </a:r>
          </a:p>
          <a:p>
            <a:pPr marL="342900" indent="-342900">
              <a:buFont typeface="+mj-lt"/>
              <a:buAutoNum type="arabicPeriod"/>
            </a:pPr>
            <a:r>
              <a:rPr lang="en-US" sz="3200" dirty="0">
                <a:solidFill>
                  <a:schemeClr val="tx1"/>
                </a:solidFill>
              </a:rPr>
              <a:t>Direction</a:t>
            </a:r>
          </a:p>
          <a:p>
            <a:pPr marL="342900" indent="-342900">
              <a:buFont typeface="+mj-lt"/>
              <a:buAutoNum type="arabicPeriod"/>
            </a:pPr>
            <a:r>
              <a:rPr lang="en-US" sz="3200" dirty="0">
                <a:solidFill>
                  <a:schemeClr val="tx1"/>
                </a:solidFill>
              </a:rPr>
              <a:t>Significance</a:t>
            </a:r>
          </a:p>
        </p:txBody>
      </p:sp>
      <p:sp>
        <p:nvSpPr>
          <p:cNvPr id="27" name="Rectangle 26">
            <a:extLst>
              <a:ext uri="{FF2B5EF4-FFF2-40B4-BE49-F238E27FC236}">
                <a16:creationId xmlns:a16="http://schemas.microsoft.com/office/drawing/2014/main" id="{50535AFA-0CC6-B941-B96E-CD1A30C6F6B7}"/>
              </a:ext>
            </a:extLst>
          </p:cNvPr>
          <p:cNvSpPr/>
          <p:nvPr/>
        </p:nvSpPr>
        <p:spPr>
          <a:xfrm>
            <a:off x="3018781" y="2717261"/>
            <a:ext cx="4572000" cy="2180410"/>
          </a:xfrm>
          <a:prstGeom prst="rect">
            <a:avLst/>
          </a:prstGeom>
          <a:solidFill>
            <a:srgbClr val="1C98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But does this pattern differ from chance?</a:t>
            </a:r>
          </a:p>
        </p:txBody>
      </p:sp>
      <p:sp>
        <p:nvSpPr>
          <p:cNvPr id="4" name="Rectangle 3">
            <a:extLst>
              <a:ext uri="{FF2B5EF4-FFF2-40B4-BE49-F238E27FC236}">
                <a16:creationId xmlns:a16="http://schemas.microsoft.com/office/drawing/2014/main" id="{E5C9F1C1-CE2A-FD42-BCAB-EF00F64E4227}"/>
              </a:ext>
            </a:extLst>
          </p:cNvPr>
          <p:cNvSpPr/>
          <p:nvPr/>
        </p:nvSpPr>
        <p:spPr>
          <a:xfrm>
            <a:off x="9727096" y="4305299"/>
            <a:ext cx="2358885" cy="1314916"/>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Siblingships of 4</a:t>
            </a:r>
          </a:p>
          <a:p>
            <a:pPr algn="ctr"/>
            <a:r>
              <a:rPr lang="en-US" dirty="0">
                <a:solidFill>
                  <a:schemeClr val="tx1"/>
                </a:solidFill>
              </a:rPr>
              <a:t>Within-Family Analyses</a:t>
            </a:r>
          </a:p>
          <a:p>
            <a:pPr algn="ctr"/>
            <a:r>
              <a:rPr lang="en-US" dirty="0">
                <a:solidFill>
                  <a:schemeClr val="tx1"/>
                </a:solidFill>
              </a:rPr>
              <a:t>Regardless of age gap</a:t>
            </a:r>
          </a:p>
        </p:txBody>
      </p:sp>
      <p:sp>
        <p:nvSpPr>
          <p:cNvPr id="14" name="Rectangle 13">
            <a:extLst>
              <a:ext uri="{FF2B5EF4-FFF2-40B4-BE49-F238E27FC236}">
                <a16:creationId xmlns:a16="http://schemas.microsoft.com/office/drawing/2014/main" id="{2AF1F3BE-341E-8F46-9628-8733819F9E10}"/>
              </a:ext>
            </a:extLst>
          </p:cNvPr>
          <p:cNvSpPr/>
          <p:nvPr/>
        </p:nvSpPr>
        <p:spPr>
          <a:xfrm>
            <a:off x="106019" y="1807326"/>
            <a:ext cx="2358885" cy="1314916"/>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Siblingships of 3</a:t>
            </a:r>
          </a:p>
          <a:p>
            <a:pPr algn="ctr"/>
            <a:r>
              <a:rPr lang="en-US" dirty="0">
                <a:solidFill>
                  <a:schemeClr val="tx1"/>
                </a:solidFill>
              </a:rPr>
              <a:t>Within-Family Analyses</a:t>
            </a:r>
          </a:p>
          <a:p>
            <a:pPr algn="ctr"/>
            <a:r>
              <a:rPr lang="en-US" dirty="0">
                <a:solidFill>
                  <a:schemeClr val="tx1"/>
                </a:solidFill>
              </a:rPr>
              <a:t>Moderate age gaps</a:t>
            </a:r>
          </a:p>
        </p:txBody>
      </p:sp>
    </p:spTree>
    <p:extLst>
      <p:ext uri="{BB962C8B-B14F-4D97-AF65-F5344CB8AC3E}">
        <p14:creationId xmlns:p14="http://schemas.microsoft.com/office/powerpoint/2010/main" val="2157025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8" grpId="0" animBg="1"/>
      <p:bldP spid="27" grpId="0" animBg="1"/>
      <p:bldP spid="4" grpId="0" animBg="1"/>
      <p:bldP spid="14" grpId="0" animBg="1"/>
    </p:bldLst>
  </p:timing>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B11A39F-ECAE-2B4E-9CBC-B71A390E25FD}"/>
              </a:ext>
            </a:extLst>
          </p:cNvPr>
          <p:cNvSpPr/>
          <p:nvPr/>
        </p:nvSpPr>
        <p:spPr>
          <a:xfrm>
            <a:off x="1459880" y="61486"/>
            <a:ext cx="3680937" cy="356616"/>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b="1" dirty="0">
                <a:solidFill>
                  <a:schemeClr val="tx1"/>
                </a:solidFill>
              </a:rPr>
              <a:t>1. Age</a:t>
            </a:r>
          </a:p>
        </p:txBody>
      </p:sp>
      <p:sp>
        <p:nvSpPr>
          <p:cNvPr id="5" name="Rectangle 4">
            <a:extLst>
              <a:ext uri="{FF2B5EF4-FFF2-40B4-BE49-F238E27FC236}">
                <a16:creationId xmlns:a16="http://schemas.microsoft.com/office/drawing/2014/main" id="{442EB0EA-1ADE-BC4E-B35D-078C1D492FF8}"/>
              </a:ext>
            </a:extLst>
          </p:cNvPr>
          <p:cNvSpPr/>
          <p:nvPr/>
        </p:nvSpPr>
        <p:spPr>
          <a:xfrm>
            <a:off x="1459880" y="487251"/>
            <a:ext cx="3680937" cy="356616"/>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b="1" dirty="0">
                <a:solidFill>
                  <a:schemeClr val="tx1"/>
                </a:solidFill>
              </a:rPr>
              <a:t>2. Gender</a:t>
            </a:r>
          </a:p>
        </p:txBody>
      </p:sp>
      <p:sp>
        <p:nvSpPr>
          <p:cNvPr id="6" name="Rectangle 5">
            <a:extLst>
              <a:ext uri="{FF2B5EF4-FFF2-40B4-BE49-F238E27FC236}">
                <a16:creationId xmlns:a16="http://schemas.microsoft.com/office/drawing/2014/main" id="{761EBF55-1288-D14E-B015-5B54EFCA9047}"/>
              </a:ext>
            </a:extLst>
          </p:cNvPr>
          <p:cNvSpPr/>
          <p:nvPr/>
        </p:nvSpPr>
        <p:spPr>
          <a:xfrm>
            <a:off x="1459880" y="913016"/>
            <a:ext cx="3680937" cy="356616"/>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b="1" dirty="0">
                <a:solidFill>
                  <a:schemeClr val="tx1"/>
                </a:solidFill>
              </a:rPr>
              <a:t>3. Health</a:t>
            </a:r>
          </a:p>
        </p:txBody>
      </p:sp>
      <p:sp>
        <p:nvSpPr>
          <p:cNvPr id="7" name="Rectangle 6">
            <a:extLst>
              <a:ext uri="{FF2B5EF4-FFF2-40B4-BE49-F238E27FC236}">
                <a16:creationId xmlns:a16="http://schemas.microsoft.com/office/drawing/2014/main" id="{383A72AC-A9AF-B34A-8114-EDF779487F76}"/>
              </a:ext>
            </a:extLst>
          </p:cNvPr>
          <p:cNvSpPr/>
          <p:nvPr/>
        </p:nvSpPr>
        <p:spPr>
          <a:xfrm>
            <a:off x="1459880" y="1338781"/>
            <a:ext cx="3680937" cy="356616"/>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b="1" dirty="0">
                <a:solidFill>
                  <a:schemeClr val="tx1"/>
                </a:solidFill>
              </a:rPr>
              <a:t>4. SES</a:t>
            </a:r>
          </a:p>
        </p:txBody>
      </p:sp>
      <p:sp>
        <p:nvSpPr>
          <p:cNvPr id="8" name="Rectangle 7">
            <a:extLst>
              <a:ext uri="{FF2B5EF4-FFF2-40B4-BE49-F238E27FC236}">
                <a16:creationId xmlns:a16="http://schemas.microsoft.com/office/drawing/2014/main" id="{4B0611B4-35F3-5448-B8C5-886B09A66BBE}"/>
              </a:ext>
            </a:extLst>
          </p:cNvPr>
          <p:cNvSpPr/>
          <p:nvPr/>
        </p:nvSpPr>
        <p:spPr>
          <a:xfrm>
            <a:off x="1467578" y="2190311"/>
            <a:ext cx="3680937" cy="356616"/>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b="1" dirty="0">
                <a:solidFill>
                  <a:schemeClr val="tx1"/>
                </a:solidFill>
              </a:rPr>
              <a:t>5. Age + Gender</a:t>
            </a:r>
          </a:p>
        </p:txBody>
      </p:sp>
      <p:sp>
        <p:nvSpPr>
          <p:cNvPr id="9" name="Rectangle 8">
            <a:extLst>
              <a:ext uri="{FF2B5EF4-FFF2-40B4-BE49-F238E27FC236}">
                <a16:creationId xmlns:a16="http://schemas.microsoft.com/office/drawing/2014/main" id="{F7F9BAA7-B8F6-694A-878C-F5D199C58BCF}"/>
              </a:ext>
            </a:extLst>
          </p:cNvPr>
          <p:cNvSpPr/>
          <p:nvPr/>
        </p:nvSpPr>
        <p:spPr>
          <a:xfrm>
            <a:off x="1467578" y="3041841"/>
            <a:ext cx="3680937" cy="356616"/>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b="1" dirty="0">
                <a:solidFill>
                  <a:schemeClr val="tx1"/>
                </a:solidFill>
              </a:rPr>
              <a:t>6. Age + Health</a:t>
            </a:r>
          </a:p>
        </p:txBody>
      </p:sp>
      <p:sp>
        <p:nvSpPr>
          <p:cNvPr id="10" name="Rectangle 9">
            <a:extLst>
              <a:ext uri="{FF2B5EF4-FFF2-40B4-BE49-F238E27FC236}">
                <a16:creationId xmlns:a16="http://schemas.microsoft.com/office/drawing/2014/main" id="{AF21DAA8-2FDC-0E4D-946D-A632F940C4B4}"/>
              </a:ext>
            </a:extLst>
          </p:cNvPr>
          <p:cNvSpPr/>
          <p:nvPr/>
        </p:nvSpPr>
        <p:spPr>
          <a:xfrm>
            <a:off x="1471425" y="1764546"/>
            <a:ext cx="3680937" cy="356616"/>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b="1" dirty="0">
                <a:solidFill>
                  <a:schemeClr val="tx1"/>
                </a:solidFill>
              </a:rPr>
              <a:t>7. Age + SES</a:t>
            </a:r>
          </a:p>
        </p:txBody>
      </p:sp>
      <p:sp>
        <p:nvSpPr>
          <p:cNvPr id="11" name="Rectangle 10">
            <a:extLst>
              <a:ext uri="{FF2B5EF4-FFF2-40B4-BE49-F238E27FC236}">
                <a16:creationId xmlns:a16="http://schemas.microsoft.com/office/drawing/2014/main" id="{FE0B096A-F3DC-1D4D-9E89-983EB08D49E4}"/>
              </a:ext>
            </a:extLst>
          </p:cNvPr>
          <p:cNvSpPr/>
          <p:nvPr/>
        </p:nvSpPr>
        <p:spPr>
          <a:xfrm>
            <a:off x="1467579" y="3467606"/>
            <a:ext cx="3680937" cy="356616"/>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b="1" dirty="0">
                <a:solidFill>
                  <a:schemeClr val="tx1"/>
                </a:solidFill>
              </a:rPr>
              <a:t>9. Gender + SES</a:t>
            </a:r>
          </a:p>
        </p:txBody>
      </p:sp>
      <p:sp>
        <p:nvSpPr>
          <p:cNvPr id="12" name="Rectangle 11">
            <a:extLst>
              <a:ext uri="{FF2B5EF4-FFF2-40B4-BE49-F238E27FC236}">
                <a16:creationId xmlns:a16="http://schemas.microsoft.com/office/drawing/2014/main" id="{7DBB2BC2-0860-A84C-8336-EDC315FC93F9}"/>
              </a:ext>
            </a:extLst>
          </p:cNvPr>
          <p:cNvSpPr/>
          <p:nvPr/>
        </p:nvSpPr>
        <p:spPr>
          <a:xfrm>
            <a:off x="1467578" y="3893371"/>
            <a:ext cx="3680937" cy="356616"/>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b="1" dirty="0">
                <a:solidFill>
                  <a:schemeClr val="tx1"/>
                </a:solidFill>
              </a:rPr>
              <a:t>10. Health + SES</a:t>
            </a:r>
          </a:p>
        </p:txBody>
      </p:sp>
      <p:sp>
        <p:nvSpPr>
          <p:cNvPr id="13" name="Rectangle 12">
            <a:extLst>
              <a:ext uri="{FF2B5EF4-FFF2-40B4-BE49-F238E27FC236}">
                <a16:creationId xmlns:a16="http://schemas.microsoft.com/office/drawing/2014/main" id="{0593AF7B-FDE7-6943-9392-4584383DA51A}"/>
              </a:ext>
            </a:extLst>
          </p:cNvPr>
          <p:cNvSpPr/>
          <p:nvPr/>
        </p:nvSpPr>
        <p:spPr>
          <a:xfrm>
            <a:off x="1467580" y="2616076"/>
            <a:ext cx="3680937" cy="356616"/>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b="1" dirty="0">
                <a:solidFill>
                  <a:schemeClr val="tx1"/>
                </a:solidFill>
              </a:rPr>
              <a:t>8. Gender + Health</a:t>
            </a:r>
          </a:p>
        </p:txBody>
      </p:sp>
      <p:sp>
        <p:nvSpPr>
          <p:cNvPr id="14" name="Rectangle 13">
            <a:extLst>
              <a:ext uri="{FF2B5EF4-FFF2-40B4-BE49-F238E27FC236}">
                <a16:creationId xmlns:a16="http://schemas.microsoft.com/office/drawing/2014/main" id="{A470851D-65FA-9948-B69F-1A5608FF86FB}"/>
              </a:ext>
            </a:extLst>
          </p:cNvPr>
          <p:cNvSpPr/>
          <p:nvPr/>
        </p:nvSpPr>
        <p:spPr>
          <a:xfrm>
            <a:off x="1467578" y="4319136"/>
            <a:ext cx="3680937" cy="356616"/>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74675" indent="-574675"/>
            <a:r>
              <a:rPr lang="en-US" sz="2000" b="1" dirty="0">
                <a:solidFill>
                  <a:schemeClr val="tx1"/>
                </a:solidFill>
              </a:rPr>
              <a:t>11. Age + Gender + Health</a:t>
            </a:r>
          </a:p>
        </p:txBody>
      </p:sp>
      <p:sp>
        <p:nvSpPr>
          <p:cNvPr id="15" name="Rectangle 14">
            <a:extLst>
              <a:ext uri="{FF2B5EF4-FFF2-40B4-BE49-F238E27FC236}">
                <a16:creationId xmlns:a16="http://schemas.microsoft.com/office/drawing/2014/main" id="{545ACB2E-DB0C-2345-A529-F2E444206686}"/>
              </a:ext>
            </a:extLst>
          </p:cNvPr>
          <p:cNvSpPr/>
          <p:nvPr/>
        </p:nvSpPr>
        <p:spPr>
          <a:xfrm>
            <a:off x="1467581" y="4744901"/>
            <a:ext cx="3680937" cy="356616"/>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74675" indent="-574675"/>
            <a:r>
              <a:rPr lang="en-US" sz="2000" b="1" dirty="0">
                <a:solidFill>
                  <a:schemeClr val="tx1"/>
                </a:solidFill>
              </a:rPr>
              <a:t>12. Age + Gender + SES</a:t>
            </a:r>
          </a:p>
        </p:txBody>
      </p:sp>
      <p:sp>
        <p:nvSpPr>
          <p:cNvPr id="16" name="Rectangle 15">
            <a:extLst>
              <a:ext uri="{FF2B5EF4-FFF2-40B4-BE49-F238E27FC236}">
                <a16:creationId xmlns:a16="http://schemas.microsoft.com/office/drawing/2014/main" id="{4B1D6469-2147-504B-8372-D6033E1DF5D7}"/>
              </a:ext>
            </a:extLst>
          </p:cNvPr>
          <p:cNvSpPr/>
          <p:nvPr/>
        </p:nvSpPr>
        <p:spPr>
          <a:xfrm>
            <a:off x="1459880" y="5170666"/>
            <a:ext cx="3680937" cy="356616"/>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b="1" dirty="0">
                <a:solidFill>
                  <a:schemeClr val="tx1"/>
                </a:solidFill>
              </a:rPr>
              <a:t>13. Age + SES + Health</a:t>
            </a:r>
          </a:p>
        </p:txBody>
      </p:sp>
      <p:sp>
        <p:nvSpPr>
          <p:cNvPr id="17" name="Rectangle 16">
            <a:extLst>
              <a:ext uri="{FF2B5EF4-FFF2-40B4-BE49-F238E27FC236}">
                <a16:creationId xmlns:a16="http://schemas.microsoft.com/office/drawing/2014/main" id="{BEAE3CA5-27F8-134A-B1F2-3A30F6966AAA}"/>
              </a:ext>
            </a:extLst>
          </p:cNvPr>
          <p:cNvSpPr/>
          <p:nvPr/>
        </p:nvSpPr>
        <p:spPr>
          <a:xfrm>
            <a:off x="1467581" y="5596431"/>
            <a:ext cx="3680937" cy="356616"/>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74675" indent="-574675"/>
            <a:r>
              <a:rPr lang="en-US" sz="2000" b="1" dirty="0">
                <a:solidFill>
                  <a:schemeClr val="tx1"/>
                </a:solidFill>
              </a:rPr>
              <a:t>14. Gender + Health + SES</a:t>
            </a:r>
          </a:p>
        </p:txBody>
      </p:sp>
      <p:sp>
        <p:nvSpPr>
          <p:cNvPr id="18" name="Rectangle 17">
            <a:extLst>
              <a:ext uri="{FF2B5EF4-FFF2-40B4-BE49-F238E27FC236}">
                <a16:creationId xmlns:a16="http://schemas.microsoft.com/office/drawing/2014/main" id="{6B1900D4-B98D-A645-AE04-6143340CD068}"/>
              </a:ext>
            </a:extLst>
          </p:cNvPr>
          <p:cNvSpPr/>
          <p:nvPr/>
        </p:nvSpPr>
        <p:spPr>
          <a:xfrm>
            <a:off x="1467581" y="6022196"/>
            <a:ext cx="3680937" cy="356616"/>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74675" indent="-574675"/>
            <a:r>
              <a:rPr lang="en-US" sz="2000" b="1" dirty="0">
                <a:solidFill>
                  <a:schemeClr val="tx1"/>
                </a:solidFill>
              </a:rPr>
              <a:t>15. Age + Gender  + Health + SES</a:t>
            </a:r>
          </a:p>
        </p:txBody>
      </p:sp>
      <p:cxnSp>
        <p:nvCxnSpPr>
          <p:cNvPr id="20" name="Straight Connector 19">
            <a:extLst>
              <a:ext uri="{FF2B5EF4-FFF2-40B4-BE49-F238E27FC236}">
                <a16:creationId xmlns:a16="http://schemas.microsoft.com/office/drawing/2014/main" id="{0FD0993C-3F37-3E42-AE6C-317098110353}"/>
              </a:ext>
            </a:extLst>
          </p:cNvPr>
          <p:cNvCxnSpPr>
            <a:cxnSpLocks/>
          </p:cNvCxnSpPr>
          <p:nvPr/>
        </p:nvCxnSpPr>
        <p:spPr>
          <a:xfrm>
            <a:off x="8166970" y="126622"/>
            <a:ext cx="0" cy="6636807"/>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1" name="Freeform 20">
            <a:extLst>
              <a:ext uri="{FF2B5EF4-FFF2-40B4-BE49-F238E27FC236}">
                <a16:creationId xmlns:a16="http://schemas.microsoft.com/office/drawing/2014/main" id="{B4468D62-0A42-CE41-AC67-E00ED1C3AEEE}"/>
              </a:ext>
            </a:extLst>
          </p:cNvPr>
          <p:cNvSpPr/>
          <p:nvPr/>
        </p:nvSpPr>
        <p:spPr>
          <a:xfrm>
            <a:off x="7039639" y="194313"/>
            <a:ext cx="2138412" cy="6431329"/>
          </a:xfrm>
          <a:custGeom>
            <a:avLst/>
            <a:gdLst>
              <a:gd name="connsiteX0" fmla="*/ 0 w 864296"/>
              <a:gd name="connsiteY0" fmla="*/ 0 h 6125227"/>
              <a:gd name="connsiteX1" fmla="*/ 112735 w 864296"/>
              <a:gd name="connsiteY1" fmla="*/ 450937 h 6125227"/>
              <a:gd name="connsiteX2" fmla="*/ 125261 w 864296"/>
              <a:gd name="connsiteY2" fmla="*/ 876822 h 6125227"/>
              <a:gd name="connsiteX3" fmla="*/ 425885 w 864296"/>
              <a:gd name="connsiteY3" fmla="*/ 1340285 h 6125227"/>
              <a:gd name="connsiteX4" fmla="*/ 363255 w 864296"/>
              <a:gd name="connsiteY4" fmla="*/ 1741118 h 6125227"/>
              <a:gd name="connsiteX5" fmla="*/ 438411 w 864296"/>
              <a:gd name="connsiteY5" fmla="*/ 2179529 h 6125227"/>
              <a:gd name="connsiteX6" fmla="*/ 313151 w 864296"/>
              <a:gd name="connsiteY6" fmla="*/ 2617939 h 6125227"/>
              <a:gd name="connsiteX7" fmla="*/ 325677 w 864296"/>
              <a:gd name="connsiteY7" fmla="*/ 3043824 h 6125227"/>
              <a:gd name="connsiteX8" fmla="*/ 350729 w 864296"/>
              <a:gd name="connsiteY8" fmla="*/ 3469709 h 6125227"/>
              <a:gd name="connsiteX9" fmla="*/ 713984 w 864296"/>
              <a:gd name="connsiteY9" fmla="*/ 3945698 h 6125227"/>
              <a:gd name="connsiteX10" fmla="*/ 801666 w 864296"/>
              <a:gd name="connsiteY10" fmla="*/ 4384109 h 6125227"/>
              <a:gd name="connsiteX11" fmla="*/ 751562 w 864296"/>
              <a:gd name="connsiteY11" fmla="*/ 4747364 h 6125227"/>
              <a:gd name="connsiteX12" fmla="*/ 676406 w 864296"/>
              <a:gd name="connsiteY12" fmla="*/ 5160723 h 6125227"/>
              <a:gd name="connsiteX13" fmla="*/ 864296 w 864296"/>
              <a:gd name="connsiteY13" fmla="*/ 5649238 h 6125227"/>
              <a:gd name="connsiteX14" fmla="*/ 400833 w 864296"/>
              <a:gd name="connsiteY14" fmla="*/ 6125227 h 6125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64296" h="6125227">
                <a:moveTo>
                  <a:pt x="0" y="0"/>
                </a:moveTo>
                <a:lnTo>
                  <a:pt x="112735" y="450937"/>
                </a:lnTo>
                <a:lnTo>
                  <a:pt x="125261" y="876822"/>
                </a:lnTo>
                <a:lnTo>
                  <a:pt x="425885" y="1340285"/>
                </a:lnTo>
                <a:lnTo>
                  <a:pt x="363255" y="1741118"/>
                </a:lnTo>
                <a:lnTo>
                  <a:pt x="438411" y="2179529"/>
                </a:lnTo>
                <a:lnTo>
                  <a:pt x="313151" y="2617939"/>
                </a:lnTo>
                <a:lnTo>
                  <a:pt x="325677" y="3043824"/>
                </a:lnTo>
                <a:lnTo>
                  <a:pt x="350729" y="3469709"/>
                </a:lnTo>
                <a:lnTo>
                  <a:pt x="713984" y="3945698"/>
                </a:lnTo>
                <a:lnTo>
                  <a:pt x="801666" y="4384109"/>
                </a:lnTo>
                <a:lnTo>
                  <a:pt x="751562" y="4747364"/>
                </a:lnTo>
                <a:lnTo>
                  <a:pt x="676406" y="5160723"/>
                </a:lnTo>
                <a:lnTo>
                  <a:pt x="864296" y="5649238"/>
                </a:lnTo>
                <a:lnTo>
                  <a:pt x="400833" y="6125227"/>
                </a:ln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Connector 22">
            <a:extLst>
              <a:ext uri="{FF2B5EF4-FFF2-40B4-BE49-F238E27FC236}">
                <a16:creationId xmlns:a16="http://schemas.microsoft.com/office/drawing/2014/main" id="{09C6EF94-80E4-CC46-AB14-1044A002053C}"/>
              </a:ext>
            </a:extLst>
          </p:cNvPr>
          <p:cNvCxnSpPr/>
          <p:nvPr/>
        </p:nvCxnSpPr>
        <p:spPr>
          <a:xfrm>
            <a:off x="5880970" y="6763429"/>
            <a:ext cx="457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A314D2DF-64DD-DE4B-9644-E8260C71BA15}"/>
              </a:ext>
            </a:extLst>
          </p:cNvPr>
          <p:cNvSpPr/>
          <p:nvPr/>
        </p:nvSpPr>
        <p:spPr>
          <a:xfrm>
            <a:off x="1467578" y="6447961"/>
            <a:ext cx="3680937" cy="356616"/>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74675" indent="-574675"/>
            <a:r>
              <a:rPr lang="en-US" sz="2000" b="1" dirty="0">
                <a:solidFill>
                  <a:schemeClr val="tx1"/>
                </a:solidFill>
              </a:rPr>
              <a:t>16. </a:t>
            </a:r>
          </a:p>
        </p:txBody>
      </p:sp>
      <p:sp>
        <p:nvSpPr>
          <p:cNvPr id="24" name="Rectangle 23">
            <a:extLst>
              <a:ext uri="{FF2B5EF4-FFF2-40B4-BE49-F238E27FC236}">
                <a16:creationId xmlns:a16="http://schemas.microsoft.com/office/drawing/2014/main" id="{4882594D-5BAC-4047-BC3D-6916ED93BAFD}"/>
              </a:ext>
            </a:extLst>
          </p:cNvPr>
          <p:cNvSpPr/>
          <p:nvPr/>
        </p:nvSpPr>
        <p:spPr>
          <a:xfrm>
            <a:off x="5880970" y="4445859"/>
            <a:ext cx="4572000" cy="2180410"/>
          </a:xfrm>
          <a:prstGeom prst="rect">
            <a:avLst/>
          </a:prstGeom>
          <a:solidFill>
            <a:srgbClr val="1C98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But does this pattern differ from chance?</a:t>
            </a:r>
          </a:p>
        </p:txBody>
      </p:sp>
    </p:spTree>
    <p:extLst>
      <p:ext uri="{BB962C8B-B14F-4D97-AF65-F5344CB8AC3E}">
        <p14:creationId xmlns:p14="http://schemas.microsoft.com/office/powerpoint/2010/main" val="3931318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83C54C7-9408-AF46-B4C7-A34E2AC84A9B}"/>
              </a:ext>
            </a:extLst>
          </p:cNvPr>
          <p:cNvSpPr/>
          <p:nvPr/>
        </p:nvSpPr>
        <p:spPr>
          <a:xfrm>
            <a:off x="1951728" y="293757"/>
            <a:ext cx="8288544" cy="1112603"/>
          </a:xfrm>
          <a:prstGeom prst="rect">
            <a:avLst/>
          </a:prstGeom>
          <a:solidFill>
            <a:srgbClr val="0297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t>Specification Curve Analysis</a:t>
            </a:r>
          </a:p>
        </p:txBody>
      </p:sp>
      <p:graphicFrame>
        <p:nvGraphicFramePr>
          <p:cNvPr id="2" name="Table 1">
            <a:extLst>
              <a:ext uri="{FF2B5EF4-FFF2-40B4-BE49-F238E27FC236}">
                <a16:creationId xmlns:a16="http://schemas.microsoft.com/office/drawing/2014/main" id="{6ABB4D26-826A-3245-9D83-0EAD25007C7E}"/>
              </a:ext>
            </a:extLst>
          </p:cNvPr>
          <p:cNvGraphicFramePr>
            <a:graphicFrameLocks noGrp="1"/>
          </p:cNvGraphicFramePr>
          <p:nvPr>
            <p:extLst>
              <p:ext uri="{D42A27DB-BD31-4B8C-83A1-F6EECF244321}">
                <p14:modId xmlns:p14="http://schemas.microsoft.com/office/powerpoint/2010/main" val="2283150237"/>
              </p:ext>
            </p:extLst>
          </p:nvPr>
        </p:nvGraphicFramePr>
        <p:xfrm>
          <a:off x="1262346" y="1884586"/>
          <a:ext cx="9667308" cy="4079240"/>
        </p:xfrm>
        <a:graphic>
          <a:graphicData uri="http://schemas.openxmlformats.org/drawingml/2006/table">
            <a:tbl>
              <a:tblPr firstRow="1" bandRow="1">
                <a:tableStyleId>{5C22544A-7EE6-4342-B048-85BDC9FD1C3A}</a:tableStyleId>
              </a:tblPr>
              <a:tblGrid>
                <a:gridCol w="1381044">
                  <a:extLst>
                    <a:ext uri="{9D8B030D-6E8A-4147-A177-3AD203B41FA5}">
                      <a16:colId xmlns:a16="http://schemas.microsoft.com/office/drawing/2014/main" val="3954068778"/>
                    </a:ext>
                  </a:extLst>
                </a:gridCol>
                <a:gridCol w="1381044">
                  <a:extLst>
                    <a:ext uri="{9D8B030D-6E8A-4147-A177-3AD203B41FA5}">
                      <a16:colId xmlns:a16="http://schemas.microsoft.com/office/drawing/2014/main" val="2004842406"/>
                    </a:ext>
                  </a:extLst>
                </a:gridCol>
                <a:gridCol w="1381044">
                  <a:extLst>
                    <a:ext uri="{9D8B030D-6E8A-4147-A177-3AD203B41FA5}">
                      <a16:colId xmlns:a16="http://schemas.microsoft.com/office/drawing/2014/main" val="2748172254"/>
                    </a:ext>
                  </a:extLst>
                </a:gridCol>
                <a:gridCol w="1381044">
                  <a:extLst>
                    <a:ext uri="{9D8B030D-6E8A-4147-A177-3AD203B41FA5}">
                      <a16:colId xmlns:a16="http://schemas.microsoft.com/office/drawing/2014/main" val="2340653341"/>
                    </a:ext>
                  </a:extLst>
                </a:gridCol>
                <a:gridCol w="1381044">
                  <a:extLst>
                    <a:ext uri="{9D8B030D-6E8A-4147-A177-3AD203B41FA5}">
                      <a16:colId xmlns:a16="http://schemas.microsoft.com/office/drawing/2014/main" val="1423725277"/>
                    </a:ext>
                  </a:extLst>
                </a:gridCol>
                <a:gridCol w="1381044">
                  <a:extLst>
                    <a:ext uri="{9D8B030D-6E8A-4147-A177-3AD203B41FA5}">
                      <a16:colId xmlns:a16="http://schemas.microsoft.com/office/drawing/2014/main" val="68344966"/>
                    </a:ext>
                  </a:extLst>
                </a:gridCol>
                <a:gridCol w="1381044">
                  <a:extLst>
                    <a:ext uri="{9D8B030D-6E8A-4147-A177-3AD203B41FA5}">
                      <a16:colId xmlns:a16="http://schemas.microsoft.com/office/drawing/2014/main" val="1381681484"/>
                    </a:ext>
                  </a:extLst>
                </a:gridCol>
              </a:tblGrid>
              <a:tr h="370840">
                <a:tc>
                  <a:txBody>
                    <a:bodyPr/>
                    <a:lstStyle/>
                    <a:p>
                      <a:pPr algn="ctr"/>
                      <a:r>
                        <a:rPr lang="en-US" dirty="0">
                          <a:solidFill>
                            <a:sysClr val="windowText" lastClr="000000"/>
                          </a:solidFill>
                        </a:rPr>
                        <a:t>ID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bg1"/>
                          </a:solidFill>
                        </a:rPr>
                        <a:t>Personality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US" dirty="0">
                          <a:solidFill>
                            <a:schemeClr val="tx1"/>
                          </a:solidFill>
                        </a:rPr>
                        <a:t>Outcome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ysClr val="windowText" lastClr="000000"/>
                          </a:solidFill>
                        </a:rPr>
                        <a:t>Age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ysClr val="windowText" lastClr="000000"/>
                          </a:solidFill>
                        </a:rPr>
                        <a:t>Gender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ysClr val="windowText" lastClr="000000"/>
                          </a:solidFill>
                        </a:rPr>
                        <a:t>Health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ysClr val="windowText" lastClr="000000"/>
                          </a:solidFill>
                        </a:rPr>
                        <a:t>SES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15796405"/>
                  </a:ext>
                </a:extLst>
              </a:tr>
              <a:tr h="370840">
                <a:tc>
                  <a:txBody>
                    <a:bodyPr/>
                    <a:lstStyle/>
                    <a:p>
                      <a:pPr algn="ctr"/>
                      <a:r>
                        <a:rPr lang="en-US"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bg1"/>
                          </a:solidFill>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US"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tx1"/>
                          </a:solidFill>
                        </a:rPr>
                        <a:t>42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39395849"/>
                  </a:ext>
                </a:extLst>
              </a:tr>
              <a:tr h="370840">
                <a:tc>
                  <a:txBody>
                    <a:bodyPr/>
                    <a:lstStyle/>
                    <a:p>
                      <a:pPr algn="ctr"/>
                      <a:r>
                        <a:rPr lang="en-US"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bg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US"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tx1"/>
                          </a:solidFill>
                        </a:rPr>
                        <a:t>26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66205681"/>
                  </a:ext>
                </a:extLst>
              </a:tr>
              <a:tr h="370840">
                <a:tc>
                  <a:txBody>
                    <a:bodyPr/>
                    <a:lstStyle/>
                    <a:p>
                      <a:pPr algn="ctr"/>
                      <a:r>
                        <a:rPr lang="en-US"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bg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US"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tx1"/>
                          </a:solidFill>
                        </a:rPr>
                        <a:t>57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40311363"/>
                  </a:ext>
                </a:extLst>
              </a:tr>
              <a:tr h="370840">
                <a:tc>
                  <a:txBody>
                    <a:bodyPr/>
                    <a:lstStyle/>
                    <a:p>
                      <a:pPr algn="ctr"/>
                      <a:r>
                        <a:rPr lang="en-US"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bg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US"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tx1"/>
                          </a:solidFill>
                        </a:rPr>
                        <a:t>40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09156457"/>
                  </a:ext>
                </a:extLst>
              </a:tr>
              <a:tr h="370840">
                <a:tc>
                  <a:txBody>
                    <a:bodyPr/>
                    <a:lstStyle/>
                    <a:p>
                      <a:pPr algn="ctr"/>
                      <a:r>
                        <a:rPr lang="en-US"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bg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US"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tx1"/>
                          </a:solidFill>
                        </a:rPr>
                        <a:t>36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17170373"/>
                  </a:ext>
                </a:extLst>
              </a:tr>
              <a:tr h="370840">
                <a:tc>
                  <a:txBody>
                    <a:bodyPr/>
                    <a:lstStyle/>
                    <a:p>
                      <a:pPr algn="ctr"/>
                      <a:r>
                        <a:rPr lang="en-US"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bg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US"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tx1"/>
                          </a:solidFill>
                        </a:rPr>
                        <a:t>44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56673689"/>
                  </a:ext>
                </a:extLst>
              </a:tr>
              <a:tr h="370840">
                <a:tc>
                  <a:txBody>
                    <a:bodyPr/>
                    <a:lstStyle/>
                    <a:p>
                      <a:pPr algn="ctr"/>
                      <a:r>
                        <a:rPr lang="en-US"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bg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US"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tx1"/>
                          </a:solidFill>
                        </a:rPr>
                        <a:t>60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02707284"/>
                  </a:ext>
                </a:extLst>
              </a:tr>
              <a:tr h="370840">
                <a:tc>
                  <a:txBody>
                    <a:bodyPr/>
                    <a:lstStyle/>
                    <a:p>
                      <a:pPr algn="ctr"/>
                      <a:r>
                        <a:rPr lang="en-US"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bg1"/>
                          </a:solidFill>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US"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tx1"/>
                          </a:solidFill>
                        </a:rPr>
                        <a:t>21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75927747"/>
                  </a:ext>
                </a:extLst>
              </a:tr>
              <a:tr h="370840">
                <a:tc>
                  <a:txBody>
                    <a:bodyPr/>
                    <a:lstStyle/>
                    <a:p>
                      <a:pPr algn="ctr"/>
                      <a:r>
                        <a:rPr lang="en-US" dirty="0">
                          <a:solidFill>
                            <a:schemeClr val="tx1"/>
                          </a:solidFill>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bg1"/>
                          </a:solidFill>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US"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tx1"/>
                          </a:solidFill>
                        </a:rPr>
                        <a:t>35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35793693"/>
                  </a:ext>
                </a:extLst>
              </a:tr>
              <a:tr h="370840">
                <a:tc>
                  <a:txBody>
                    <a:bodyPr/>
                    <a:lstStyle/>
                    <a:p>
                      <a:pPr algn="ctr"/>
                      <a:r>
                        <a:rPr lang="en-US" dirty="0">
                          <a:solidFill>
                            <a:schemeClr val="tx1"/>
                          </a:solidFill>
                        </a:rPr>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bg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US"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tx1"/>
                          </a:solidFill>
                        </a:rPr>
                        <a:t>52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8435088"/>
                  </a:ext>
                </a:extLst>
              </a:tr>
            </a:tbl>
          </a:graphicData>
        </a:graphic>
      </p:graphicFrame>
      <p:sp>
        <p:nvSpPr>
          <p:cNvPr id="5" name="Rectangle 4">
            <a:extLst>
              <a:ext uri="{FF2B5EF4-FFF2-40B4-BE49-F238E27FC236}">
                <a16:creationId xmlns:a16="http://schemas.microsoft.com/office/drawing/2014/main" id="{83A948A2-1E85-5D4B-9B2E-0157445CCFDB}"/>
              </a:ext>
            </a:extLst>
          </p:cNvPr>
          <p:cNvSpPr/>
          <p:nvPr/>
        </p:nvSpPr>
        <p:spPr>
          <a:xfrm>
            <a:off x="8040026" y="6564243"/>
            <a:ext cx="4181708" cy="29375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err="1">
                <a:solidFill>
                  <a:schemeClr val="tx1"/>
                </a:solidFill>
              </a:rPr>
              <a:t>Simonsohn</a:t>
            </a:r>
            <a:r>
              <a:rPr lang="en-US" dirty="0">
                <a:solidFill>
                  <a:schemeClr val="tx1"/>
                </a:solidFill>
              </a:rPr>
              <a:t>, Simmons &amp; Nelson, 2015</a:t>
            </a:r>
          </a:p>
        </p:txBody>
      </p:sp>
    </p:spTree>
    <p:extLst>
      <p:ext uri="{BB962C8B-B14F-4D97-AF65-F5344CB8AC3E}">
        <p14:creationId xmlns:p14="http://schemas.microsoft.com/office/powerpoint/2010/main" val="135366177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83C54C7-9408-AF46-B4C7-A34E2AC84A9B}"/>
              </a:ext>
            </a:extLst>
          </p:cNvPr>
          <p:cNvSpPr/>
          <p:nvPr/>
        </p:nvSpPr>
        <p:spPr>
          <a:xfrm>
            <a:off x="1951728" y="293757"/>
            <a:ext cx="8288544" cy="1112603"/>
          </a:xfrm>
          <a:prstGeom prst="rect">
            <a:avLst/>
          </a:prstGeom>
          <a:solidFill>
            <a:srgbClr val="0297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t>Specification Curve Analysis</a:t>
            </a:r>
          </a:p>
        </p:txBody>
      </p:sp>
      <p:graphicFrame>
        <p:nvGraphicFramePr>
          <p:cNvPr id="2" name="Table 1">
            <a:extLst>
              <a:ext uri="{FF2B5EF4-FFF2-40B4-BE49-F238E27FC236}">
                <a16:creationId xmlns:a16="http://schemas.microsoft.com/office/drawing/2014/main" id="{6ABB4D26-826A-3245-9D83-0EAD25007C7E}"/>
              </a:ext>
            </a:extLst>
          </p:cNvPr>
          <p:cNvGraphicFramePr>
            <a:graphicFrameLocks noGrp="1"/>
          </p:cNvGraphicFramePr>
          <p:nvPr>
            <p:extLst>
              <p:ext uri="{D42A27DB-BD31-4B8C-83A1-F6EECF244321}">
                <p14:modId xmlns:p14="http://schemas.microsoft.com/office/powerpoint/2010/main" val="4102021644"/>
              </p:ext>
            </p:extLst>
          </p:nvPr>
        </p:nvGraphicFramePr>
        <p:xfrm>
          <a:off x="1262346" y="1884586"/>
          <a:ext cx="9667308" cy="4079240"/>
        </p:xfrm>
        <a:graphic>
          <a:graphicData uri="http://schemas.openxmlformats.org/drawingml/2006/table">
            <a:tbl>
              <a:tblPr firstRow="1" bandRow="1">
                <a:tableStyleId>{5C22544A-7EE6-4342-B048-85BDC9FD1C3A}</a:tableStyleId>
              </a:tblPr>
              <a:tblGrid>
                <a:gridCol w="1381044">
                  <a:extLst>
                    <a:ext uri="{9D8B030D-6E8A-4147-A177-3AD203B41FA5}">
                      <a16:colId xmlns:a16="http://schemas.microsoft.com/office/drawing/2014/main" val="3954068778"/>
                    </a:ext>
                  </a:extLst>
                </a:gridCol>
                <a:gridCol w="1381044">
                  <a:extLst>
                    <a:ext uri="{9D8B030D-6E8A-4147-A177-3AD203B41FA5}">
                      <a16:colId xmlns:a16="http://schemas.microsoft.com/office/drawing/2014/main" val="2004842406"/>
                    </a:ext>
                  </a:extLst>
                </a:gridCol>
                <a:gridCol w="1381044">
                  <a:extLst>
                    <a:ext uri="{9D8B030D-6E8A-4147-A177-3AD203B41FA5}">
                      <a16:colId xmlns:a16="http://schemas.microsoft.com/office/drawing/2014/main" val="2748172254"/>
                    </a:ext>
                  </a:extLst>
                </a:gridCol>
                <a:gridCol w="1381044">
                  <a:extLst>
                    <a:ext uri="{9D8B030D-6E8A-4147-A177-3AD203B41FA5}">
                      <a16:colId xmlns:a16="http://schemas.microsoft.com/office/drawing/2014/main" val="2340653341"/>
                    </a:ext>
                  </a:extLst>
                </a:gridCol>
                <a:gridCol w="1381044">
                  <a:extLst>
                    <a:ext uri="{9D8B030D-6E8A-4147-A177-3AD203B41FA5}">
                      <a16:colId xmlns:a16="http://schemas.microsoft.com/office/drawing/2014/main" val="1423725277"/>
                    </a:ext>
                  </a:extLst>
                </a:gridCol>
                <a:gridCol w="1381044">
                  <a:extLst>
                    <a:ext uri="{9D8B030D-6E8A-4147-A177-3AD203B41FA5}">
                      <a16:colId xmlns:a16="http://schemas.microsoft.com/office/drawing/2014/main" val="68344966"/>
                    </a:ext>
                  </a:extLst>
                </a:gridCol>
                <a:gridCol w="1381044">
                  <a:extLst>
                    <a:ext uri="{9D8B030D-6E8A-4147-A177-3AD203B41FA5}">
                      <a16:colId xmlns:a16="http://schemas.microsoft.com/office/drawing/2014/main" val="1381681484"/>
                    </a:ext>
                  </a:extLst>
                </a:gridCol>
              </a:tblGrid>
              <a:tr h="370840">
                <a:tc>
                  <a:txBody>
                    <a:bodyPr/>
                    <a:lstStyle/>
                    <a:p>
                      <a:pPr algn="ctr"/>
                      <a:r>
                        <a:rPr lang="en-US" dirty="0">
                          <a:solidFill>
                            <a:sysClr val="windowText" lastClr="000000"/>
                          </a:solidFill>
                        </a:rPr>
                        <a:t>ID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bg1"/>
                          </a:solidFill>
                        </a:rPr>
                        <a:t>Personality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US" dirty="0">
                          <a:solidFill>
                            <a:schemeClr val="tx1"/>
                          </a:solidFill>
                        </a:rPr>
                        <a:t>Outcome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ysClr val="windowText" lastClr="000000"/>
                          </a:solidFill>
                        </a:rPr>
                        <a:t>Age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ysClr val="windowText" lastClr="000000"/>
                          </a:solidFill>
                        </a:rPr>
                        <a:t>Gender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ysClr val="windowText" lastClr="000000"/>
                          </a:solidFill>
                        </a:rPr>
                        <a:t>Health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ysClr val="windowText" lastClr="000000"/>
                          </a:solidFill>
                        </a:rPr>
                        <a:t>SES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15796405"/>
                  </a:ext>
                </a:extLst>
              </a:tr>
              <a:tr h="370840">
                <a:tc>
                  <a:txBody>
                    <a:bodyPr/>
                    <a:lstStyle/>
                    <a:p>
                      <a:pPr algn="ctr"/>
                      <a:r>
                        <a:rPr lang="en-US"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bg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US"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tx1"/>
                          </a:solidFill>
                        </a:rPr>
                        <a:t>42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39395849"/>
                  </a:ext>
                </a:extLst>
              </a:tr>
              <a:tr h="370840">
                <a:tc>
                  <a:txBody>
                    <a:bodyPr/>
                    <a:lstStyle/>
                    <a:p>
                      <a:pPr algn="ctr"/>
                      <a:r>
                        <a:rPr lang="en-US"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bg1"/>
                          </a:solidFill>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US"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tx1"/>
                          </a:solidFill>
                        </a:rPr>
                        <a:t>26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66205681"/>
                  </a:ext>
                </a:extLst>
              </a:tr>
              <a:tr h="370840">
                <a:tc>
                  <a:txBody>
                    <a:bodyPr/>
                    <a:lstStyle/>
                    <a:p>
                      <a:pPr algn="ctr"/>
                      <a:r>
                        <a:rPr lang="en-US"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bg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US"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tx1"/>
                          </a:solidFill>
                        </a:rPr>
                        <a:t>57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40311363"/>
                  </a:ext>
                </a:extLst>
              </a:tr>
              <a:tr h="370840">
                <a:tc>
                  <a:txBody>
                    <a:bodyPr/>
                    <a:lstStyle/>
                    <a:p>
                      <a:pPr algn="ctr"/>
                      <a:r>
                        <a:rPr lang="en-US"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bg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US"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tx1"/>
                          </a:solidFill>
                        </a:rPr>
                        <a:t>40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09156457"/>
                  </a:ext>
                </a:extLst>
              </a:tr>
              <a:tr h="370840">
                <a:tc>
                  <a:txBody>
                    <a:bodyPr/>
                    <a:lstStyle/>
                    <a:p>
                      <a:pPr algn="ctr"/>
                      <a:r>
                        <a:rPr lang="en-US"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bg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US"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tx1"/>
                          </a:solidFill>
                        </a:rPr>
                        <a:t>36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17170373"/>
                  </a:ext>
                </a:extLst>
              </a:tr>
              <a:tr h="370840">
                <a:tc>
                  <a:txBody>
                    <a:bodyPr/>
                    <a:lstStyle/>
                    <a:p>
                      <a:pPr algn="ctr"/>
                      <a:r>
                        <a:rPr lang="en-US"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bg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US"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tx1"/>
                          </a:solidFill>
                        </a:rPr>
                        <a:t>44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56673689"/>
                  </a:ext>
                </a:extLst>
              </a:tr>
              <a:tr h="370840">
                <a:tc>
                  <a:txBody>
                    <a:bodyPr/>
                    <a:lstStyle/>
                    <a:p>
                      <a:pPr algn="ctr"/>
                      <a:r>
                        <a:rPr lang="en-US"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bg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US"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tx1"/>
                          </a:solidFill>
                        </a:rPr>
                        <a:t>60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02707284"/>
                  </a:ext>
                </a:extLst>
              </a:tr>
              <a:tr h="370840">
                <a:tc>
                  <a:txBody>
                    <a:bodyPr/>
                    <a:lstStyle/>
                    <a:p>
                      <a:pPr algn="ctr"/>
                      <a:r>
                        <a:rPr lang="en-US"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bg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US"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tx1"/>
                          </a:solidFill>
                        </a:rPr>
                        <a:t>21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75927747"/>
                  </a:ext>
                </a:extLst>
              </a:tr>
              <a:tr h="370840">
                <a:tc>
                  <a:txBody>
                    <a:bodyPr/>
                    <a:lstStyle/>
                    <a:p>
                      <a:pPr algn="ctr"/>
                      <a:r>
                        <a:rPr lang="en-US" dirty="0">
                          <a:solidFill>
                            <a:schemeClr val="tx1"/>
                          </a:solidFill>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bg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US"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tx1"/>
                          </a:solidFill>
                        </a:rPr>
                        <a:t>35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35793693"/>
                  </a:ext>
                </a:extLst>
              </a:tr>
              <a:tr h="370840">
                <a:tc>
                  <a:txBody>
                    <a:bodyPr/>
                    <a:lstStyle/>
                    <a:p>
                      <a:pPr algn="ctr"/>
                      <a:r>
                        <a:rPr lang="en-US" dirty="0">
                          <a:solidFill>
                            <a:schemeClr val="tx1"/>
                          </a:solidFill>
                        </a:rPr>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bg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US"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tx1"/>
                          </a:solidFill>
                        </a:rPr>
                        <a:t>52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8435088"/>
                  </a:ext>
                </a:extLst>
              </a:tr>
            </a:tbl>
          </a:graphicData>
        </a:graphic>
      </p:graphicFrame>
      <p:sp>
        <p:nvSpPr>
          <p:cNvPr id="3" name="Rectangle 2">
            <a:extLst>
              <a:ext uri="{FF2B5EF4-FFF2-40B4-BE49-F238E27FC236}">
                <a16:creationId xmlns:a16="http://schemas.microsoft.com/office/drawing/2014/main" id="{D2F3AA6D-D1F8-004E-A437-4CF5B424B4DA}"/>
              </a:ext>
            </a:extLst>
          </p:cNvPr>
          <p:cNvSpPr/>
          <p:nvPr/>
        </p:nvSpPr>
        <p:spPr>
          <a:xfrm>
            <a:off x="4058433" y="6162805"/>
            <a:ext cx="2693096" cy="5636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x 500 permutations</a:t>
            </a:r>
          </a:p>
        </p:txBody>
      </p:sp>
      <p:sp>
        <p:nvSpPr>
          <p:cNvPr id="5" name="Rectangle 4">
            <a:extLst>
              <a:ext uri="{FF2B5EF4-FFF2-40B4-BE49-F238E27FC236}">
                <a16:creationId xmlns:a16="http://schemas.microsoft.com/office/drawing/2014/main" id="{92C6125E-381D-CD41-AB20-9A5D275B790B}"/>
              </a:ext>
            </a:extLst>
          </p:cNvPr>
          <p:cNvSpPr/>
          <p:nvPr/>
        </p:nvSpPr>
        <p:spPr>
          <a:xfrm>
            <a:off x="8040026" y="6564243"/>
            <a:ext cx="4181708" cy="29375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err="1">
                <a:solidFill>
                  <a:schemeClr val="tx1"/>
                </a:solidFill>
              </a:rPr>
              <a:t>Simonsohn</a:t>
            </a:r>
            <a:r>
              <a:rPr lang="en-US" dirty="0">
                <a:solidFill>
                  <a:schemeClr val="tx1"/>
                </a:solidFill>
              </a:rPr>
              <a:t>, Simmons &amp; Nelson, 2015</a:t>
            </a:r>
          </a:p>
        </p:txBody>
      </p:sp>
    </p:spTree>
    <p:extLst>
      <p:ext uri="{BB962C8B-B14F-4D97-AF65-F5344CB8AC3E}">
        <p14:creationId xmlns:p14="http://schemas.microsoft.com/office/powerpoint/2010/main" val="1548998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0" name="Straight Connector 19">
            <a:extLst>
              <a:ext uri="{FF2B5EF4-FFF2-40B4-BE49-F238E27FC236}">
                <a16:creationId xmlns:a16="http://schemas.microsoft.com/office/drawing/2014/main" id="{0FD0993C-3F37-3E42-AE6C-317098110353}"/>
              </a:ext>
            </a:extLst>
          </p:cNvPr>
          <p:cNvCxnSpPr>
            <a:cxnSpLocks/>
          </p:cNvCxnSpPr>
          <p:nvPr/>
        </p:nvCxnSpPr>
        <p:spPr>
          <a:xfrm rot="16200000">
            <a:off x="6109553" y="-3598614"/>
            <a:ext cx="0" cy="11714838"/>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1" name="Freeform 20">
            <a:extLst>
              <a:ext uri="{FF2B5EF4-FFF2-40B4-BE49-F238E27FC236}">
                <a16:creationId xmlns:a16="http://schemas.microsoft.com/office/drawing/2014/main" id="{B4468D62-0A42-CE41-AC67-E00ED1C3AEEE}"/>
              </a:ext>
            </a:extLst>
          </p:cNvPr>
          <p:cNvSpPr/>
          <p:nvPr/>
        </p:nvSpPr>
        <p:spPr>
          <a:xfrm rot="16200000">
            <a:off x="5044137" y="-3293488"/>
            <a:ext cx="2138412" cy="11220834"/>
          </a:xfrm>
          <a:custGeom>
            <a:avLst/>
            <a:gdLst>
              <a:gd name="connsiteX0" fmla="*/ 0 w 864296"/>
              <a:gd name="connsiteY0" fmla="*/ 0 h 6125227"/>
              <a:gd name="connsiteX1" fmla="*/ 112735 w 864296"/>
              <a:gd name="connsiteY1" fmla="*/ 450937 h 6125227"/>
              <a:gd name="connsiteX2" fmla="*/ 125261 w 864296"/>
              <a:gd name="connsiteY2" fmla="*/ 876822 h 6125227"/>
              <a:gd name="connsiteX3" fmla="*/ 425885 w 864296"/>
              <a:gd name="connsiteY3" fmla="*/ 1340285 h 6125227"/>
              <a:gd name="connsiteX4" fmla="*/ 363255 w 864296"/>
              <a:gd name="connsiteY4" fmla="*/ 1741118 h 6125227"/>
              <a:gd name="connsiteX5" fmla="*/ 438411 w 864296"/>
              <a:gd name="connsiteY5" fmla="*/ 2179529 h 6125227"/>
              <a:gd name="connsiteX6" fmla="*/ 313151 w 864296"/>
              <a:gd name="connsiteY6" fmla="*/ 2617939 h 6125227"/>
              <a:gd name="connsiteX7" fmla="*/ 325677 w 864296"/>
              <a:gd name="connsiteY7" fmla="*/ 3043824 h 6125227"/>
              <a:gd name="connsiteX8" fmla="*/ 350729 w 864296"/>
              <a:gd name="connsiteY8" fmla="*/ 3469709 h 6125227"/>
              <a:gd name="connsiteX9" fmla="*/ 713984 w 864296"/>
              <a:gd name="connsiteY9" fmla="*/ 3945698 h 6125227"/>
              <a:gd name="connsiteX10" fmla="*/ 801666 w 864296"/>
              <a:gd name="connsiteY10" fmla="*/ 4384109 h 6125227"/>
              <a:gd name="connsiteX11" fmla="*/ 751562 w 864296"/>
              <a:gd name="connsiteY11" fmla="*/ 4747364 h 6125227"/>
              <a:gd name="connsiteX12" fmla="*/ 676406 w 864296"/>
              <a:gd name="connsiteY12" fmla="*/ 5160723 h 6125227"/>
              <a:gd name="connsiteX13" fmla="*/ 864296 w 864296"/>
              <a:gd name="connsiteY13" fmla="*/ 5649238 h 6125227"/>
              <a:gd name="connsiteX14" fmla="*/ 400833 w 864296"/>
              <a:gd name="connsiteY14" fmla="*/ 6125227 h 6125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64296" h="6125227">
                <a:moveTo>
                  <a:pt x="0" y="0"/>
                </a:moveTo>
                <a:lnTo>
                  <a:pt x="112735" y="450937"/>
                </a:lnTo>
                <a:lnTo>
                  <a:pt x="125261" y="876822"/>
                </a:lnTo>
                <a:lnTo>
                  <a:pt x="425885" y="1340285"/>
                </a:lnTo>
                <a:lnTo>
                  <a:pt x="363255" y="1741118"/>
                </a:lnTo>
                <a:lnTo>
                  <a:pt x="438411" y="2179529"/>
                </a:lnTo>
                <a:lnTo>
                  <a:pt x="313151" y="2617939"/>
                </a:lnTo>
                <a:lnTo>
                  <a:pt x="325677" y="3043824"/>
                </a:lnTo>
                <a:lnTo>
                  <a:pt x="350729" y="3469709"/>
                </a:lnTo>
                <a:lnTo>
                  <a:pt x="713984" y="3945698"/>
                </a:lnTo>
                <a:lnTo>
                  <a:pt x="801666" y="4384109"/>
                </a:lnTo>
                <a:lnTo>
                  <a:pt x="751562" y="4747364"/>
                </a:lnTo>
                <a:lnTo>
                  <a:pt x="676406" y="5160723"/>
                </a:lnTo>
                <a:lnTo>
                  <a:pt x="864296" y="5649238"/>
                </a:lnTo>
                <a:lnTo>
                  <a:pt x="400833" y="6125227"/>
                </a:ln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Connector 22">
            <a:extLst>
              <a:ext uri="{FF2B5EF4-FFF2-40B4-BE49-F238E27FC236}">
                <a16:creationId xmlns:a16="http://schemas.microsoft.com/office/drawing/2014/main" id="{09C6EF94-80E4-CC46-AB14-1044A002053C}"/>
              </a:ext>
            </a:extLst>
          </p:cNvPr>
          <p:cNvCxnSpPr/>
          <p:nvPr/>
        </p:nvCxnSpPr>
        <p:spPr>
          <a:xfrm rot="16200000">
            <a:off x="-2033868" y="1999504"/>
            <a:ext cx="457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3E74BCCE-F004-3A42-B78E-233DEAC20703}"/>
              </a:ext>
            </a:extLst>
          </p:cNvPr>
          <p:cNvGrpSpPr/>
          <p:nvPr/>
        </p:nvGrpSpPr>
        <p:grpSpPr>
          <a:xfrm>
            <a:off x="371617" y="3068515"/>
            <a:ext cx="11568252" cy="3692482"/>
            <a:chOff x="64530" y="3068515"/>
            <a:chExt cx="11902443" cy="3692482"/>
          </a:xfrm>
        </p:grpSpPr>
        <p:sp>
          <p:nvSpPr>
            <p:cNvPr id="4" name="Rectangle 3">
              <a:extLst>
                <a:ext uri="{FF2B5EF4-FFF2-40B4-BE49-F238E27FC236}">
                  <a16:creationId xmlns:a16="http://schemas.microsoft.com/office/drawing/2014/main" id="{BB11A39F-ECAE-2B4E-9CBC-B71A390E25FD}"/>
                </a:ext>
              </a:extLst>
            </p:cNvPr>
            <p:cNvSpPr/>
            <p:nvPr/>
          </p:nvSpPr>
          <p:spPr>
            <a:xfrm rot="16200000">
              <a:off x="-1461202" y="4605792"/>
              <a:ext cx="3680937" cy="629474"/>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b="1" dirty="0">
                  <a:solidFill>
                    <a:schemeClr val="tx1"/>
                  </a:solidFill>
                </a:rPr>
                <a:t>1. Age</a:t>
              </a:r>
            </a:p>
          </p:txBody>
        </p:sp>
        <p:sp>
          <p:nvSpPr>
            <p:cNvPr id="5" name="Rectangle 4">
              <a:extLst>
                <a:ext uri="{FF2B5EF4-FFF2-40B4-BE49-F238E27FC236}">
                  <a16:creationId xmlns:a16="http://schemas.microsoft.com/office/drawing/2014/main" id="{442EB0EA-1ADE-BC4E-B35D-078C1D492FF8}"/>
                </a:ext>
              </a:extLst>
            </p:cNvPr>
            <p:cNvSpPr/>
            <p:nvPr/>
          </p:nvSpPr>
          <p:spPr>
            <a:xfrm rot="16200000">
              <a:off x="-709671" y="4605792"/>
              <a:ext cx="3680937" cy="629474"/>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b="1" dirty="0">
                  <a:solidFill>
                    <a:schemeClr val="tx1"/>
                  </a:solidFill>
                </a:rPr>
                <a:t>2. Gender</a:t>
              </a:r>
            </a:p>
          </p:txBody>
        </p:sp>
        <p:sp>
          <p:nvSpPr>
            <p:cNvPr id="6" name="Rectangle 5">
              <a:extLst>
                <a:ext uri="{FF2B5EF4-FFF2-40B4-BE49-F238E27FC236}">
                  <a16:creationId xmlns:a16="http://schemas.microsoft.com/office/drawing/2014/main" id="{761EBF55-1288-D14E-B015-5B54EFCA9047}"/>
                </a:ext>
              </a:extLst>
            </p:cNvPr>
            <p:cNvSpPr/>
            <p:nvPr/>
          </p:nvSpPr>
          <p:spPr>
            <a:xfrm rot="16200000">
              <a:off x="41861" y="4605792"/>
              <a:ext cx="3680937" cy="629474"/>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b="1" dirty="0">
                  <a:solidFill>
                    <a:schemeClr val="tx1"/>
                  </a:solidFill>
                </a:rPr>
                <a:t>3. Health</a:t>
              </a:r>
            </a:p>
          </p:txBody>
        </p:sp>
        <p:sp>
          <p:nvSpPr>
            <p:cNvPr id="7" name="Rectangle 6">
              <a:extLst>
                <a:ext uri="{FF2B5EF4-FFF2-40B4-BE49-F238E27FC236}">
                  <a16:creationId xmlns:a16="http://schemas.microsoft.com/office/drawing/2014/main" id="{383A72AC-A9AF-B34A-8114-EDF779487F76}"/>
                </a:ext>
              </a:extLst>
            </p:cNvPr>
            <p:cNvSpPr/>
            <p:nvPr/>
          </p:nvSpPr>
          <p:spPr>
            <a:xfrm rot="16200000">
              <a:off x="793392" y="4605792"/>
              <a:ext cx="3680937" cy="629474"/>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b="1" dirty="0">
                  <a:solidFill>
                    <a:schemeClr val="tx1"/>
                  </a:solidFill>
                </a:rPr>
                <a:t>4. SES</a:t>
              </a:r>
            </a:p>
          </p:txBody>
        </p:sp>
        <p:sp>
          <p:nvSpPr>
            <p:cNvPr id="8" name="Rectangle 7">
              <a:extLst>
                <a:ext uri="{FF2B5EF4-FFF2-40B4-BE49-F238E27FC236}">
                  <a16:creationId xmlns:a16="http://schemas.microsoft.com/office/drawing/2014/main" id="{4B0611B4-35F3-5448-B8C5-886B09A66BBE}"/>
                </a:ext>
              </a:extLst>
            </p:cNvPr>
            <p:cNvSpPr/>
            <p:nvPr/>
          </p:nvSpPr>
          <p:spPr>
            <a:xfrm rot="16200000">
              <a:off x="2296454" y="4598094"/>
              <a:ext cx="3680937" cy="629474"/>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b="1" dirty="0">
                  <a:solidFill>
                    <a:schemeClr val="tx1"/>
                  </a:solidFill>
                </a:rPr>
                <a:t>5. Age + Gender</a:t>
              </a:r>
            </a:p>
          </p:txBody>
        </p:sp>
        <p:sp>
          <p:nvSpPr>
            <p:cNvPr id="9" name="Rectangle 8">
              <a:extLst>
                <a:ext uri="{FF2B5EF4-FFF2-40B4-BE49-F238E27FC236}">
                  <a16:creationId xmlns:a16="http://schemas.microsoft.com/office/drawing/2014/main" id="{F7F9BAA7-B8F6-694A-878C-F5D199C58BCF}"/>
                </a:ext>
              </a:extLst>
            </p:cNvPr>
            <p:cNvSpPr/>
            <p:nvPr/>
          </p:nvSpPr>
          <p:spPr>
            <a:xfrm rot="16200000">
              <a:off x="3799517" y="4598094"/>
              <a:ext cx="3680937" cy="629474"/>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b="1" dirty="0">
                  <a:solidFill>
                    <a:schemeClr val="tx1"/>
                  </a:solidFill>
                </a:rPr>
                <a:t>6. Age + Health</a:t>
              </a:r>
            </a:p>
          </p:txBody>
        </p:sp>
        <p:sp>
          <p:nvSpPr>
            <p:cNvPr id="10" name="Rectangle 9">
              <a:extLst>
                <a:ext uri="{FF2B5EF4-FFF2-40B4-BE49-F238E27FC236}">
                  <a16:creationId xmlns:a16="http://schemas.microsoft.com/office/drawing/2014/main" id="{AF21DAA8-2FDC-0E4D-946D-A632F940C4B4}"/>
                </a:ext>
              </a:extLst>
            </p:cNvPr>
            <p:cNvSpPr/>
            <p:nvPr/>
          </p:nvSpPr>
          <p:spPr>
            <a:xfrm rot="16200000">
              <a:off x="1544923" y="4594247"/>
              <a:ext cx="3680937" cy="629474"/>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b="1" dirty="0">
                  <a:solidFill>
                    <a:schemeClr val="tx1"/>
                  </a:solidFill>
                </a:rPr>
                <a:t>7. Age + SES</a:t>
              </a:r>
            </a:p>
          </p:txBody>
        </p:sp>
        <p:sp>
          <p:nvSpPr>
            <p:cNvPr id="11" name="Rectangle 10">
              <a:extLst>
                <a:ext uri="{FF2B5EF4-FFF2-40B4-BE49-F238E27FC236}">
                  <a16:creationId xmlns:a16="http://schemas.microsoft.com/office/drawing/2014/main" id="{FE0B096A-F3DC-1D4D-9E89-983EB08D49E4}"/>
                </a:ext>
              </a:extLst>
            </p:cNvPr>
            <p:cNvSpPr/>
            <p:nvPr/>
          </p:nvSpPr>
          <p:spPr>
            <a:xfrm rot="16200000">
              <a:off x="4551048" y="4598093"/>
              <a:ext cx="3680937" cy="629474"/>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b="1" dirty="0">
                  <a:solidFill>
                    <a:schemeClr val="tx1"/>
                  </a:solidFill>
                </a:rPr>
                <a:t>9. Gender + SES</a:t>
              </a:r>
            </a:p>
          </p:txBody>
        </p:sp>
        <p:sp>
          <p:nvSpPr>
            <p:cNvPr id="12" name="Rectangle 11">
              <a:extLst>
                <a:ext uri="{FF2B5EF4-FFF2-40B4-BE49-F238E27FC236}">
                  <a16:creationId xmlns:a16="http://schemas.microsoft.com/office/drawing/2014/main" id="{7DBB2BC2-0860-A84C-8336-EDC315FC93F9}"/>
                </a:ext>
              </a:extLst>
            </p:cNvPr>
            <p:cNvSpPr/>
            <p:nvPr/>
          </p:nvSpPr>
          <p:spPr>
            <a:xfrm rot="16200000">
              <a:off x="5302579" y="4598094"/>
              <a:ext cx="3680937" cy="629474"/>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b="1" dirty="0">
                  <a:solidFill>
                    <a:schemeClr val="tx1"/>
                  </a:solidFill>
                </a:rPr>
                <a:t>10. Health + SES</a:t>
              </a:r>
            </a:p>
          </p:txBody>
        </p:sp>
        <p:sp>
          <p:nvSpPr>
            <p:cNvPr id="13" name="Rectangle 12">
              <a:extLst>
                <a:ext uri="{FF2B5EF4-FFF2-40B4-BE49-F238E27FC236}">
                  <a16:creationId xmlns:a16="http://schemas.microsoft.com/office/drawing/2014/main" id="{0593AF7B-FDE7-6943-9392-4584383DA51A}"/>
                </a:ext>
              </a:extLst>
            </p:cNvPr>
            <p:cNvSpPr/>
            <p:nvPr/>
          </p:nvSpPr>
          <p:spPr>
            <a:xfrm rot="16200000">
              <a:off x="3047986" y="4598092"/>
              <a:ext cx="3680937" cy="629474"/>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b="1" dirty="0">
                  <a:solidFill>
                    <a:schemeClr val="tx1"/>
                  </a:solidFill>
                </a:rPr>
                <a:t>8. Gender + Health</a:t>
              </a:r>
            </a:p>
          </p:txBody>
        </p:sp>
        <p:sp>
          <p:nvSpPr>
            <p:cNvPr id="14" name="Rectangle 13">
              <a:extLst>
                <a:ext uri="{FF2B5EF4-FFF2-40B4-BE49-F238E27FC236}">
                  <a16:creationId xmlns:a16="http://schemas.microsoft.com/office/drawing/2014/main" id="{A470851D-65FA-9948-B69F-1A5608FF86FB}"/>
                </a:ext>
              </a:extLst>
            </p:cNvPr>
            <p:cNvSpPr/>
            <p:nvPr/>
          </p:nvSpPr>
          <p:spPr>
            <a:xfrm rot="16200000">
              <a:off x="6054111" y="4598094"/>
              <a:ext cx="3680937" cy="629474"/>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74675" indent="-574675"/>
              <a:r>
                <a:rPr lang="en-US" sz="2000" b="1" dirty="0">
                  <a:solidFill>
                    <a:schemeClr val="tx1"/>
                  </a:solidFill>
                </a:rPr>
                <a:t>11. Age + Gender + Health</a:t>
              </a:r>
            </a:p>
          </p:txBody>
        </p:sp>
        <p:sp>
          <p:nvSpPr>
            <p:cNvPr id="15" name="Rectangle 14">
              <a:extLst>
                <a:ext uri="{FF2B5EF4-FFF2-40B4-BE49-F238E27FC236}">
                  <a16:creationId xmlns:a16="http://schemas.microsoft.com/office/drawing/2014/main" id="{545ACB2E-DB0C-2345-A529-F2E444206686}"/>
                </a:ext>
              </a:extLst>
            </p:cNvPr>
            <p:cNvSpPr/>
            <p:nvPr/>
          </p:nvSpPr>
          <p:spPr>
            <a:xfrm rot="16200000">
              <a:off x="6805642" y="4598091"/>
              <a:ext cx="3680937" cy="629474"/>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74675" indent="-574675"/>
              <a:r>
                <a:rPr lang="en-US" sz="2000" b="1" dirty="0">
                  <a:solidFill>
                    <a:schemeClr val="tx1"/>
                  </a:solidFill>
                </a:rPr>
                <a:t>12. Age + Gender + SES</a:t>
              </a:r>
            </a:p>
          </p:txBody>
        </p:sp>
        <p:sp>
          <p:nvSpPr>
            <p:cNvPr id="16" name="Rectangle 15">
              <a:extLst>
                <a:ext uri="{FF2B5EF4-FFF2-40B4-BE49-F238E27FC236}">
                  <a16:creationId xmlns:a16="http://schemas.microsoft.com/office/drawing/2014/main" id="{4B1D6469-2147-504B-8372-D6033E1DF5D7}"/>
                </a:ext>
              </a:extLst>
            </p:cNvPr>
            <p:cNvSpPr/>
            <p:nvPr/>
          </p:nvSpPr>
          <p:spPr>
            <a:xfrm rot="16200000">
              <a:off x="7557173" y="4605792"/>
              <a:ext cx="3680937" cy="629474"/>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b="1" dirty="0">
                  <a:solidFill>
                    <a:schemeClr val="tx1"/>
                  </a:solidFill>
                </a:rPr>
                <a:t>13. Age + SES + Health</a:t>
              </a:r>
            </a:p>
          </p:txBody>
        </p:sp>
        <p:sp>
          <p:nvSpPr>
            <p:cNvPr id="17" name="Rectangle 16">
              <a:extLst>
                <a:ext uri="{FF2B5EF4-FFF2-40B4-BE49-F238E27FC236}">
                  <a16:creationId xmlns:a16="http://schemas.microsoft.com/office/drawing/2014/main" id="{BEAE3CA5-27F8-134A-B1F2-3A30F6966AAA}"/>
                </a:ext>
              </a:extLst>
            </p:cNvPr>
            <p:cNvSpPr/>
            <p:nvPr/>
          </p:nvSpPr>
          <p:spPr>
            <a:xfrm rot="16200000">
              <a:off x="8308704" y="4598091"/>
              <a:ext cx="3680937" cy="629474"/>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74675" indent="-574675"/>
              <a:r>
                <a:rPr lang="en-US" sz="2000" b="1" dirty="0">
                  <a:solidFill>
                    <a:schemeClr val="tx1"/>
                  </a:solidFill>
                </a:rPr>
                <a:t>14. Gender + Health + SES</a:t>
              </a:r>
            </a:p>
          </p:txBody>
        </p:sp>
        <p:sp>
          <p:nvSpPr>
            <p:cNvPr id="18" name="Rectangle 17">
              <a:extLst>
                <a:ext uri="{FF2B5EF4-FFF2-40B4-BE49-F238E27FC236}">
                  <a16:creationId xmlns:a16="http://schemas.microsoft.com/office/drawing/2014/main" id="{6B1900D4-B98D-A645-AE04-6143340CD068}"/>
                </a:ext>
              </a:extLst>
            </p:cNvPr>
            <p:cNvSpPr/>
            <p:nvPr/>
          </p:nvSpPr>
          <p:spPr>
            <a:xfrm rot="16200000">
              <a:off x="9060236" y="4598091"/>
              <a:ext cx="3680937" cy="629474"/>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74675" indent="-574675"/>
              <a:r>
                <a:rPr lang="en-US" sz="2000" b="1" dirty="0">
                  <a:solidFill>
                    <a:schemeClr val="tx1"/>
                  </a:solidFill>
                </a:rPr>
                <a:t>15. Age + Gender  + Health + SES</a:t>
              </a:r>
            </a:p>
          </p:txBody>
        </p:sp>
        <p:sp>
          <p:nvSpPr>
            <p:cNvPr id="22" name="Rectangle 21">
              <a:extLst>
                <a:ext uri="{FF2B5EF4-FFF2-40B4-BE49-F238E27FC236}">
                  <a16:creationId xmlns:a16="http://schemas.microsoft.com/office/drawing/2014/main" id="{A314D2DF-64DD-DE4B-9644-E8260C71BA15}"/>
                </a:ext>
              </a:extLst>
            </p:cNvPr>
            <p:cNvSpPr/>
            <p:nvPr/>
          </p:nvSpPr>
          <p:spPr>
            <a:xfrm rot="16200000">
              <a:off x="9811767" y="4598094"/>
              <a:ext cx="3680937" cy="629474"/>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74675" indent="-574675"/>
              <a:r>
                <a:rPr lang="en-US" sz="2000" b="1" dirty="0">
                  <a:solidFill>
                    <a:schemeClr val="tx1"/>
                  </a:solidFill>
                </a:rPr>
                <a:t>16. </a:t>
              </a:r>
            </a:p>
          </p:txBody>
        </p:sp>
      </p:grpSp>
      <p:sp>
        <p:nvSpPr>
          <p:cNvPr id="24" name="Freeform 23">
            <a:extLst>
              <a:ext uri="{FF2B5EF4-FFF2-40B4-BE49-F238E27FC236}">
                <a16:creationId xmlns:a16="http://schemas.microsoft.com/office/drawing/2014/main" id="{51FD3917-F51B-CD45-9EF1-5B466D8A2CC0}"/>
              </a:ext>
            </a:extLst>
          </p:cNvPr>
          <p:cNvSpPr/>
          <p:nvPr/>
        </p:nvSpPr>
        <p:spPr>
          <a:xfrm rot="16200000">
            <a:off x="5847095" y="-3085368"/>
            <a:ext cx="497807" cy="11186151"/>
          </a:xfrm>
          <a:custGeom>
            <a:avLst/>
            <a:gdLst>
              <a:gd name="connsiteX0" fmla="*/ 0 w 864296"/>
              <a:gd name="connsiteY0" fmla="*/ 0 h 6125227"/>
              <a:gd name="connsiteX1" fmla="*/ 112735 w 864296"/>
              <a:gd name="connsiteY1" fmla="*/ 450937 h 6125227"/>
              <a:gd name="connsiteX2" fmla="*/ 125261 w 864296"/>
              <a:gd name="connsiteY2" fmla="*/ 876822 h 6125227"/>
              <a:gd name="connsiteX3" fmla="*/ 425885 w 864296"/>
              <a:gd name="connsiteY3" fmla="*/ 1340285 h 6125227"/>
              <a:gd name="connsiteX4" fmla="*/ 363255 w 864296"/>
              <a:gd name="connsiteY4" fmla="*/ 1741118 h 6125227"/>
              <a:gd name="connsiteX5" fmla="*/ 438411 w 864296"/>
              <a:gd name="connsiteY5" fmla="*/ 2179529 h 6125227"/>
              <a:gd name="connsiteX6" fmla="*/ 313151 w 864296"/>
              <a:gd name="connsiteY6" fmla="*/ 2617939 h 6125227"/>
              <a:gd name="connsiteX7" fmla="*/ 325677 w 864296"/>
              <a:gd name="connsiteY7" fmla="*/ 3043824 h 6125227"/>
              <a:gd name="connsiteX8" fmla="*/ 350729 w 864296"/>
              <a:gd name="connsiteY8" fmla="*/ 3469709 h 6125227"/>
              <a:gd name="connsiteX9" fmla="*/ 713984 w 864296"/>
              <a:gd name="connsiteY9" fmla="*/ 3945698 h 6125227"/>
              <a:gd name="connsiteX10" fmla="*/ 801666 w 864296"/>
              <a:gd name="connsiteY10" fmla="*/ 4384109 h 6125227"/>
              <a:gd name="connsiteX11" fmla="*/ 751562 w 864296"/>
              <a:gd name="connsiteY11" fmla="*/ 4747364 h 6125227"/>
              <a:gd name="connsiteX12" fmla="*/ 676406 w 864296"/>
              <a:gd name="connsiteY12" fmla="*/ 5160723 h 6125227"/>
              <a:gd name="connsiteX13" fmla="*/ 864296 w 864296"/>
              <a:gd name="connsiteY13" fmla="*/ 5649238 h 6125227"/>
              <a:gd name="connsiteX14" fmla="*/ 400833 w 864296"/>
              <a:gd name="connsiteY14" fmla="*/ 6125227 h 6125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64296" h="6125227">
                <a:moveTo>
                  <a:pt x="0" y="0"/>
                </a:moveTo>
                <a:lnTo>
                  <a:pt x="112735" y="450937"/>
                </a:lnTo>
                <a:lnTo>
                  <a:pt x="125261" y="876822"/>
                </a:lnTo>
                <a:lnTo>
                  <a:pt x="425885" y="1340285"/>
                </a:lnTo>
                <a:lnTo>
                  <a:pt x="363255" y="1741118"/>
                </a:lnTo>
                <a:lnTo>
                  <a:pt x="438411" y="2179529"/>
                </a:lnTo>
                <a:lnTo>
                  <a:pt x="313151" y="2617939"/>
                </a:lnTo>
                <a:lnTo>
                  <a:pt x="325677" y="3043824"/>
                </a:lnTo>
                <a:lnTo>
                  <a:pt x="350729" y="3469709"/>
                </a:lnTo>
                <a:lnTo>
                  <a:pt x="713984" y="3945698"/>
                </a:lnTo>
                <a:lnTo>
                  <a:pt x="801666" y="4384109"/>
                </a:lnTo>
                <a:lnTo>
                  <a:pt x="751562" y="4747364"/>
                </a:lnTo>
                <a:lnTo>
                  <a:pt x="676406" y="5160723"/>
                </a:lnTo>
                <a:lnTo>
                  <a:pt x="864296" y="5649238"/>
                </a:lnTo>
                <a:lnTo>
                  <a:pt x="400833" y="6125227"/>
                </a:lnTo>
              </a:path>
            </a:pathLst>
          </a:custGeom>
          <a:no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24">
            <a:extLst>
              <a:ext uri="{FF2B5EF4-FFF2-40B4-BE49-F238E27FC236}">
                <a16:creationId xmlns:a16="http://schemas.microsoft.com/office/drawing/2014/main" id="{AE61F1B5-DE36-094C-97B4-55B1AD8F8DC7}"/>
              </a:ext>
            </a:extLst>
          </p:cNvPr>
          <p:cNvSpPr/>
          <p:nvPr/>
        </p:nvSpPr>
        <p:spPr>
          <a:xfrm rot="16200000">
            <a:off x="5847095" y="-3449548"/>
            <a:ext cx="497807" cy="11186152"/>
          </a:xfrm>
          <a:custGeom>
            <a:avLst/>
            <a:gdLst>
              <a:gd name="connsiteX0" fmla="*/ 0 w 864296"/>
              <a:gd name="connsiteY0" fmla="*/ 0 h 6125227"/>
              <a:gd name="connsiteX1" fmla="*/ 112735 w 864296"/>
              <a:gd name="connsiteY1" fmla="*/ 450937 h 6125227"/>
              <a:gd name="connsiteX2" fmla="*/ 125261 w 864296"/>
              <a:gd name="connsiteY2" fmla="*/ 876822 h 6125227"/>
              <a:gd name="connsiteX3" fmla="*/ 425885 w 864296"/>
              <a:gd name="connsiteY3" fmla="*/ 1340285 h 6125227"/>
              <a:gd name="connsiteX4" fmla="*/ 363255 w 864296"/>
              <a:gd name="connsiteY4" fmla="*/ 1741118 h 6125227"/>
              <a:gd name="connsiteX5" fmla="*/ 438411 w 864296"/>
              <a:gd name="connsiteY5" fmla="*/ 2179529 h 6125227"/>
              <a:gd name="connsiteX6" fmla="*/ 313151 w 864296"/>
              <a:gd name="connsiteY6" fmla="*/ 2617939 h 6125227"/>
              <a:gd name="connsiteX7" fmla="*/ 325677 w 864296"/>
              <a:gd name="connsiteY7" fmla="*/ 3043824 h 6125227"/>
              <a:gd name="connsiteX8" fmla="*/ 350729 w 864296"/>
              <a:gd name="connsiteY8" fmla="*/ 3469709 h 6125227"/>
              <a:gd name="connsiteX9" fmla="*/ 713984 w 864296"/>
              <a:gd name="connsiteY9" fmla="*/ 3945698 h 6125227"/>
              <a:gd name="connsiteX10" fmla="*/ 801666 w 864296"/>
              <a:gd name="connsiteY10" fmla="*/ 4384109 h 6125227"/>
              <a:gd name="connsiteX11" fmla="*/ 751562 w 864296"/>
              <a:gd name="connsiteY11" fmla="*/ 4747364 h 6125227"/>
              <a:gd name="connsiteX12" fmla="*/ 676406 w 864296"/>
              <a:gd name="connsiteY12" fmla="*/ 5160723 h 6125227"/>
              <a:gd name="connsiteX13" fmla="*/ 864296 w 864296"/>
              <a:gd name="connsiteY13" fmla="*/ 5649238 h 6125227"/>
              <a:gd name="connsiteX14" fmla="*/ 400833 w 864296"/>
              <a:gd name="connsiteY14" fmla="*/ 6125227 h 6125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64296" h="6125227">
                <a:moveTo>
                  <a:pt x="0" y="0"/>
                </a:moveTo>
                <a:lnTo>
                  <a:pt x="112735" y="450937"/>
                </a:lnTo>
                <a:lnTo>
                  <a:pt x="125261" y="876822"/>
                </a:lnTo>
                <a:lnTo>
                  <a:pt x="425885" y="1340285"/>
                </a:lnTo>
                <a:lnTo>
                  <a:pt x="363255" y="1741118"/>
                </a:lnTo>
                <a:lnTo>
                  <a:pt x="438411" y="2179529"/>
                </a:lnTo>
                <a:lnTo>
                  <a:pt x="313151" y="2617939"/>
                </a:lnTo>
                <a:lnTo>
                  <a:pt x="325677" y="3043824"/>
                </a:lnTo>
                <a:lnTo>
                  <a:pt x="350729" y="3469709"/>
                </a:lnTo>
                <a:lnTo>
                  <a:pt x="713984" y="3945698"/>
                </a:lnTo>
                <a:lnTo>
                  <a:pt x="801666" y="4384109"/>
                </a:lnTo>
                <a:lnTo>
                  <a:pt x="751562" y="4747364"/>
                </a:lnTo>
                <a:lnTo>
                  <a:pt x="676406" y="5160723"/>
                </a:lnTo>
                <a:lnTo>
                  <a:pt x="864296" y="5649238"/>
                </a:lnTo>
                <a:lnTo>
                  <a:pt x="400833" y="6125227"/>
                </a:lnTo>
              </a:path>
            </a:pathLst>
          </a:custGeom>
          <a:no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8352587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83C54C7-9408-AF46-B4C7-A34E2AC84A9B}"/>
              </a:ext>
            </a:extLst>
          </p:cNvPr>
          <p:cNvSpPr/>
          <p:nvPr/>
        </p:nvSpPr>
        <p:spPr>
          <a:xfrm>
            <a:off x="1951728" y="293757"/>
            <a:ext cx="8288544" cy="1112603"/>
          </a:xfrm>
          <a:prstGeom prst="rect">
            <a:avLst/>
          </a:prstGeom>
          <a:solidFill>
            <a:srgbClr val="0297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t>Specification Curve Analysis</a:t>
            </a:r>
          </a:p>
        </p:txBody>
      </p:sp>
      <p:sp>
        <p:nvSpPr>
          <p:cNvPr id="6" name="Rectangle 5">
            <a:extLst>
              <a:ext uri="{FF2B5EF4-FFF2-40B4-BE49-F238E27FC236}">
                <a16:creationId xmlns:a16="http://schemas.microsoft.com/office/drawing/2014/main" id="{431E15D7-DADC-0E47-ADC4-A616B8DE4DFE}"/>
              </a:ext>
            </a:extLst>
          </p:cNvPr>
          <p:cNvSpPr/>
          <p:nvPr/>
        </p:nvSpPr>
        <p:spPr>
          <a:xfrm>
            <a:off x="2400822" y="2254685"/>
            <a:ext cx="7390356" cy="83924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ea typeface="Calibri" panose="020F0502020204030204" pitchFamily="34" charset="0"/>
              </a:rPr>
              <a:t>(1) the median overall point estimate within each specification curve</a:t>
            </a:r>
            <a:endParaRPr lang="en-US" sz="2400" b="1" dirty="0">
              <a:solidFill>
                <a:schemeClr val="tx1"/>
              </a:solidFill>
            </a:endParaRPr>
          </a:p>
        </p:txBody>
      </p:sp>
      <p:sp>
        <p:nvSpPr>
          <p:cNvPr id="7" name="Rectangle 6">
            <a:extLst>
              <a:ext uri="{FF2B5EF4-FFF2-40B4-BE49-F238E27FC236}">
                <a16:creationId xmlns:a16="http://schemas.microsoft.com/office/drawing/2014/main" id="{762BCFF5-396D-CC4B-ABB3-2F78E5ED45CA}"/>
              </a:ext>
            </a:extLst>
          </p:cNvPr>
          <p:cNvSpPr/>
          <p:nvPr/>
        </p:nvSpPr>
        <p:spPr>
          <a:xfrm>
            <a:off x="2400822" y="3429314"/>
            <a:ext cx="7390356" cy="83924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ea typeface="Calibri" panose="020F0502020204030204" pitchFamily="34" charset="0"/>
              </a:rPr>
              <a:t>(2) the number of specifications that are of the dominant sign</a:t>
            </a:r>
            <a:endParaRPr lang="en-US" sz="2400" b="1" dirty="0">
              <a:solidFill>
                <a:schemeClr val="tx1"/>
              </a:solidFill>
            </a:endParaRPr>
          </a:p>
        </p:txBody>
      </p:sp>
      <p:sp>
        <p:nvSpPr>
          <p:cNvPr id="8" name="Rectangle 7">
            <a:extLst>
              <a:ext uri="{FF2B5EF4-FFF2-40B4-BE49-F238E27FC236}">
                <a16:creationId xmlns:a16="http://schemas.microsoft.com/office/drawing/2014/main" id="{38878F8D-AB1B-3F49-B29B-E04E047C9379}"/>
              </a:ext>
            </a:extLst>
          </p:cNvPr>
          <p:cNvSpPr/>
          <p:nvPr/>
        </p:nvSpPr>
        <p:spPr>
          <a:xfrm>
            <a:off x="2400822" y="4603943"/>
            <a:ext cx="7390356" cy="83924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ea typeface="Calibri" panose="020F0502020204030204" pitchFamily="34" charset="0"/>
              </a:rPr>
              <a:t>(3) the number of specifications with the dominant sign that are also significant</a:t>
            </a:r>
            <a:endParaRPr lang="en-US" sz="2400" b="1" dirty="0">
              <a:solidFill>
                <a:schemeClr val="tx1"/>
              </a:solidFill>
            </a:endParaRPr>
          </a:p>
        </p:txBody>
      </p:sp>
      <p:sp>
        <p:nvSpPr>
          <p:cNvPr id="9" name="Rectangle 8">
            <a:extLst>
              <a:ext uri="{FF2B5EF4-FFF2-40B4-BE49-F238E27FC236}">
                <a16:creationId xmlns:a16="http://schemas.microsoft.com/office/drawing/2014/main" id="{1BB8B95D-806E-1447-A692-14EF6A3D410B}"/>
              </a:ext>
            </a:extLst>
          </p:cNvPr>
          <p:cNvSpPr/>
          <p:nvPr/>
        </p:nvSpPr>
        <p:spPr>
          <a:xfrm>
            <a:off x="8040026" y="6564243"/>
            <a:ext cx="4181708" cy="29375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err="1">
                <a:solidFill>
                  <a:schemeClr val="tx1"/>
                </a:solidFill>
              </a:rPr>
              <a:t>Simonsohn</a:t>
            </a:r>
            <a:r>
              <a:rPr lang="en-US" dirty="0">
                <a:solidFill>
                  <a:schemeClr val="tx1"/>
                </a:solidFill>
              </a:rPr>
              <a:t>, Simmons &amp; Nelson, 2015</a:t>
            </a:r>
          </a:p>
        </p:txBody>
      </p:sp>
    </p:spTree>
    <p:extLst>
      <p:ext uri="{BB962C8B-B14F-4D97-AF65-F5344CB8AC3E}">
        <p14:creationId xmlns:p14="http://schemas.microsoft.com/office/powerpoint/2010/main" val="3174000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F69C733-1365-D74C-9F69-6D5CE24D30B2}"/>
              </a:ext>
            </a:extLst>
          </p:cNvPr>
          <p:cNvSpPr/>
          <p:nvPr/>
        </p:nvSpPr>
        <p:spPr>
          <a:xfrm>
            <a:off x="0" y="4981"/>
            <a:ext cx="12192000" cy="65621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t>Limitations of Personality Prediction</a:t>
            </a:r>
          </a:p>
        </p:txBody>
      </p:sp>
      <p:cxnSp>
        <p:nvCxnSpPr>
          <p:cNvPr id="6" name="Straight Connector 5">
            <a:extLst>
              <a:ext uri="{FF2B5EF4-FFF2-40B4-BE49-F238E27FC236}">
                <a16:creationId xmlns:a16="http://schemas.microsoft.com/office/drawing/2014/main" id="{4248D61A-7AC7-5645-BE77-1B9E5B78D556}"/>
              </a:ext>
            </a:extLst>
          </p:cNvPr>
          <p:cNvCxnSpPr>
            <a:cxnSpLocks/>
          </p:cNvCxnSpPr>
          <p:nvPr/>
        </p:nvCxnSpPr>
        <p:spPr>
          <a:xfrm>
            <a:off x="1413163" y="3818378"/>
            <a:ext cx="9115797"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088ACB20-D452-8943-8E08-9D436D48BAB9}"/>
              </a:ext>
            </a:extLst>
          </p:cNvPr>
          <p:cNvSpPr/>
          <p:nvPr/>
        </p:nvSpPr>
        <p:spPr>
          <a:xfrm>
            <a:off x="5250387" y="3567857"/>
            <a:ext cx="1503124" cy="501041"/>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T1</a:t>
            </a:r>
          </a:p>
        </p:txBody>
      </p:sp>
      <p:sp>
        <p:nvSpPr>
          <p:cNvPr id="11" name="Rectangle 10">
            <a:extLst>
              <a:ext uri="{FF2B5EF4-FFF2-40B4-BE49-F238E27FC236}">
                <a16:creationId xmlns:a16="http://schemas.microsoft.com/office/drawing/2014/main" id="{411EE081-86ED-A04C-8A9A-82BB8CBF806B}"/>
              </a:ext>
            </a:extLst>
          </p:cNvPr>
          <p:cNvSpPr/>
          <p:nvPr/>
        </p:nvSpPr>
        <p:spPr>
          <a:xfrm>
            <a:off x="8672218" y="3530623"/>
            <a:ext cx="1503124" cy="501041"/>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T2</a:t>
            </a:r>
          </a:p>
        </p:txBody>
      </p:sp>
      <p:cxnSp>
        <p:nvCxnSpPr>
          <p:cNvPr id="12" name="Straight Arrow Connector 11">
            <a:extLst>
              <a:ext uri="{FF2B5EF4-FFF2-40B4-BE49-F238E27FC236}">
                <a16:creationId xmlns:a16="http://schemas.microsoft.com/office/drawing/2014/main" id="{27B15876-B967-7345-B4B6-0E144F8AF3F0}"/>
              </a:ext>
            </a:extLst>
          </p:cNvPr>
          <p:cNvCxnSpPr>
            <a:cxnSpLocks/>
          </p:cNvCxnSpPr>
          <p:nvPr/>
        </p:nvCxnSpPr>
        <p:spPr>
          <a:xfrm flipV="1">
            <a:off x="9413180" y="4222178"/>
            <a:ext cx="0" cy="55183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41553715-4777-3040-9FBB-7E1E935049F7}"/>
              </a:ext>
            </a:extLst>
          </p:cNvPr>
          <p:cNvPicPr>
            <a:picLocks noChangeAspect="1"/>
          </p:cNvPicPr>
          <p:nvPr/>
        </p:nvPicPr>
        <p:blipFill>
          <a:blip r:embed="rId3"/>
          <a:stretch>
            <a:fillRect/>
          </a:stretch>
        </p:blipFill>
        <p:spPr>
          <a:xfrm>
            <a:off x="5707053" y="1977052"/>
            <a:ext cx="663895" cy="682668"/>
          </a:xfrm>
          <a:prstGeom prst="rect">
            <a:avLst/>
          </a:prstGeom>
        </p:spPr>
      </p:pic>
      <p:cxnSp>
        <p:nvCxnSpPr>
          <p:cNvPr id="14" name="Straight Arrow Connector 13">
            <a:extLst>
              <a:ext uri="{FF2B5EF4-FFF2-40B4-BE49-F238E27FC236}">
                <a16:creationId xmlns:a16="http://schemas.microsoft.com/office/drawing/2014/main" id="{8597EE22-C004-204A-803C-B79F2D87D93F}"/>
              </a:ext>
            </a:extLst>
          </p:cNvPr>
          <p:cNvCxnSpPr>
            <a:cxnSpLocks/>
          </p:cNvCxnSpPr>
          <p:nvPr/>
        </p:nvCxnSpPr>
        <p:spPr>
          <a:xfrm>
            <a:off x="5951318" y="2841006"/>
            <a:ext cx="0" cy="55183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83B94227-3A5C-0A46-B2ED-CB224AC939E5}"/>
              </a:ext>
            </a:extLst>
          </p:cNvPr>
          <p:cNvPicPr>
            <a:picLocks noChangeAspect="1"/>
          </p:cNvPicPr>
          <p:nvPr/>
        </p:nvPicPr>
        <p:blipFill>
          <a:blip r:embed="rId4"/>
          <a:stretch>
            <a:fillRect/>
          </a:stretch>
        </p:blipFill>
        <p:spPr>
          <a:xfrm>
            <a:off x="9189735" y="4781864"/>
            <a:ext cx="600553" cy="600553"/>
          </a:xfrm>
          <a:prstGeom prst="rect">
            <a:avLst/>
          </a:prstGeom>
        </p:spPr>
      </p:pic>
      <p:sp>
        <p:nvSpPr>
          <p:cNvPr id="16" name="Rectangle 15">
            <a:extLst>
              <a:ext uri="{FF2B5EF4-FFF2-40B4-BE49-F238E27FC236}">
                <a16:creationId xmlns:a16="http://schemas.microsoft.com/office/drawing/2014/main" id="{F2265AD3-D45C-274D-B7DF-568BB5FAB703}"/>
              </a:ext>
            </a:extLst>
          </p:cNvPr>
          <p:cNvSpPr/>
          <p:nvPr/>
        </p:nvSpPr>
        <p:spPr>
          <a:xfrm>
            <a:off x="4673947" y="1370091"/>
            <a:ext cx="2710257" cy="5991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rgbClr val="302EF8"/>
                </a:solidFill>
              </a:rPr>
              <a:t>Personality</a:t>
            </a:r>
          </a:p>
        </p:txBody>
      </p:sp>
      <p:sp>
        <p:nvSpPr>
          <p:cNvPr id="17" name="Rectangle 16">
            <a:extLst>
              <a:ext uri="{FF2B5EF4-FFF2-40B4-BE49-F238E27FC236}">
                <a16:creationId xmlns:a16="http://schemas.microsoft.com/office/drawing/2014/main" id="{9296D0A9-5D20-2243-AB21-56BBC4281CB5}"/>
              </a:ext>
            </a:extLst>
          </p:cNvPr>
          <p:cNvSpPr/>
          <p:nvPr/>
        </p:nvSpPr>
        <p:spPr>
          <a:xfrm>
            <a:off x="8040032" y="5571359"/>
            <a:ext cx="2710257" cy="5991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rgbClr val="302EF8"/>
                </a:solidFill>
              </a:rPr>
              <a:t>Outcomes</a:t>
            </a:r>
          </a:p>
        </p:txBody>
      </p:sp>
      <p:sp>
        <p:nvSpPr>
          <p:cNvPr id="19" name="Rectangle 18">
            <a:extLst>
              <a:ext uri="{FF2B5EF4-FFF2-40B4-BE49-F238E27FC236}">
                <a16:creationId xmlns:a16="http://schemas.microsoft.com/office/drawing/2014/main" id="{31A5B09A-B9B1-1741-84C9-9CB3B1C89E66}"/>
              </a:ext>
            </a:extLst>
          </p:cNvPr>
          <p:cNvSpPr/>
          <p:nvPr/>
        </p:nvSpPr>
        <p:spPr>
          <a:xfrm>
            <a:off x="1828556" y="3567857"/>
            <a:ext cx="1503124" cy="501041"/>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T0</a:t>
            </a:r>
          </a:p>
        </p:txBody>
      </p:sp>
      <p:cxnSp>
        <p:nvCxnSpPr>
          <p:cNvPr id="22" name="Straight Arrow Connector 21">
            <a:extLst>
              <a:ext uri="{FF2B5EF4-FFF2-40B4-BE49-F238E27FC236}">
                <a16:creationId xmlns:a16="http://schemas.microsoft.com/office/drawing/2014/main" id="{1B3097DD-B212-704D-BE16-83248C59AD19}"/>
              </a:ext>
            </a:extLst>
          </p:cNvPr>
          <p:cNvCxnSpPr>
            <a:cxnSpLocks/>
          </p:cNvCxnSpPr>
          <p:nvPr/>
        </p:nvCxnSpPr>
        <p:spPr>
          <a:xfrm flipV="1">
            <a:off x="2558923" y="4304386"/>
            <a:ext cx="0" cy="55183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3" name="Picture 22">
            <a:extLst>
              <a:ext uri="{FF2B5EF4-FFF2-40B4-BE49-F238E27FC236}">
                <a16:creationId xmlns:a16="http://schemas.microsoft.com/office/drawing/2014/main" id="{E7C376BA-1E1D-B840-ACC6-21907E4EBC36}"/>
              </a:ext>
            </a:extLst>
          </p:cNvPr>
          <p:cNvPicPr>
            <a:picLocks noChangeAspect="1"/>
          </p:cNvPicPr>
          <p:nvPr/>
        </p:nvPicPr>
        <p:blipFill>
          <a:blip r:embed="rId4"/>
          <a:stretch>
            <a:fillRect/>
          </a:stretch>
        </p:blipFill>
        <p:spPr>
          <a:xfrm>
            <a:off x="2335478" y="4864072"/>
            <a:ext cx="600553" cy="600553"/>
          </a:xfrm>
          <a:prstGeom prst="rect">
            <a:avLst/>
          </a:prstGeom>
        </p:spPr>
      </p:pic>
      <p:sp>
        <p:nvSpPr>
          <p:cNvPr id="24" name="Rectangle 23">
            <a:extLst>
              <a:ext uri="{FF2B5EF4-FFF2-40B4-BE49-F238E27FC236}">
                <a16:creationId xmlns:a16="http://schemas.microsoft.com/office/drawing/2014/main" id="{DDA93F58-6DA7-F04B-8E61-7081777616F9}"/>
              </a:ext>
            </a:extLst>
          </p:cNvPr>
          <p:cNvSpPr/>
          <p:nvPr/>
        </p:nvSpPr>
        <p:spPr>
          <a:xfrm>
            <a:off x="1185775" y="5653567"/>
            <a:ext cx="2710257" cy="5991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rgbClr val="302EF8"/>
                </a:solidFill>
              </a:rPr>
              <a:t>Outcomes</a:t>
            </a:r>
          </a:p>
        </p:txBody>
      </p:sp>
      <p:sp>
        <p:nvSpPr>
          <p:cNvPr id="2" name="Rectangle 1">
            <a:extLst>
              <a:ext uri="{FF2B5EF4-FFF2-40B4-BE49-F238E27FC236}">
                <a16:creationId xmlns:a16="http://schemas.microsoft.com/office/drawing/2014/main" id="{5CC92EF7-8149-F64B-8DC3-7A22B67BF02A}"/>
              </a:ext>
            </a:extLst>
          </p:cNvPr>
          <p:cNvSpPr/>
          <p:nvPr/>
        </p:nvSpPr>
        <p:spPr>
          <a:xfrm>
            <a:off x="1080655" y="4222178"/>
            <a:ext cx="2815377" cy="2237999"/>
          </a:xfrm>
          <a:prstGeom prst="rect">
            <a:avLst/>
          </a:prstGeom>
          <a:solidFill>
            <a:srgbClr val="FFFFFF">
              <a:alpha val="7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5" name="Table 24">
            <a:extLst>
              <a:ext uri="{FF2B5EF4-FFF2-40B4-BE49-F238E27FC236}">
                <a16:creationId xmlns:a16="http://schemas.microsoft.com/office/drawing/2014/main" id="{65F32042-7B44-E342-983F-F79CA091B04E}"/>
              </a:ext>
            </a:extLst>
          </p:cNvPr>
          <p:cNvGraphicFramePr>
            <a:graphicFrameLocks noGrp="1"/>
          </p:cNvGraphicFramePr>
          <p:nvPr/>
        </p:nvGraphicFramePr>
        <p:xfrm>
          <a:off x="0" y="669954"/>
          <a:ext cx="12192000" cy="640080"/>
        </p:xfrm>
        <a:graphic>
          <a:graphicData uri="http://schemas.openxmlformats.org/drawingml/2006/table">
            <a:tbl>
              <a:tblPr firstRow="1" bandRow="1">
                <a:tableStyleId>{5C22544A-7EE6-4342-B048-85BDC9FD1C3A}</a:tableStyleId>
              </a:tblPr>
              <a:tblGrid>
                <a:gridCol w="2438400">
                  <a:extLst>
                    <a:ext uri="{9D8B030D-6E8A-4147-A177-3AD203B41FA5}">
                      <a16:colId xmlns:a16="http://schemas.microsoft.com/office/drawing/2014/main" val="2675878359"/>
                    </a:ext>
                  </a:extLst>
                </a:gridCol>
                <a:gridCol w="2438400">
                  <a:extLst>
                    <a:ext uri="{9D8B030D-6E8A-4147-A177-3AD203B41FA5}">
                      <a16:colId xmlns:a16="http://schemas.microsoft.com/office/drawing/2014/main" val="1988272518"/>
                    </a:ext>
                  </a:extLst>
                </a:gridCol>
                <a:gridCol w="2438400">
                  <a:extLst>
                    <a:ext uri="{9D8B030D-6E8A-4147-A177-3AD203B41FA5}">
                      <a16:colId xmlns:a16="http://schemas.microsoft.com/office/drawing/2014/main" val="2528695090"/>
                    </a:ext>
                  </a:extLst>
                </a:gridCol>
                <a:gridCol w="2438400">
                  <a:extLst>
                    <a:ext uri="{9D8B030D-6E8A-4147-A177-3AD203B41FA5}">
                      <a16:colId xmlns:a16="http://schemas.microsoft.com/office/drawing/2014/main" val="1257646453"/>
                    </a:ext>
                  </a:extLst>
                </a:gridCol>
                <a:gridCol w="2438400">
                  <a:extLst>
                    <a:ext uri="{9D8B030D-6E8A-4147-A177-3AD203B41FA5}">
                      <a16:colId xmlns:a16="http://schemas.microsoft.com/office/drawing/2014/main" val="166446408"/>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dirty="0">
                          <a:solidFill>
                            <a:schemeClr val="bg1"/>
                          </a:solidFill>
                        </a:rPr>
                        <a:t>Cross-Sectional (Reverse Causality)</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7030A0"/>
                    </a:solidFill>
                  </a:tcPr>
                </a:tc>
                <a:tc>
                  <a:txBody>
                    <a:bodyPr/>
                    <a:lstStyle/>
                    <a:p>
                      <a:pPr algn="ctr"/>
                      <a:r>
                        <a:rPr lang="en-US" dirty="0"/>
                        <a:t>Third Variables (Selection Bias)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algn="ctr"/>
                      <a:r>
                        <a:rPr lang="en-US" dirty="0"/>
                        <a:t>Arbitrary Covariate Inclusion</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algn="ctr"/>
                      <a:r>
                        <a:rPr lang="en-US" dirty="0"/>
                        <a:t>Unclear Boundary Conditions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algn="ctr"/>
                      <a:r>
                        <a:rPr lang="en-US" dirty="0"/>
                        <a:t>Single Studies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4191370413"/>
                  </a:ext>
                </a:extLst>
              </a:tr>
            </a:tbl>
          </a:graphicData>
        </a:graphic>
      </p:graphicFrame>
      <p:sp>
        <p:nvSpPr>
          <p:cNvPr id="18" name="Rectangle 17">
            <a:extLst>
              <a:ext uri="{FF2B5EF4-FFF2-40B4-BE49-F238E27FC236}">
                <a16:creationId xmlns:a16="http://schemas.microsoft.com/office/drawing/2014/main" id="{5E044820-1B24-B341-A039-D6F7771E5B3D}"/>
              </a:ext>
            </a:extLst>
          </p:cNvPr>
          <p:cNvSpPr/>
          <p:nvPr/>
        </p:nvSpPr>
        <p:spPr>
          <a:xfrm>
            <a:off x="903997" y="1873493"/>
            <a:ext cx="3930733" cy="48617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9486683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DAC504F-A891-EA40-ADA3-1BBF6FEFE695}"/>
              </a:ext>
            </a:extLst>
          </p:cNvPr>
          <p:cNvSpPr/>
          <p:nvPr/>
        </p:nvSpPr>
        <p:spPr>
          <a:xfrm>
            <a:off x="0" y="1"/>
            <a:ext cx="12192000" cy="461115"/>
          </a:xfrm>
          <a:prstGeom prst="rect">
            <a:avLst/>
          </a:prstGeom>
          <a:solidFill>
            <a:srgbClr val="0297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t>Specification Curve Analysis</a:t>
            </a:r>
          </a:p>
        </p:txBody>
      </p:sp>
      <p:pic>
        <p:nvPicPr>
          <p:cNvPr id="3" name="Picture 2">
            <a:extLst>
              <a:ext uri="{FF2B5EF4-FFF2-40B4-BE49-F238E27FC236}">
                <a16:creationId xmlns:a16="http://schemas.microsoft.com/office/drawing/2014/main" id="{5F9C79B2-7599-A742-B5C0-0AC969034897}"/>
              </a:ext>
            </a:extLst>
          </p:cNvPr>
          <p:cNvPicPr>
            <a:picLocks noChangeAspect="1"/>
          </p:cNvPicPr>
          <p:nvPr/>
        </p:nvPicPr>
        <p:blipFill>
          <a:blip r:embed="rId2"/>
          <a:stretch>
            <a:fillRect/>
          </a:stretch>
        </p:blipFill>
        <p:spPr>
          <a:xfrm>
            <a:off x="1079500" y="673565"/>
            <a:ext cx="10033000" cy="5778500"/>
          </a:xfrm>
          <a:prstGeom prst="rect">
            <a:avLst/>
          </a:prstGeom>
        </p:spPr>
      </p:pic>
    </p:spTree>
    <p:extLst>
      <p:ext uri="{BB962C8B-B14F-4D97-AF65-F5344CB8AC3E}">
        <p14:creationId xmlns:p14="http://schemas.microsoft.com/office/powerpoint/2010/main" val="382675743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DB555E9D-8D37-A642-89BD-AB74BC7A8D1D}"/>
              </a:ext>
            </a:extLst>
          </p:cNvPr>
          <p:cNvGraphicFramePr>
            <a:graphicFrameLocks noGrp="1"/>
          </p:cNvGraphicFramePr>
          <p:nvPr>
            <p:extLst>
              <p:ext uri="{D42A27DB-BD31-4B8C-83A1-F6EECF244321}">
                <p14:modId xmlns:p14="http://schemas.microsoft.com/office/powerpoint/2010/main" val="2919138589"/>
              </p:ext>
            </p:extLst>
          </p:nvPr>
        </p:nvGraphicFramePr>
        <p:xfrm>
          <a:off x="0" y="-1"/>
          <a:ext cx="12192000" cy="613775"/>
        </p:xfrm>
        <a:graphic>
          <a:graphicData uri="http://schemas.openxmlformats.org/drawingml/2006/table">
            <a:tbl>
              <a:tblPr firstRow="1" bandRow="1">
                <a:tableStyleId>{5C22544A-7EE6-4342-B048-85BDC9FD1C3A}</a:tableStyleId>
              </a:tblPr>
              <a:tblGrid>
                <a:gridCol w="3048000">
                  <a:extLst>
                    <a:ext uri="{9D8B030D-6E8A-4147-A177-3AD203B41FA5}">
                      <a16:colId xmlns:a16="http://schemas.microsoft.com/office/drawing/2014/main" val="4169745972"/>
                    </a:ext>
                  </a:extLst>
                </a:gridCol>
                <a:gridCol w="3048000">
                  <a:extLst>
                    <a:ext uri="{9D8B030D-6E8A-4147-A177-3AD203B41FA5}">
                      <a16:colId xmlns:a16="http://schemas.microsoft.com/office/drawing/2014/main" val="623647299"/>
                    </a:ext>
                  </a:extLst>
                </a:gridCol>
                <a:gridCol w="3048000">
                  <a:extLst>
                    <a:ext uri="{9D8B030D-6E8A-4147-A177-3AD203B41FA5}">
                      <a16:colId xmlns:a16="http://schemas.microsoft.com/office/drawing/2014/main" val="230426186"/>
                    </a:ext>
                  </a:extLst>
                </a:gridCol>
                <a:gridCol w="3048000">
                  <a:extLst>
                    <a:ext uri="{9D8B030D-6E8A-4147-A177-3AD203B41FA5}">
                      <a16:colId xmlns:a16="http://schemas.microsoft.com/office/drawing/2014/main" val="3950771620"/>
                    </a:ext>
                  </a:extLst>
                </a:gridCol>
              </a:tblGrid>
              <a:tr h="613775">
                <a:tc>
                  <a:txBody>
                    <a:bodyPr/>
                    <a:lstStyle/>
                    <a:p>
                      <a:pPr algn="ctr"/>
                      <a:r>
                        <a:rPr lang="en-US" sz="2800" dirty="0"/>
                        <a:t>14 Predictors</a:t>
                      </a:r>
                    </a:p>
                  </a:txBody>
                  <a:tcPr anchor="ctr">
                    <a:solidFill>
                      <a:srgbClr val="7030A0"/>
                    </a:solidFill>
                  </a:tcPr>
                </a:tc>
                <a:tc>
                  <a:txBody>
                    <a:bodyPr/>
                    <a:lstStyle/>
                    <a:p>
                      <a:pPr algn="ctr"/>
                      <a:r>
                        <a:rPr lang="en-US" sz="2800" dirty="0"/>
                        <a:t>7 Moderators</a:t>
                      </a:r>
                    </a:p>
                  </a:txBody>
                  <a:tcPr anchor="ctr">
                    <a:solidFill>
                      <a:srgbClr val="C00000"/>
                    </a:solidFill>
                  </a:tcPr>
                </a:tc>
                <a:tc>
                  <a:txBody>
                    <a:bodyPr/>
                    <a:lstStyle/>
                    <a:p>
                      <a:pPr algn="ctr"/>
                      <a:r>
                        <a:rPr lang="en-US" sz="2800" dirty="0"/>
                        <a:t>14 Outcomes</a:t>
                      </a:r>
                    </a:p>
                  </a:txBody>
                  <a:tcPr anchor="ctr">
                    <a:solidFill>
                      <a:srgbClr val="2F2EF9"/>
                    </a:solidFill>
                  </a:tcPr>
                </a:tc>
                <a:tc>
                  <a:txBody>
                    <a:bodyPr/>
                    <a:lstStyle/>
                    <a:p>
                      <a:pPr algn="ctr"/>
                      <a:r>
                        <a:rPr lang="en-US" sz="2800" dirty="0"/>
                        <a:t>10 Studies</a:t>
                      </a:r>
                    </a:p>
                  </a:txBody>
                  <a:tcPr anchor="ctr">
                    <a:solidFill>
                      <a:schemeClr val="tx1"/>
                    </a:solidFill>
                  </a:tcPr>
                </a:tc>
                <a:extLst>
                  <a:ext uri="{0D108BD9-81ED-4DB2-BD59-A6C34878D82A}">
                    <a16:rowId xmlns:a16="http://schemas.microsoft.com/office/drawing/2014/main" val="3467875394"/>
                  </a:ext>
                </a:extLst>
              </a:tr>
            </a:tbl>
          </a:graphicData>
        </a:graphic>
      </p:graphicFrame>
      <p:sp>
        <p:nvSpPr>
          <p:cNvPr id="7" name="Rectangle 6">
            <a:extLst>
              <a:ext uri="{FF2B5EF4-FFF2-40B4-BE49-F238E27FC236}">
                <a16:creationId xmlns:a16="http://schemas.microsoft.com/office/drawing/2014/main" id="{A55FC216-BD1E-2442-BC23-AE1809834164}"/>
              </a:ext>
            </a:extLst>
          </p:cNvPr>
          <p:cNvSpPr/>
          <p:nvPr/>
        </p:nvSpPr>
        <p:spPr>
          <a:xfrm>
            <a:off x="191818" y="2220698"/>
            <a:ext cx="5765900" cy="4192628"/>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342900" indent="-342900">
              <a:buAutoNum type="arabicPeriod"/>
            </a:pPr>
            <a:r>
              <a:rPr lang="en-US" sz="2800" b="1" dirty="0">
                <a:solidFill>
                  <a:schemeClr val="tx1"/>
                </a:solidFill>
              </a:rPr>
              <a:t>Multiple Imputation of matching variables.</a:t>
            </a:r>
          </a:p>
          <a:p>
            <a:pPr marL="342900" indent="-342900">
              <a:buAutoNum type="arabicPeriod"/>
            </a:pPr>
            <a:r>
              <a:rPr lang="en-US" sz="2800" b="1" dirty="0">
                <a:solidFill>
                  <a:schemeClr val="tx1"/>
                </a:solidFill>
              </a:rPr>
              <a:t>Propensity score matching (separate for each predictor, outcome, study, and moderator)</a:t>
            </a:r>
          </a:p>
          <a:p>
            <a:pPr marL="342900" indent="-342900">
              <a:buAutoNum type="arabicPeriod"/>
            </a:pPr>
            <a:r>
              <a:rPr lang="en-US" sz="2800" b="1" dirty="0">
                <a:solidFill>
                  <a:schemeClr val="tx1"/>
                </a:solidFill>
              </a:rPr>
              <a:t>Multilevel Bayesian Logistic Regression of matched and unmatched samples</a:t>
            </a:r>
          </a:p>
        </p:txBody>
      </p:sp>
      <p:sp>
        <p:nvSpPr>
          <p:cNvPr id="5" name="Rectangle 4">
            <a:extLst>
              <a:ext uri="{FF2B5EF4-FFF2-40B4-BE49-F238E27FC236}">
                <a16:creationId xmlns:a16="http://schemas.microsoft.com/office/drawing/2014/main" id="{BDE3E0E9-0BF1-444F-803D-A8B83A4DEEF3}"/>
              </a:ext>
            </a:extLst>
          </p:cNvPr>
          <p:cNvSpPr/>
          <p:nvPr/>
        </p:nvSpPr>
        <p:spPr>
          <a:xfrm>
            <a:off x="191818" y="910032"/>
            <a:ext cx="5765900" cy="1323192"/>
          </a:xfrm>
          <a:prstGeom prst="rect">
            <a:avLst/>
          </a:prstGeom>
          <a:solidFill>
            <a:srgbClr val="029745"/>
          </a:solidFill>
          <a:ln w="38100">
            <a:solidFill>
              <a:srgbClr val="1C98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t>Propensity Score Matching</a:t>
            </a:r>
          </a:p>
        </p:txBody>
      </p:sp>
    </p:spTree>
    <p:extLst>
      <p:ext uri="{BB962C8B-B14F-4D97-AF65-F5344CB8AC3E}">
        <p14:creationId xmlns:p14="http://schemas.microsoft.com/office/powerpoint/2010/main" val="2353041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5" grpId="0" animBg="1"/>
    </p:bldLst>
  </p:timing>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A2AE1AFF-CD95-0B48-8792-03957C51FA33}"/>
              </a:ext>
            </a:extLst>
          </p:cNvPr>
          <p:cNvSpPr/>
          <p:nvPr/>
        </p:nvSpPr>
        <p:spPr>
          <a:xfrm>
            <a:off x="10625986" y="2510604"/>
            <a:ext cx="600428" cy="461115"/>
          </a:xfrm>
          <a:prstGeom prst="rect">
            <a:avLst/>
          </a:prstGeom>
          <a:solidFill>
            <a:srgbClr val="92D050">
              <a:alpha val="4705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07C5D440-27F9-744B-AF44-D493064C21C8}"/>
                  </a:ext>
                </a:extLst>
              </p:cNvPr>
              <p:cNvSpPr/>
              <p:nvPr/>
            </p:nvSpPr>
            <p:spPr>
              <a:xfrm>
                <a:off x="9757616" y="2044440"/>
                <a:ext cx="1675907" cy="93346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sz="2400" b="1" i="1" smtClean="0">
                              <a:latin typeface="Cambria Math" panose="02040503050406030204" pitchFamily="18" charset="0"/>
                              <a:cs typeface="Times New Roman" panose="02020603050405020304" pitchFamily="18" charset="0"/>
                            </a:rPr>
                          </m:ctrlPr>
                        </m:dPr>
                        <m:e>
                          <m:m>
                            <m:mPr>
                              <m:mcs>
                                <m:mc>
                                  <m:mcPr>
                                    <m:count m:val="2"/>
                                    <m:mcJc m:val="center"/>
                                  </m:mcPr>
                                </m:mc>
                              </m:mcs>
                              <m:ctrlPr>
                                <a:rPr lang="en-US" sz="2400" b="1" i="1" smtClean="0">
                                  <a:latin typeface="Cambria Math" panose="02040503050406030204" pitchFamily="18" charset="0"/>
                                  <a:cs typeface="Times New Roman" panose="02020603050405020304" pitchFamily="18" charset="0"/>
                                </a:rPr>
                              </m:ctrlPr>
                            </m:mPr>
                            <m:mr>
                              <m:e>
                                <m:sSubSup>
                                  <m:sSubSupPr>
                                    <m:ctrlPr>
                                      <a:rPr lang="en-US" sz="2400" b="1" i="1">
                                        <a:latin typeface="Cambria Math" panose="02040503050406030204" pitchFamily="18" charset="0"/>
                                        <a:cs typeface="Times New Roman" panose="02020603050405020304" pitchFamily="18" charset="0"/>
                                      </a:rPr>
                                    </m:ctrlPr>
                                  </m:sSubSupPr>
                                  <m:e>
                                    <m:r>
                                      <a:rPr lang="en-US" sz="2400" b="1" i="1">
                                        <a:latin typeface="Cambria Math" panose="02040503050406030204" pitchFamily="18" charset="0"/>
                                        <a:ea typeface="Cambria Math" panose="02040503050406030204" pitchFamily="18" charset="0"/>
                                        <a:cs typeface="Times New Roman" panose="02020603050405020304" pitchFamily="18" charset="0"/>
                                      </a:rPr>
                                      <m:t>𝝉</m:t>
                                    </m:r>
                                  </m:e>
                                  <m:sub>
                                    <m:r>
                                      <a:rPr lang="en-US" sz="2400" b="1" i="1">
                                        <a:latin typeface="Cambria Math" panose="02040503050406030204" pitchFamily="18" charset="0"/>
                                        <a:ea typeface="Cambria Math" panose="02040503050406030204" pitchFamily="18" charset="0"/>
                                        <a:cs typeface="Times New Roman" panose="02020603050405020304" pitchFamily="18" charset="0"/>
                                      </a:rPr>
                                      <m:t>𝟎𝟎</m:t>
                                    </m:r>
                                  </m:sub>
                                  <m:sup>
                                    <m:r>
                                      <a:rPr lang="en-US" sz="2400" b="1" i="1">
                                        <a:latin typeface="Cambria Math" panose="02040503050406030204" pitchFamily="18" charset="0"/>
                                        <a:cs typeface="Times New Roman" panose="02020603050405020304" pitchFamily="18" charset="0"/>
                                      </a:rPr>
                                      <m:t>𝟐</m:t>
                                    </m:r>
                                  </m:sup>
                                </m:sSubSup>
                              </m:e>
                              <m:e>
                                <m:sSub>
                                  <m:sSubPr>
                                    <m:ctrlPr>
                                      <a:rPr lang="en-US" sz="2400" b="1" i="1">
                                        <a:latin typeface="Cambria Math" panose="02040503050406030204" pitchFamily="18" charset="0"/>
                                        <a:cs typeface="Times New Roman" panose="02020603050405020304" pitchFamily="18" charset="0"/>
                                      </a:rPr>
                                    </m:ctrlPr>
                                  </m:sSubPr>
                                  <m:e>
                                    <m:r>
                                      <a:rPr lang="en-US" sz="2400" b="1" i="1">
                                        <a:latin typeface="Cambria Math" panose="02040503050406030204" pitchFamily="18" charset="0"/>
                                        <a:ea typeface="Cambria Math" panose="02040503050406030204" pitchFamily="18" charset="0"/>
                                        <a:cs typeface="Times New Roman" panose="02020603050405020304" pitchFamily="18" charset="0"/>
                                      </a:rPr>
                                      <m:t>𝝉</m:t>
                                    </m:r>
                                  </m:e>
                                  <m:sub>
                                    <m:r>
                                      <a:rPr lang="en-US" sz="2400" b="1" i="1" smtClean="0">
                                        <a:latin typeface="Cambria Math" panose="02040503050406030204" pitchFamily="18" charset="0"/>
                                        <a:ea typeface="Cambria Math" panose="02040503050406030204" pitchFamily="18" charset="0"/>
                                        <a:cs typeface="Times New Roman" panose="02020603050405020304" pitchFamily="18" charset="0"/>
                                      </a:rPr>
                                      <m:t>𝟎</m:t>
                                    </m:r>
                                    <m:r>
                                      <a:rPr lang="en-US" sz="2400" b="1" i="1">
                                        <a:latin typeface="Cambria Math" panose="02040503050406030204" pitchFamily="18" charset="0"/>
                                        <a:cs typeface="Times New Roman" panose="02020603050405020304" pitchFamily="18" charset="0"/>
                                      </a:rPr>
                                      <m:t>𝟏</m:t>
                                    </m:r>
                                  </m:sub>
                                </m:sSub>
                              </m:e>
                            </m:mr>
                            <m:mr>
                              <m:e>
                                <m:sSub>
                                  <m:sSubPr>
                                    <m:ctrlPr>
                                      <a:rPr lang="en-US" sz="2400" b="1" i="1">
                                        <a:latin typeface="Cambria Math" panose="02040503050406030204" pitchFamily="18" charset="0"/>
                                        <a:cs typeface="Times New Roman" panose="02020603050405020304" pitchFamily="18" charset="0"/>
                                      </a:rPr>
                                    </m:ctrlPr>
                                  </m:sSubPr>
                                  <m:e>
                                    <m:r>
                                      <a:rPr lang="en-US" sz="2400" b="1" i="1">
                                        <a:latin typeface="Cambria Math" panose="02040503050406030204" pitchFamily="18" charset="0"/>
                                        <a:ea typeface="Cambria Math" panose="02040503050406030204" pitchFamily="18" charset="0"/>
                                        <a:cs typeface="Times New Roman" panose="02020603050405020304" pitchFamily="18" charset="0"/>
                                      </a:rPr>
                                      <m:t>𝝉</m:t>
                                    </m:r>
                                  </m:e>
                                  <m:sub>
                                    <m:r>
                                      <a:rPr lang="en-US" sz="2400" b="1" i="1">
                                        <a:latin typeface="Cambria Math" panose="02040503050406030204" pitchFamily="18" charset="0"/>
                                        <a:cs typeface="Times New Roman" panose="02020603050405020304" pitchFamily="18" charset="0"/>
                                      </a:rPr>
                                      <m:t>𝟏𝟎</m:t>
                                    </m:r>
                                  </m:sub>
                                </m:sSub>
                              </m:e>
                              <m:e>
                                <m:sSubSup>
                                  <m:sSubSupPr>
                                    <m:ctrlPr>
                                      <a:rPr lang="en-US" sz="2400" b="1" i="1">
                                        <a:latin typeface="Cambria Math" panose="02040503050406030204" pitchFamily="18" charset="0"/>
                                        <a:cs typeface="Times New Roman" panose="02020603050405020304" pitchFamily="18" charset="0"/>
                                      </a:rPr>
                                    </m:ctrlPr>
                                  </m:sSubSupPr>
                                  <m:e>
                                    <m:r>
                                      <a:rPr lang="en-US" sz="2400" b="1" i="1">
                                        <a:latin typeface="Cambria Math" panose="02040503050406030204" pitchFamily="18" charset="0"/>
                                        <a:ea typeface="Cambria Math" panose="02040503050406030204" pitchFamily="18" charset="0"/>
                                        <a:cs typeface="Times New Roman" panose="02020603050405020304" pitchFamily="18" charset="0"/>
                                      </a:rPr>
                                      <m:t>𝝉</m:t>
                                    </m:r>
                                  </m:e>
                                  <m:sub>
                                    <m:r>
                                      <a:rPr lang="en-US" sz="2400" b="1" i="1" smtClean="0">
                                        <a:latin typeface="Cambria Math" panose="02040503050406030204" pitchFamily="18" charset="0"/>
                                        <a:ea typeface="Cambria Math" panose="02040503050406030204" pitchFamily="18" charset="0"/>
                                        <a:cs typeface="Times New Roman" panose="02020603050405020304" pitchFamily="18" charset="0"/>
                                      </a:rPr>
                                      <m:t>𝟏𝟏</m:t>
                                    </m:r>
                                  </m:sub>
                                  <m:sup>
                                    <m:r>
                                      <a:rPr lang="en-US" sz="2400" b="1" i="1">
                                        <a:latin typeface="Cambria Math" panose="02040503050406030204" pitchFamily="18" charset="0"/>
                                        <a:cs typeface="Times New Roman" panose="02020603050405020304" pitchFamily="18" charset="0"/>
                                      </a:rPr>
                                      <m:t>𝟐</m:t>
                                    </m:r>
                                  </m:sup>
                                </m:sSubSup>
                              </m:e>
                            </m:mr>
                          </m:m>
                        </m:e>
                      </m:d>
                    </m:oMath>
                  </m:oMathPara>
                </a14:m>
                <a:endParaRPr lang="en-US" sz="2400" dirty="0"/>
              </a:p>
            </p:txBody>
          </p:sp>
        </mc:Choice>
        <mc:Fallback xmlns="">
          <p:sp>
            <p:nvSpPr>
              <p:cNvPr id="2" name="Rectangle 1">
                <a:extLst>
                  <a:ext uri="{FF2B5EF4-FFF2-40B4-BE49-F238E27FC236}">
                    <a16:creationId xmlns:a16="http://schemas.microsoft.com/office/drawing/2014/main" id="{07C5D440-27F9-744B-AF44-D493064C21C8}"/>
                  </a:ext>
                </a:extLst>
              </p:cNvPr>
              <p:cNvSpPr>
                <a:spLocks noRot="1" noChangeAspect="1" noMove="1" noResize="1" noEditPoints="1" noAdjustHandles="1" noChangeArrowheads="1" noChangeShapeType="1" noTextEdit="1"/>
              </p:cNvSpPr>
              <p:nvPr/>
            </p:nvSpPr>
            <p:spPr>
              <a:xfrm>
                <a:off x="9757616" y="2044440"/>
                <a:ext cx="1675907" cy="933461"/>
              </a:xfrm>
              <a:prstGeom prst="rect">
                <a:avLst/>
              </a:prstGeom>
              <a:blipFill>
                <a:blip r:embed="rId2"/>
                <a:stretch>
                  <a:fillRect b="-2703"/>
                </a:stretch>
              </a:blipFill>
            </p:spPr>
            <p:txBody>
              <a:bodyPr/>
              <a:lstStyle/>
              <a:p>
                <a:r>
                  <a:rPr lang="en-US">
                    <a:noFill/>
                  </a:rPr>
                  <a:t> </a:t>
                </a:r>
              </a:p>
            </p:txBody>
          </p:sp>
        </mc:Fallback>
      </mc:AlternateContent>
      <p:sp>
        <p:nvSpPr>
          <p:cNvPr id="10" name="Rectangle 9">
            <a:extLst>
              <a:ext uri="{FF2B5EF4-FFF2-40B4-BE49-F238E27FC236}">
                <a16:creationId xmlns:a16="http://schemas.microsoft.com/office/drawing/2014/main" id="{7EB34D72-AAF0-CF41-9B5E-38C2DDFF9183}"/>
              </a:ext>
            </a:extLst>
          </p:cNvPr>
          <p:cNvSpPr/>
          <p:nvPr/>
        </p:nvSpPr>
        <p:spPr>
          <a:xfrm>
            <a:off x="7203287" y="2236498"/>
            <a:ext cx="600428" cy="461115"/>
          </a:xfrm>
          <a:prstGeom prst="rect">
            <a:avLst/>
          </a:prstGeom>
          <a:solidFill>
            <a:srgbClr val="92D050">
              <a:alpha val="4705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71D6C5DC-6291-7F4A-96C8-4D7766FCB074}"/>
              </a:ext>
            </a:extLst>
          </p:cNvPr>
          <p:cNvSpPr/>
          <p:nvPr/>
        </p:nvSpPr>
        <p:spPr>
          <a:xfrm>
            <a:off x="8097035" y="2236498"/>
            <a:ext cx="600428" cy="461115"/>
          </a:xfrm>
          <a:prstGeom prst="rect">
            <a:avLst/>
          </a:prstGeom>
          <a:solidFill>
            <a:srgbClr val="92D050">
              <a:alpha val="4705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C04D08A6-494A-BF43-B0D6-69AE99ABE5AB}"/>
              </a:ext>
            </a:extLst>
          </p:cNvPr>
          <p:cNvSpPr/>
          <p:nvPr/>
        </p:nvSpPr>
        <p:spPr>
          <a:xfrm>
            <a:off x="6303911" y="2236497"/>
            <a:ext cx="600428" cy="461115"/>
          </a:xfrm>
          <a:prstGeom prst="rect">
            <a:avLst/>
          </a:prstGeom>
          <a:solidFill>
            <a:srgbClr val="92D050">
              <a:alpha val="4705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3C46CF71-5CFB-B649-A5B4-91B715E311F9}"/>
                  </a:ext>
                </a:extLst>
              </p:cNvPr>
              <p:cNvSpPr/>
              <p:nvPr/>
            </p:nvSpPr>
            <p:spPr>
              <a:xfrm>
                <a:off x="5579076" y="280287"/>
                <a:ext cx="6096000" cy="2417328"/>
              </a:xfrm>
              <a:prstGeom prst="rect">
                <a:avLst/>
              </a:prstGeom>
            </p:spPr>
            <p:txBody>
              <a:bodyPr>
                <a:spAutoFit/>
              </a:bodyPr>
              <a:lstStyle/>
              <a:p>
                <a:pPr>
                  <a:lnSpc>
                    <a:spcPct val="200000"/>
                  </a:lnSpc>
                </a:pPr>
                <a:r>
                  <a:rPr lang="en-US" sz="2400" b="1" dirty="0">
                    <a:ea typeface="Calibri" panose="020F0502020204030204" pitchFamily="34" charset="0"/>
                    <a:cs typeface="Times New Roman" panose="02020603050405020304" pitchFamily="18" charset="0"/>
                  </a:rPr>
                  <a:t>Level 1: </a:t>
                </a:r>
                <a14:m>
                  <m:oMath xmlns:m="http://schemas.openxmlformats.org/officeDocument/2006/math">
                    <m:sSub>
                      <m:sSubPr>
                        <m:ctrlPr>
                          <a:rPr lang="en-US" sz="2400" b="1" i="1">
                            <a:latin typeface="Cambria Math" panose="02040503050406030204" pitchFamily="18" charset="0"/>
                            <a:ea typeface="Calibri" panose="020F0502020204030204" pitchFamily="34" charset="0"/>
                            <a:cs typeface="Times New Roman" panose="02020603050405020304" pitchFamily="18" charset="0"/>
                          </a:rPr>
                        </m:ctrlPr>
                      </m:sSubPr>
                      <m:e>
                        <m:r>
                          <a:rPr lang="en-US" sz="2400" b="1" i="1" smtClean="0">
                            <a:latin typeface="Cambria Math" panose="02040503050406030204" pitchFamily="18" charset="0"/>
                            <a:ea typeface="Calibri" panose="020F0502020204030204" pitchFamily="34" charset="0"/>
                            <a:cs typeface="Times New Roman" panose="02020603050405020304" pitchFamily="18" charset="0"/>
                          </a:rPr>
                          <m:t>𝒍𝒐𝒈𝒊𝒕</m:t>
                        </m:r>
                        <m:r>
                          <a:rPr lang="en-US" sz="2400" b="1" i="1" smtClean="0">
                            <a:latin typeface="Cambria Math" panose="02040503050406030204" pitchFamily="18" charset="0"/>
                            <a:ea typeface="Calibri" panose="020F0502020204030204" pitchFamily="34" charset="0"/>
                            <a:cs typeface="Times New Roman" panose="02020603050405020304" pitchFamily="18" charset="0"/>
                          </a:rPr>
                          <m:t>(</m:t>
                        </m:r>
                        <m:r>
                          <a:rPr lang="en-US" sz="2400" b="1" i="1" smtClean="0">
                            <a:latin typeface="Cambria Math" panose="02040503050406030204" pitchFamily="18" charset="0"/>
                            <a:ea typeface="Calibri" panose="020F0502020204030204" pitchFamily="34" charset="0"/>
                            <a:cs typeface="Times New Roman" panose="02020603050405020304" pitchFamily="18" charset="0"/>
                          </a:rPr>
                          <m:t>𝑷</m:t>
                        </m:r>
                      </m:e>
                      <m:sub>
                        <m:r>
                          <a:rPr lang="en-US" sz="2400" b="1" i="1">
                            <a:latin typeface="Cambria Math" panose="02040503050406030204" pitchFamily="18" charset="0"/>
                            <a:ea typeface="Calibri" panose="020F0502020204030204" pitchFamily="34" charset="0"/>
                            <a:cs typeface="Times New Roman" panose="02020603050405020304" pitchFamily="18" charset="0"/>
                          </a:rPr>
                          <m:t>𝒊𝒋</m:t>
                        </m:r>
                      </m:sub>
                    </m:sSub>
                    <m:r>
                      <a:rPr lang="en-US" sz="2400" b="1" i="1" smtClean="0">
                        <a:latin typeface="Cambria Math" panose="02040503050406030204" pitchFamily="18" charset="0"/>
                        <a:ea typeface="Calibri" panose="020F0502020204030204" pitchFamily="34" charset="0"/>
                        <a:cs typeface="Times New Roman" panose="02020603050405020304" pitchFamily="18" charset="0"/>
                      </a:rPr>
                      <m:t>)</m:t>
                    </m:r>
                    <m:r>
                      <a:rPr lang="en-US" sz="2400" b="1" i="1">
                        <a:latin typeface="Cambria Math" panose="02040503050406030204" pitchFamily="18" charset="0"/>
                        <a:ea typeface="Calibri" panose="020F0502020204030204" pitchFamily="34" charset="0"/>
                        <a:cs typeface="Times New Roman" panose="02020603050405020304" pitchFamily="18" charset="0"/>
                      </a:rPr>
                      <m:t>= </m:t>
                    </m:r>
                    <m:sSub>
                      <m:sSubPr>
                        <m:ctrlPr>
                          <a:rPr lang="en-US" sz="2400" b="1" i="1">
                            <a:latin typeface="Cambria Math" panose="02040503050406030204" pitchFamily="18" charset="0"/>
                            <a:ea typeface="Calibri" panose="020F0502020204030204" pitchFamily="34" charset="0"/>
                            <a:cs typeface="Times New Roman" panose="02020603050405020304" pitchFamily="18" charset="0"/>
                          </a:rPr>
                        </m:ctrlPr>
                      </m:sSubPr>
                      <m:e>
                        <m:r>
                          <a:rPr lang="en-US" sz="2400" b="1" i="1">
                            <a:latin typeface="Cambria Math" panose="02040503050406030204" pitchFamily="18" charset="0"/>
                            <a:ea typeface="Calibri" panose="020F0502020204030204" pitchFamily="34" charset="0"/>
                            <a:cs typeface="Times New Roman" panose="02020603050405020304" pitchFamily="18" charset="0"/>
                          </a:rPr>
                          <m:t>𝜷</m:t>
                        </m:r>
                      </m:e>
                      <m:sub>
                        <m:r>
                          <a:rPr lang="en-US" sz="2400" b="1" i="1">
                            <a:latin typeface="Cambria Math" panose="02040503050406030204" pitchFamily="18" charset="0"/>
                            <a:ea typeface="Calibri" panose="020F0502020204030204" pitchFamily="34" charset="0"/>
                            <a:cs typeface="Times New Roman" panose="02020603050405020304" pitchFamily="18" charset="0"/>
                          </a:rPr>
                          <m:t>𝟎</m:t>
                        </m:r>
                        <m:r>
                          <a:rPr lang="en-US" sz="2400" b="1" i="1">
                            <a:latin typeface="Cambria Math" panose="02040503050406030204" pitchFamily="18" charset="0"/>
                            <a:ea typeface="Calibri" panose="020F0502020204030204" pitchFamily="34" charset="0"/>
                            <a:cs typeface="Times New Roman" panose="02020603050405020304" pitchFamily="18" charset="0"/>
                          </a:rPr>
                          <m:t>𝒋</m:t>
                        </m:r>
                      </m:sub>
                    </m:sSub>
                    <m:r>
                      <a:rPr lang="en-US" sz="2400" b="1" i="1">
                        <a:latin typeface="Cambria Math" panose="02040503050406030204" pitchFamily="18" charset="0"/>
                        <a:ea typeface="Calibri" panose="020F0502020204030204" pitchFamily="34" charset="0"/>
                        <a:cs typeface="Times New Roman" panose="02020603050405020304" pitchFamily="18" charset="0"/>
                      </a:rPr>
                      <m:t>+ </m:t>
                    </m:r>
                    <m:sSub>
                      <m:sSubPr>
                        <m:ctrlPr>
                          <a:rPr lang="en-US" sz="2400" b="1" i="1">
                            <a:latin typeface="Cambria Math" panose="02040503050406030204" pitchFamily="18" charset="0"/>
                            <a:ea typeface="Calibri" panose="020F0502020204030204" pitchFamily="34" charset="0"/>
                            <a:cs typeface="Times New Roman" panose="02020603050405020304" pitchFamily="18" charset="0"/>
                          </a:rPr>
                        </m:ctrlPr>
                      </m:sSubPr>
                      <m:e>
                        <m:r>
                          <a:rPr lang="en-US" sz="2400" b="1" i="1">
                            <a:latin typeface="Cambria Math" panose="02040503050406030204" pitchFamily="18" charset="0"/>
                            <a:ea typeface="Calibri" panose="020F0502020204030204" pitchFamily="34" charset="0"/>
                            <a:cs typeface="Times New Roman" panose="02020603050405020304" pitchFamily="18" charset="0"/>
                          </a:rPr>
                          <m:t>𝜷</m:t>
                        </m:r>
                      </m:e>
                      <m:sub>
                        <m:r>
                          <a:rPr lang="en-US" sz="2400" b="1" i="1">
                            <a:latin typeface="Cambria Math" panose="02040503050406030204" pitchFamily="18" charset="0"/>
                            <a:ea typeface="Calibri" panose="020F0502020204030204" pitchFamily="34" charset="0"/>
                            <a:cs typeface="Times New Roman" panose="02020603050405020304" pitchFamily="18" charset="0"/>
                          </a:rPr>
                          <m:t>𝟏</m:t>
                        </m:r>
                        <m:r>
                          <a:rPr lang="en-US" sz="2400" b="1" i="1">
                            <a:latin typeface="Cambria Math" panose="02040503050406030204" pitchFamily="18" charset="0"/>
                            <a:ea typeface="Calibri" panose="020F0502020204030204" pitchFamily="34" charset="0"/>
                            <a:cs typeface="Times New Roman" panose="02020603050405020304" pitchFamily="18" charset="0"/>
                          </a:rPr>
                          <m:t>𝒋</m:t>
                        </m:r>
                      </m:sub>
                    </m:sSub>
                    <m:r>
                      <a:rPr lang="en-US" sz="2400" b="1" i="1">
                        <a:latin typeface="Cambria Math" panose="02040503050406030204" pitchFamily="18" charset="0"/>
                        <a:ea typeface="Calibri" panose="020F0502020204030204" pitchFamily="34" charset="0"/>
                        <a:cs typeface="Times New Roman" panose="02020603050405020304" pitchFamily="18" charset="0"/>
                      </a:rPr>
                      <m:t>∗</m:t>
                    </m:r>
                    <m:sSub>
                      <m:sSubPr>
                        <m:ctrlPr>
                          <a:rPr lang="en-US" sz="2400" b="1" i="1">
                            <a:latin typeface="Cambria Math" panose="02040503050406030204" pitchFamily="18" charset="0"/>
                            <a:ea typeface="Calibri" panose="020F0502020204030204" pitchFamily="34" charset="0"/>
                            <a:cs typeface="Times New Roman" panose="02020603050405020304" pitchFamily="18" charset="0"/>
                          </a:rPr>
                        </m:ctrlPr>
                      </m:sSubPr>
                      <m:e>
                        <m:r>
                          <a:rPr lang="en-US" sz="2400" b="1" i="1" smtClean="0">
                            <a:latin typeface="Cambria Math" panose="02040503050406030204" pitchFamily="18" charset="0"/>
                            <a:ea typeface="Calibri" panose="020F0502020204030204" pitchFamily="34" charset="0"/>
                            <a:cs typeface="Times New Roman" panose="02020603050405020304" pitchFamily="18" charset="0"/>
                          </a:rPr>
                          <m:t>𝑿</m:t>
                        </m:r>
                      </m:e>
                      <m:sub>
                        <m:r>
                          <a:rPr lang="en-US" sz="2400" b="1" i="1">
                            <a:latin typeface="Cambria Math" panose="02040503050406030204" pitchFamily="18" charset="0"/>
                            <a:ea typeface="Calibri" panose="020F0502020204030204" pitchFamily="34" charset="0"/>
                            <a:cs typeface="Times New Roman" panose="02020603050405020304" pitchFamily="18" charset="0"/>
                          </a:rPr>
                          <m:t>𝒊𝒋</m:t>
                        </m:r>
                      </m:sub>
                    </m:sSub>
                    <m:r>
                      <a:rPr lang="en-US" sz="2400" b="1" i="1">
                        <a:latin typeface="Cambria Math" panose="02040503050406030204" pitchFamily="18" charset="0"/>
                        <a:ea typeface="Calibri" panose="020F0502020204030204" pitchFamily="34" charset="0"/>
                        <a:cs typeface="Times New Roman" panose="02020603050405020304" pitchFamily="18" charset="0"/>
                      </a:rPr>
                      <m:t>+ </m:t>
                    </m:r>
                    <m:sSub>
                      <m:sSubPr>
                        <m:ctrlPr>
                          <a:rPr lang="en-US" sz="2400" b="1" i="1">
                            <a:latin typeface="Cambria Math" panose="02040503050406030204" pitchFamily="18" charset="0"/>
                            <a:ea typeface="Calibri" panose="020F0502020204030204" pitchFamily="34" charset="0"/>
                            <a:cs typeface="Times New Roman" panose="02020603050405020304" pitchFamily="18" charset="0"/>
                          </a:rPr>
                        </m:ctrlPr>
                      </m:sSubPr>
                      <m:e>
                        <m:r>
                          <a:rPr lang="en-US" sz="2400" b="1" i="1">
                            <a:latin typeface="Cambria Math" panose="02040503050406030204" pitchFamily="18" charset="0"/>
                            <a:ea typeface="Calibri" panose="020F0502020204030204" pitchFamily="34" charset="0"/>
                            <a:cs typeface="Times New Roman" panose="02020603050405020304" pitchFamily="18" charset="0"/>
                          </a:rPr>
                          <m:t>𝜺</m:t>
                        </m:r>
                      </m:e>
                      <m:sub>
                        <m:r>
                          <a:rPr lang="en-US" sz="2400" b="1" i="1">
                            <a:latin typeface="Cambria Math" panose="02040503050406030204" pitchFamily="18" charset="0"/>
                            <a:ea typeface="Calibri" panose="020F0502020204030204" pitchFamily="34" charset="0"/>
                            <a:cs typeface="Times New Roman" panose="02020603050405020304" pitchFamily="18" charset="0"/>
                          </a:rPr>
                          <m:t>𝒊𝒋</m:t>
                        </m:r>
                      </m:sub>
                    </m:sSub>
                  </m:oMath>
                </a14:m>
                <a:endParaRPr lang="en-US" sz="2400" b="1" dirty="0">
                  <a:ea typeface="Calibri" panose="020F0502020204030204" pitchFamily="34" charset="0"/>
                  <a:cs typeface="Times New Roman" panose="02020603050405020304" pitchFamily="18" charset="0"/>
                </a:endParaRPr>
              </a:p>
              <a:p>
                <a:pPr>
                  <a:lnSpc>
                    <a:spcPct val="200000"/>
                  </a:lnSpc>
                </a:pPr>
                <a:r>
                  <a:rPr lang="en-US" sz="2400" b="1" dirty="0">
                    <a:ea typeface="Calibri" panose="020F0502020204030204" pitchFamily="34" charset="0"/>
                    <a:cs typeface="Times New Roman" panose="02020603050405020304" pitchFamily="18" charset="0"/>
                  </a:rPr>
                  <a:t>Level 2: </a:t>
                </a:r>
                <a14:m>
                  <m:oMath xmlns:m="http://schemas.openxmlformats.org/officeDocument/2006/math">
                    <m:sSub>
                      <m:sSubPr>
                        <m:ctrlPr>
                          <a:rPr lang="en-US" sz="2400" b="1" i="1">
                            <a:latin typeface="Cambria Math" panose="02040503050406030204" pitchFamily="18" charset="0"/>
                            <a:ea typeface="Calibri" panose="020F0502020204030204" pitchFamily="34" charset="0"/>
                            <a:cs typeface="Times New Roman" panose="02020603050405020304" pitchFamily="18" charset="0"/>
                          </a:rPr>
                        </m:ctrlPr>
                      </m:sSubPr>
                      <m:e>
                        <m:r>
                          <a:rPr lang="en-US" sz="2400" b="1" i="1">
                            <a:latin typeface="Cambria Math" panose="02040503050406030204" pitchFamily="18" charset="0"/>
                            <a:ea typeface="Calibri" panose="020F0502020204030204" pitchFamily="34" charset="0"/>
                            <a:cs typeface="Times New Roman" panose="02020603050405020304" pitchFamily="18" charset="0"/>
                          </a:rPr>
                          <m:t>𝜷</m:t>
                        </m:r>
                      </m:e>
                      <m:sub>
                        <m:r>
                          <a:rPr lang="en-US" sz="2400" b="1" i="1">
                            <a:latin typeface="Cambria Math" panose="02040503050406030204" pitchFamily="18" charset="0"/>
                            <a:ea typeface="Calibri" panose="020F0502020204030204" pitchFamily="34" charset="0"/>
                            <a:cs typeface="Times New Roman" panose="02020603050405020304" pitchFamily="18" charset="0"/>
                          </a:rPr>
                          <m:t>𝟎</m:t>
                        </m:r>
                        <m:r>
                          <a:rPr lang="en-US" sz="2400" b="1" i="1">
                            <a:latin typeface="Cambria Math" panose="02040503050406030204" pitchFamily="18" charset="0"/>
                            <a:ea typeface="Calibri" panose="020F0502020204030204" pitchFamily="34" charset="0"/>
                            <a:cs typeface="Times New Roman" panose="02020603050405020304" pitchFamily="18" charset="0"/>
                          </a:rPr>
                          <m:t>𝒋</m:t>
                        </m:r>
                      </m:sub>
                    </m:sSub>
                    <m:r>
                      <a:rPr lang="en-US" sz="2400" b="1" i="1">
                        <a:latin typeface="Cambria Math" panose="02040503050406030204" pitchFamily="18" charset="0"/>
                        <a:ea typeface="Calibri" panose="020F0502020204030204" pitchFamily="34" charset="0"/>
                        <a:cs typeface="Times New Roman" panose="02020603050405020304" pitchFamily="18" charset="0"/>
                      </a:rPr>
                      <m:t>= </m:t>
                    </m:r>
                    <m:sSub>
                      <m:sSubPr>
                        <m:ctrlPr>
                          <a:rPr lang="en-US" sz="2400" b="1" i="1">
                            <a:latin typeface="Cambria Math" panose="02040503050406030204" pitchFamily="18" charset="0"/>
                            <a:ea typeface="Calibri" panose="020F0502020204030204" pitchFamily="34" charset="0"/>
                            <a:cs typeface="Times New Roman" panose="02020603050405020304" pitchFamily="18" charset="0"/>
                          </a:rPr>
                        </m:ctrlPr>
                      </m:sSubPr>
                      <m:e>
                        <m:r>
                          <a:rPr lang="en-US" sz="2400" b="1" i="1">
                            <a:latin typeface="Cambria Math" panose="02040503050406030204" pitchFamily="18" charset="0"/>
                            <a:ea typeface="Calibri" panose="020F0502020204030204" pitchFamily="34" charset="0"/>
                            <a:cs typeface="Times New Roman" panose="02020603050405020304" pitchFamily="18" charset="0"/>
                          </a:rPr>
                          <m:t>𝜸</m:t>
                        </m:r>
                      </m:e>
                      <m:sub>
                        <m:r>
                          <a:rPr lang="en-US" sz="2400" b="1" i="1">
                            <a:latin typeface="Cambria Math" panose="02040503050406030204" pitchFamily="18" charset="0"/>
                            <a:ea typeface="Calibri" panose="020F0502020204030204" pitchFamily="34" charset="0"/>
                            <a:cs typeface="Times New Roman" panose="02020603050405020304" pitchFamily="18" charset="0"/>
                          </a:rPr>
                          <m:t>𝟎𝟎</m:t>
                        </m:r>
                      </m:sub>
                    </m:sSub>
                    <m:r>
                      <a:rPr lang="en-US" sz="2400" b="1" i="1">
                        <a:latin typeface="Cambria Math" panose="02040503050406030204" pitchFamily="18" charset="0"/>
                        <a:ea typeface="Calibri" panose="020F0502020204030204" pitchFamily="34" charset="0"/>
                        <a:cs typeface="Times New Roman" panose="02020603050405020304" pitchFamily="18" charset="0"/>
                      </a:rPr>
                      <m:t> + </m:t>
                    </m:r>
                    <m:sSub>
                      <m:sSubPr>
                        <m:ctrlPr>
                          <a:rPr lang="en-US" sz="2400" b="1" i="1">
                            <a:latin typeface="Cambria Math" panose="02040503050406030204" pitchFamily="18" charset="0"/>
                            <a:ea typeface="Calibri" panose="020F0502020204030204" pitchFamily="34" charset="0"/>
                            <a:cs typeface="Times New Roman" panose="02020603050405020304" pitchFamily="18" charset="0"/>
                          </a:rPr>
                        </m:ctrlPr>
                      </m:sSubPr>
                      <m:e>
                        <m:r>
                          <a:rPr lang="en-US" sz="2400" b="1" i="1">
                            <a:latin typeface="Cambria Math" panose="02040503050406030204" pitchFamily="18" charset="0"/>
                            <a:ea typeface="Calibri" panose="020F0502020204030204" pitchFamily="34" charset="0"/>
                            <a:cs typeface="Times New Roman" panose="02020603050405020304" pitchFamily="18" charset="0"/>
                          </a:rPr>
                          <m:t>𝒖</m:t>
                        </m:r>
                      </m:e>
                      <m:sub>
                        <m:r>
                          <a:rPr lang="en-US" sz="2400" b="1" i="1">
                            <a:latin typeface="Cambria Math" panose="02040503050406030204" pitchFamily="18" charset="0"/>
                            <a:ea typeface="Calibri" panose="020F0502020204030204" pitchFamily="34" charset="0"/>
                            <a:cs typeface="Times New Roman" panose="02020603050405020304" pitchFamily="18" charset="0"/>
                          </a:rPr>
                          <m:t>𝟎</m:t>
                        </m:r>
                        <m:r>
                          <a:rPr lang="en-US" sz="2400" b="1" i="1">
                            <a:latin typeface="Cambria Math" panose="02040503050406030204" pitchFamily="18" charset="0"/>
                            <a:ea typeface="Calibri" panose="020F0502020204030204" pitchFamily="34" charset="0"/>
                            <a:cs typeface="Times New Roman" panose="02020603050405020304" pitchFamily="18" charset="0"/>
                          </a:rPr>
                          <m:t>𝒋</m:t>
                        </m:r>
                      </m:sub>
                    </m:sSub>
                  </m:oMath>
                </a14:m>
                <a:endParaRPr lang="en-US" sz="2400" b="1" dirty="0">
                  <a:ea typeface="Calibri" panose="020F0502020204030204" pitchFamily="34" charset="0"/>
                  <a:cs typeface="Times New Roman" panose="02020603050405020304" pitchFamily="18" charset="0"/>
                </a:endParaRPr>
              </a:p>
              <a:p>
                <a:pPr indent="746125">
                  <a:lnSpc>
                    <a:spcPct val="200000"/>
                  </a:lnSpc>
                </a:pPr>
                <a14:m>
                  <m:oMath xmlns:m="http://schemas.openxmlformats.org/officeDocument/2006/math">
                    <m:sSub>
                      <m:sSubPr>
                        <m:ctrlPr>
                          <a:rPr lang="en-US" sz="2400" b="1" i="1">
                            <a:latin typeface="Cambria Math" panose="02040503050406030204" pitchFamily="18" charset="0"/>
                            <a:ea typeface="Calibri" panose="020F0502020204030204" pitchFamily="34" charset="0"/>
                            <a:cs typeface="Times New Roman" panose="02020603050405020304" pitchFamily="18" charset="0"/>
                          </a:rPr>
                        </m:ctrlPr>
                      </m:sSubPr>
                      <m:e>
                        <m:r>
                          <a:rPr lang="en-US" sz="2400" b="1" i="1">
                            <a:latin typeface="Cambria Math" panose="02040503050406030204" pitchFamily="18" charset="0"/>
                            <a:ea typeface="Calibri" panose="020F0502020204030204" pitchFamily="34" charset="0"/>
                            <a:cs typeface="Times New Roman" panose="02020603050405020304" pitchFamily="18" charset="0"/>
                          </a:rPr>
                          <m:t>𝜷</m:t>
                        </m:r>
                      </m:e>
                      <m:sub>
                        <m:r>
                          <a:rPr lang="en-US" sz="2400" b="1" i="1">
                            <a:latin typeface="Cambria Math" panose="02040503050406030204" pitchFamily="18" charset="0"/>
                            <a:ea typeface="Calibri" panose="020F0502020204030204" pitchFamily="34" charset="0"/>
                            <a:cs typeface="Times New Roman" panose="02020603050405020304" pitchFamily="18" charset="0"/>
                          </a:rPr>
                          <m:t>𝟏</m:t>
                        </m:r>
                        <m:r>
                          <a:rPr lang="en-US" sz="2400" b="1" i="1">
                            <a:latin typeface="Cambria Math" panose="02040503050406030204" pitchFamily="18" charset="0"/>
                            <a:ea typeface="Calibri" panose="020F0502020204030204" pitchFamily="34" charset="0"/>
                            <a:cs typeface="Times New Roman" panose="02020603050405020304" pitchFamily="18" charset="0"/>
                          </a:rPr>
                          <m:t>𝒋</m:t>
                        </m:r>
                      </m:sub>
                    </m:sSub>
                    <m:r>
                      <a:rPr lang="en-US" sz="2400" b="1" i="1">
                        <a:latin typeface="Cambria Math" panose="02040503050406030204" pitchFamily="18" charset="0"/>
                        <a:ea typeface="Calibri" panose="020F0502020204030204" pitchFamily="34" charset="0"/>
                        <a:cs typeface="Times New Roman" panose="02020603050405020304" pitchFamily="18" charset="0"/>
                      </a:rPr>
                      <m:t>=</m:t>
                    </m:r>
                    <m:sSub>
                      <m:sSubPr>
                        <m:ctrlPr>
                          <a:rPr lang="en-US" sz="2400" b="1" i="1">
                            <a:latin typeface="Cambria Math" panose="02040503050406030204" pitchFamily="18" charset="0"/>
                            <a:ea typeface="Calibri" panose="020F0502020204030204" pitchFamily="34" charset="0"/>
                            <a:cs typeface="Times New Roman" panose="02020603050405020304" pitchFamily="18" charset="0"/>
                          </a:rPr>
                        </m:ctrlPr>
                      </m:sSubPr>
                      <m:e>
                        <m:r>
                          <a:rPr lang="en-US" sz="2400" b="1">
                            <a:latin typeface="Cambria Math" panose="02040503050406030204" pitchFamily="18" charset="0"/>
                            <a:ea typeface="Calibri" panose="020F0502020204030204" pitchFamily="34" charset="0"/>
                            <a:cs typeface="Times New Roman" panose="02020603050405020304" pitchFamily="18" charset="0"/>
                          </a:rPr>
                          <m:t> </m:t>
                        </m:r>
                        <m:r>
                          <a:rPr lang="en-US" sz="2400" b="1" i="1">
                            <a:latin typeface="Cambria Math" panose="02040503050406030204" pitchFamily="18" charset="0"/>
                            <a:ea typeface="Calibri" panose="020F0502020204030204" pitchFamily="34" charset="0"/>
                            <a:cs typeface="Times New Roman" panose="02020603050405020304" pitchFamily="18" charset="0"/>
                          </a:rPr>
                          <m:t>𝜸</m:t>
                        </m:r>
                      </m:e>
                      <m:sub>
                        <m:r>
                          <a:rPr lang="en-US" sz="2400" b="1" i="1">
                            <a:latin typeface="Cambria Math" panose="02040503050406030204" pitchFamily="18" charset="0"/>
                            <a:ea typeface="Calibri" panose="020F0502020204030204" pitchFamily="34" charset="0"/>
                            <a:cs typeface="Times New Roman" panose="02020603050405020304" pitchFamily="18" charset="0"/>
                          </a:rPr>
                          <m:t>𝟏𝟎</m:t>
                        </m:r>
                      </m:sub>
                    </m:sSub>
                    <m:r>
                      <a:rPr lang="en-US" sz="2400" b="1" i="1">
                        <a:latin typeface="Cambria Math" panose="02040503050406030204" pitchFamily="18" charset="0"/>
                        <a:ea typeface="Calibri" panose="020F0502020204030204" pitchFamily="34" charset="0"/>
                        <a:cs typeface="Times New Roman" panose="02020603050405020304" pitchFamily="18" charset="0"/>
                      </a:rPr>
                      <m:t>+ </m:t>
                    </m:r>
                    <m:sSub>
                      <m:sSubPr>
                        <m:ctrlPr>
                          <a:rPr lang="en-US" sz="2400" b="1" i="1">
                            <a:latin typeface="Cambria Math" panose="02040503050406030204" pitchFamily="18" charset="0"/>
                            <a:ea typeface="Calibri" panose="020F0502020204030204" pitchFamily="34" charset="0"/>
                            <a:cs typeface="Times New Roman" panose="02020603050405020304" pitchFamily="18" charset="0"/>
                          </a:rPr>
                        </m:ctrlPr>
                      </m:sSubPr>
                      <m:e>
                        <m:r>
                          <a:rPr lang="en-US" sz="2400" b="1" i="1">
                            <a:latin typeface="Cambria Math" panose="02040503050406030204" pitchFamily="18" charset="0"/>
                            <a:ea typeface="Calibri" panose="020F0502020204030204" pitchFamily="34" charset="0"/>
                            <a:cs typeface="Times New Roman" panose="02020603050405020304" pitchFamily="18" charset="0"/>
                          </a:rPr>
                          <m:t> </m:t>
                        </m:r>
                        <m:r>
                          <a:rPr lang="en-US" sz="2400" b="1" i="1">
                            <a:latin typeface="Cambria Math" panose="02040503050406030204" pitchFamily="18" charset="0"/>
                            <a:ea typeface="Calibri" panose="020F0502020204030204" pitchFamily="34" charset="0"/>
                            <a:cs typeface="Times New Roman" panose="02020603050405020304" pitchFamily="18" charset="0"/>
                          </a:rPr>
                          <m:t>𝒖</m:t>
                        </m:r>
                      </m:e>
                      <m:sub>
                        <m:r>
                          <a:rPr lang="en-US" sz="2400" b="1" i="1">
                            <a:latin typeface="Cambria Math" panose="02040503050406030204" pitchFamily="18" charset="0"/>
                            <a:ea typeface="Calibri" panose="020F0502020204030204" pitchFamily="34" charset="0"/>
                            <a:cs typeface="Times New Roman" panose="02020603050405020304" pitchFamily="18" charset="0"/>
                          </a:rPr>
                          <m:t>𝟏</m:t>
                        </m:r>
                        <m:r>
                          <a:rPr lang="en-US" sz="2400" b="1" i="1">
                            <a:latin typeface="Cambria Math" panose="02040503050406030204" pitchFamily="18" charset="0"/>
                            <a:ea typeface="Calibri" panose="020F0502020204030204" pitchFamily="34" charset="0"/>
                            <a:cs typeface="Times New Roman" panose="02020603050405020304" pitchFamily="18" charset="0"/>
                          </a:rPr>
                          <m:t>𝒋</m:t>
                        </m:r>
                      </m:sub>
                    </m:sSub>
                  </m:oMath>
                </a14:m>
                <a:r>
                  <a:rPr lang="en-US" sz="2400" b="1" dirty="0">
                    <a:ea typeface="Calibri" panose="020F0502020204030204" pitchFamily="34" charset="0"/>
                    <a:cs typeface="Times New Roman" panose="02020603050405020304" pitchFamily="18" charset="0"/>
                  </a:rPr>
                  <a:t>,</a:t>
                </a:r>
              </a:p>
            </p:txBody>
          </p:sp>
        </mc:Choice>
        <mc:Fallback xmlns="">
          <p:sp>
            <p:nvSpPr>
              <p:cNvPr id="9" name="Rectangle 8">
                <a:extLst>
                  <a:ext uri="{FF2B5EF4-FFF2-40B4-BE49-F238E27FC236}">
                    <a16:creationId xmlns:a16="http://schemas.microsoft.com/office/drawing/2014/main" id="{3C46CF71-5CFB-B649-A5B4-91B715E311F9}"/>
                  </a:ext>
                </a:extLst>
              </p:cNvPr>
              <p:cNvSpPr>
                <a:spLocks noRot="1" noChangeAspect="1" noMove="1" noResize="1" noEditPoints="1" noAdjustHandles="1" noChangeArrowheads="1" noChangeShapeType="1" noTextEdit="1"/>
              </p:cNvSpPr>
              <p:nvPr/>
            </p:nvSpPr>
            <p:spPr>
              <a:xfrm>
                <a:off x="5579076" y="280287"/>
                <a:ext cx="6096000" cy="2417328"/>
              </a:xfrm>
              <a:prstGeom prst="rect">
                <a:avLst/>
              </a:prstGeom>
              <a:blipFill>
                <a:blip r:embed="rId3"/>
                <a:stretch>
                  <a:fillRect l="-1663" b="-3665"/>
                </a:stretch>
              </a:blipFill>
            </p:spPr>
            <p:txBody>
              <a:bodyPr/>
              <a:lstStyle/>
              <a:p>
                <a:r>
                  <a:rPr lang="en-US">
                    <a:noFill/>
                  </a:rPr>
                  <a:t> </a:t>
                </a:r>
              </a:p>
            </p:txBody>
          </p:sp>
        </mc:Fallback>
      </mc:AlternateContent>
      <p:graphicFrame>
        <p:nvGraphicFramePr>
          <p:cNvPr id="5" name="Table 4">
            <a:extLst>
              <a:ext uri="{FF2B5EF4-FFF2-40B4-BE49-F238E27FC236}">
                <a16:creationId xmlns:a16="http://schemas.microsoft.com/office/drawing/2014/main" id="{B7B758D7-7306-C248-A2FD-838782A8B572}"/>
              </a:ext>
            </a:extLst>
          </p:cNvPr>
          <p:cNvGraphicFramePr>
            <a:graphicFrameLocks noGrp="1"/>
          </p:cNvGraphicFramePr>
          <p:nvPr>
            <p:extLst>
              <p:ext uri="{D42A27DB-BD31-4B8C-83A1-F6EECF244321}">
                <p14:modId xmlns:p14="http://schemas.microsoft.com/office/powerpoint/2010/main" val="2421602697"/>
              </p:ext>
            </p:extLst>
          </p:nvPr>
        </p:nvGraphicFramePr>
        <p:xfrm>
          <a:off x="457200" y="527658"/>
          <a:ext cx="4544041" cy="6001713"/>
        </p:xfrm>
        <a:graphic>
          <a:graphicData uri="http://schemas.openxmlformats.org/drawingml/2006/table">
            <a:tbl>
              <a:tblPr>
                <a:tableStyleId>{5C22544A-7EE6-4342-B048-85BDC9FD1C3A}</a:tableStyleId>
              </a:tblPr>
              <a:tblGrid>
                <a:gridCol w="4544041">
                  <a:extLst>
                    <a:ext uri="{9D8B030D-6E8A-4147-A177-3AD203B41FA5}">
                      <a16:colId xmlns:a16="http://schemas.microsoft.com/office/drawing/2014/main" val="2595340936"/>
                    </a:ext>
                  </a:extLst>
                </a:gridCol>
              </a:tblGrid>
              <a:tr h="585672">
                <a:tc>
                  <a:txBody>
                    <a:bodyPr/>
                    <a:lstStyle/>
                    <a:p>
                      <a:pPr algn="ctr" fontAlgn="b"/>
                      <a:r>
                        <a:rPr lang="en-US" sz="3600" b="1" u="none" strike="noStrike" dirty="0">
                          <a:solidFill>
                            <a:schemeClr val="bg1"/>
                          </a:solidFill>
                          <a:effectLst/>
                        </a:rPr>
                        <a:t>Dataset</a:t>
                      </a:r>
                      <a:endParaRPr lang="en-US" sz="3600" b="1" i="0" u="none" strike="noStrike" dirty="0">
                        <a:solidFill>
                          <a:schemeClr val="bg1"/>
                        </a:solidFill>
                        <a:effectLst/>
                        <a:latin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793873331"/>
                  </a:ext>
                </a:extLst>
              </a:tr>
              <a:tr h="512463">
                <a:tc>
                  <a:txBody>
                    <a:bodyPr/>
                    <a:lstStyle/>
                    <a:p>
                      <a:pPr marL="182880" algn="l" fontAlgn="b"/>
                      <a:r>
                        <a:rPr lang="en-US" sz="2000" b="1" u="none" strike="noStrike" dirty="0">
                          <a:effectLst/>
                        </a:rPr>
                        <a:t>Wisconsin Longitudinal Study (WLS)</a:t>
                      </a:r>
                      <a:endParaRPr lang="en-US" sz="2000" b="1" i="0" u="none" strike="noStrike" dirty="0">
                        <a:solidFill>
                          <a:srgbClr val="000000"/>
                        </a:solidFill>
                        <a:effectLst/>
                        <a:latin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71075284"/>
                  </a:ext>
                </a:extLst>
              </a:tr>
              <a:tr h="512463">
                <a:tc>
                  <a:txBody>
                    <a:bodyPr/>
                    <a:lstStyle/>
                    <a:p>
                      <a:pPr marL="182880" algn="l" fontAlgn="b"/>
                      <a:r>
                        <a:rPr lang="en-US" sz="2000" b="1" u="none" strike="noStrike" dirty="0">
                          <a:effectLst/>
                        </a:rPr>
                        <a:t>German Socioeconomic Panel (GSOEP)</a:t>
                      </a:r>
                      <a:endParaRPr lang="en-US" sz="2000" b="1" i="0" u="none" strike="noStrike" dirty="0">
                        <a:solidFill>
                          <a:srgbClr val="000000"/>
                        </a:solidFill>
                        <a:effectLst/>
                        <a:latin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05703853"/>
                  </a:ext>
                </a:extLst>
              </a:tr>
              <a:tr h="512463">
                <a:tc>
                  <a:txBody>
                    <a:bodyPr/>
                    <a:lstStyle/>
                    <a:p>
                      <a:pPr marL="182880" algn="l" fontAlgn="b"/>
                      <a:r>
                        <a:rPr lang="en-US" sz="2000" b="1" u="none" strike="noStrike" dirty="0">
                          <a:effectLst/>
                        </a:rPr>
                        <a:t>Longitudinal Internet Studies for the Social Sciences (LISS)</a:t>
                      </a:r>
                      <a:endParaRPr lang="en-US" sz="2000" b="1" i="0" u="none" strike="noStrike" dirty="0">
                        <a:solidFill>
                          <a:srgbClr val="000000"/>
                        </a:solidFill>
                        <a:effectLst/>
                        <a:latin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36730710"/>
                  </a:ext>
                </a:extLst>
              </a:tr>
              <a:tr h="512463">
                <a:tc>
                  <a:txBody>
                    <a:bodyPr/>
                    <a:lstStyle/>
                    <a:p>
                      <a:pPr marL="182880" algn="l" fontAlgn="b"/>
                      <a:r>
                        <a:rPr lang="en-US" sz="2000" b="1" u="none" strike="noStrike" dirty="0">
                          <a:effectLst/>
                        </a:rPr>
                        <a:t>National Longitudinal Study of Youth  (NLSY)</a:t>
                      </a:r>
                      <a:endParaRPr lang="en-US" sz="2000" b="1" i="0" u="none" strike="noStrike" dirty="0">
                        <a:solidFill>
                          <a:srgbClr val="000000"/>
                        </a:solidFill>
                        <a:effectLst/>
                        <a:latin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85293870"/>
                  </a:ext>
                </a:extLst>
              </a:tr>
              <a:tr h="512463">
                <a:tc>
                  <a:txBody>
                    <a:bodyPr/>
                    <a:lstStyle/>
                    <a:p>
                      <a:pPr marL="182880" algn="l" fontAlgn="b"/>
                      <a:r>
                        <a:rPr lang="en-US" sz="2000" b="1" u="none" strike="noStrike" dirty="0">
                          <a:effectLst/>
                        </a:rPr>
                        <a:t>Household, Income, and Labor Dynamics in Australia (HILDA)</a:t>
                      </a:r>
                      <a:endParaRPr lang="en-US" sz="2000" b="1" i="0" u="none" strike="noStrike" dirty="0">
                        <a:solidFill>
                          <a:srgbClr val="000000"/>
                        </a:solidFill>
                        <a:effectLst/>
                        <a:latin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36844830"/>
                  </a:ext>
                </a:extLst>
              </a:tr>
              <a:tr h="512463">
                <a:tc>
                  <a:txBody>
                    <a:bodyPr/>
                    <a:lstStyle/>
                    <a:p>
                      <a:pPr marL="182880" algn="l" fontAlgn="b"/>
                      <a:r>
                        <a:rPr lang="en-US" sz="2000" b="1" u="none" strike="noStrike" dirty="0">
                          <a:effectLst/>
                        </a:rPr>
                        <a:t>Midlife in the US Study (MIDUS)</a:t>
                      </a:r>
                      <a:endParaRPr lang="en-US" sz="2000" b="1" i="0" u="none" strike="noStrike" dirty="0">
                        <a:solidFill>
                          <a:srgbClr val="000000"/>
                        </a:solidFill>
                        <a:effectLst/>
                        <a:latin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25501623"/>
                  </a:ext>
                </a:extLst>
              </a:tr>
              <a:tr h="512463">
                <a:tc>
                  <a:txBody>
                    <a:bodyPr/>
                    <a:lstStyle/>
                    <a:p>
                      <a:pPr marL="182880" algn="l" fontAlgn="b"/>
                      <a:r>
                        <a:rPr lang="en-US" sz="2000" b="1" u="none" strike="noStrike" dirty="0">
                          <a:effectLst/>
                        </a:rPr>
                        <a:t>British House Panel Study (BHPS)</a:t>
                      </a:r>
                      <a:endParaRPr lang="en-US" sz="2000" b="1" i="0" u="none" strike="noStrike" dirty="0">
                        <a:solidFill>
                          <a:srgbClr val="000000"/>
                        </a:solidFill>
                        <a:effectLst/>
                        <a:latin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84313560"/>
                  </a:ext>
                </a:extLst>
              </a:tr>
              <a:tr h="512463">
                <a:tc>
                  <a:txBody>
                    <a:bodyPr/>
                    <a:lstStyle/>
                    <a:p>
                      <a:pPr marL="182880" algn="l" fontAlgn="b"/>
                      <a:r>
                        <a:rPr lang="en-US" sz="2000" b="1" u="none" strike="noStrike" dirty="0">
                          <a:effectLst/>
                        </a:rPr>
                        <a:t>Adolescent to Adult Health (Ad Health)</a:t>
                      </a:r>
                      <a:endParaRPr lang="en-US" sz="2000" b="1" i="0" u="none" strike="noStrike" dirty="0">
                        <a:solidFill>
                          <a:srgbClr val="000000"/>
                        </a:solidFill>
                        <a:effectLst/>
                        <a:latin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94239769"/>
                  </a:ext>
                </a:extLst>
              </a:tr>
              <a:tr h="512463">
                <a:tc>
                  <a:txBody>
                    <a:bodyPr/>
                    <a:lstStyle/>
                    <a:p>
                      <a:pPr marL="182880" algn="l" fontAlgn="b"/>
                      <a:r>
                        <a:rPr lang="en-US" sz="2000" b="1" u="none" strike="noStrike" dirty="0">
                          <a:effectLst/>
                        </a:rPr>
                        <a:t>Health and Retirement Study (HRS)</a:t>
                      </a:r>
                      <a:endParaRPr lang="en-US" sz="2000" b="1" i="0" u="none" strike="noStrike" dirty="0">
                        <a:solidFill>
                          <a:srgbClr val="000000"/>
                        </a:solidFill>
                        <a:effectLst/>
                        <a:latin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64393294"/>
                  </a:ext>
                </a:extLst>
              </a:tr>
              <a:tr h="512463">
                <a:tc>
                  <a:txBody>
                    <a:bodyPr/>
                    <a:lstStyle/>
                    <a:p>
                      <a:pPr marL="182880" algn="l" fontAlgn="b"/>
                      <a:r>
                        <a:rPr lang="en-US" sz="2000" b="1" u="none" strike="noStrike" dirty="0">
                          <a:effectLst/>
                        </a:rPr>
                        <a:t>Swiss Household Panel Study (SHP)</a:t>
                      </a:r>
                      <a:endParaRPr lang="en-US" sz="2000" b="1" i="0" u="none" strike="noStrike" dirty="0">
                        <a:solidFill>
                          <a:srgbClr val="000000"/>
                        </a:solidFill>
                        <a:effectLst/>
                        <a:latin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8442331"/>
                  </a:ext>
                </a:extLst>
              </a:tr>
            </a:tbl>
          </a:graphicData>
        </a:graphic>
      </p:graphicFrame>
      <p:sp>
        <p:nvSpPr>
          <p:cNvPr id="11" name="Rectangle 10">
            <a:extLst>
              <a:ext uri="{FF2B5EF4-FFF2-40B4-BE49-F238E27FC236}">
                <a16:creationId xmlns:a16="http://schemas.microsoft.com/office/drawing/2014/main" id="{F13CAFE9-384E-0A44-A6D3-4FB41A97FAA6}"/>
              </a:ext>
            </a:extLst>
          </p:cNvPr>
          <p:cNvSpPr/>
          <p:nvPr/>
        </p:nvSpPr>
        <p:spPr>
          <a:xfrm>
            <a:off x="6762967" y="3426652"/>
            <a:ext cx="1545336" cy="1134573"/>
          </a:xfrm>
          <a:prstGeom prst="rect">
            <a:avLst/>
          </a:prstGeom>
          <a:noFill/>
          <a:ln w="28575">
            <a:solidFill>
              <a:srgbClr val="1C98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Average personality-outcome association</a:t>
            </a:r>
          </a:p>
        </p:txBody>
      </p:sp>
      <p:cxnSp>
        <p:nvCxnSpPr>
          <p:cNvPr id="13" name="Straight Arrow Connector 12">
            <a:extLst>
              <a:ext uri="{FF2B5EF4-FFF2-40B4-BE49-F238E27FC236}">
                <a16:creationId xmlns:a16="http://schemas.microsoft.com/office/drawing/2014/main" id="{9C50EA23-021F-BD43-8CF0-2DDD293EDB6C}"/>
              </a:ext>
            </a:extLst>
          </p:cNvPr>
          <p:cNvCxnSpPr>
            <a:cxnSpLocks/>
          </p:cNvCxnSpPr>
          <p:nvPr/>
        </p:nvCxnSpPr>
        <p:spPr>
          <a:xfrm flipH="1">
            <a:off x="6075123" y="2730103"/>
            <a:ext cx="522197" cy="576768"/>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986849B2-F2AB-A649-8939-18C865448577}"/>
              </a:ext>
            </a:extLst>
          </p:cNvPr>
          <p:cNvSpPr/>
          <p:nvPr/>
        </p:nvSpPr>
        <p:spPr>
          <a:xfrm flipH="1">
            <a:off x="8473950" y="3430996"/>
            <a:ext cx="1545336" cy="1134573"/>
          </a:xfrm>
          <a:prstGeom prst="rect">
            <a:avLst/>
          </a:prstGeom>
          <a:noFill/>
          <a:ln w="28575">
            <a:solidFill>
              <a:srgbClr val="1C98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Study-specific deviations</a:t>
            </a:r>
          </a:p>
        </p:txBody>
      </p:sp>
      <p:cxnSp>
        <p:nvCxnSpPr>
          <p:cNvPr id="20" name="Straight Arrow Connector 19">
            <a:extLst>
              <a:ext uri="{FF2B5EF4-FFF2-40B4-BE49-F238E27FC236}">
                <a16:creationId xmlns:a16="http://schemas.microsoft.com/office/drawing/2014/main" id="{F0A85DD0-FE30-8D40-A577-70788236BD6E}"/>
              </a:ext>
            </a:extLst>
          </p:cNvPr>
          <p:cNvCxnSpPr>
            <a:cxnSpLocks/>
            <a:endCxn id="11" idx="0"/>
          </p:cNvCxnSpPr>
          <p:nvPr/>
        </p:nvCxnSpPr>
        <p:spPr>
          <a:xfrm>
            <a:off x="7535635" y="2729532"/>
            <a:ext cx="0" cy="69712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B797E857-48AD-F94B-9BA2-0543A6251CD9}"/>
              </a:ext>
            </a:extLst>
          </p:cNvPr>
          <p:cNvSpPr/>
          <p:nvPr/>
        </p:nvSpPr>
        <p:spPr>
          <a:xfrm>
            <a:off x="5048811" y="3426652"/>
            <a:ext cx="1548509" cy="1134573"/>
          </a:xfrm>
          <a:prstGeom prst="rect">
            <a:avLst/>
          </a:prstGeom>
          <a:noFill/>
          <a:ln w="28575">
            <a:solidFill>
              <a:srgbClr val="1C98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Study-specific personality-outcome associations</a:t>
            </a:r>
          </a:p>
        </p:txBody>
      </p:sp>
      <p:cxnSp>
        <p:nvCxnSpPr>
          <p:cNvPr id="27" name="Straight Arrow Connector 26">
            <a:extLst>
              <a:ext uri="{FF2B5EF4-FFF2-40B4-BE49-F238E27FC236}">
                <a16:creationId xmlns:a16="http://schemas.microsoft.com/office/drawing/2014/main" id="{3E378EAC-160D-E547-83CB-06AAE625C58D}"/>
              </a:ext>
            </a:extLst>
          </p:cNvPr>
          <p:cNvCxnSpPr>
            <a:cxnSpLocks/>
            <a:endCxn id="19" idx="0"/>
          </p:cNvCxnSpPr>
          <p:nvPr/>
        </p:nvCxnSpPr>
        <p:spPr>
          <a:xfrm>
            <a:off x="8391805" y="2719353"/>
            <a:ext cx="854813" cy="711643"/>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90AEF8A0-44CF-8E4F-A021-8B016549F2E6}"/>
              </a:ext>
            </a:extLst>
          </p:cNvPr>
          <p:cNvSpPr/>
          <p:nvPr/>
        </p:nvSpPr>
        <p:spPr>
          <a:xfrm>
            <a:off x="0" y="1"/>
            <a:ext cx="12192000" cy="461115"/>
          </a:xfrm>
          <a:prstGeom prst="rect">
            <a:avLst/>
          </a:prstGeom>
          <a:solidFill>
            <a:srgbClr val="0297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t>Propensity Score Matching</a:t>
            </a:r>
          </a:p>
        </p:txBody>
      </p:sp>
      <p:sp>
        <p:nvSpPr>
          <p:cNvPr id="15" name="Rectangle 14">
            <a:extLst>
              <a:ext uri="{FF2B5EF4-FFF2-40B4-BE49-F238E27FC236}">
                <a16:creationId xmlns:a16="http://schemas.microsoft.com/office/drawing/2014/main" id="{1FE4290F-1F1E-164B-BB4E-5788D79D1D13}"/>
              </a:ext>
            </a:extLst>
          </p:cNvPr>
          <p:cNvSpPr/>
          <p:nvPr/>
        </p:nvSpPr>
        <p:spPr>
          <a:xfrm flipH="1">
            <a:off x="10184933" y="3426652"/>
            <a:ext cx="1545336" cy="1134573"/>
          </a:xfrm>
          <a:prstGeom prst="rect">
            <a:avLst/>
          </a:prstGeom>
          <a:noFill/>
          <a:ln w="28575">
            <a:solidFill>
              <a:srgbClr val="1C98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Variance in personality-outcome  associations</a:t>
            </a:r>
          </a:p>
        </p:txBody>
      </p:sp>
      <p:cxnSp>
        <p:nvCxnSpPr>
          <p:cNvPr id="18" name="Straight Arrow Connector 17">
            <a:extLst>
              <a:ext uri="{FF2B5EF4-FFF2-40B4-BE49-F238E27FC236}">
                <a16:creationId xmlns:a16="http://schemas.microsoft.com/office/drawing/2014/main" id="{9114FD45-1F4E-8643-ADCA-75C2215BC887}"/>
              </a:ext>
            </a:extLst>
          </p:cNvPr>
          <p:cNvCxnSpPr>
            <a:cxnSpLocks/>
            <a:endCxn id="15" idx="0"/>
          </p:cNvCxnSpPr>
          <p:nvPr/>
        </p:nvCxnSpPr>
        <p:spPr>
          <a:xfrm>
            <a:off x="10957601" y="2995295"/>
            <a:ext cx="0" cy="43135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81527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8"/>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 grpId="0"/>
      <p:bldP spid="10" grpId="0" animBg="1"/>
      <p:bldP spid="23" grpId="0" animBg="1"/>
      <p:bldP spid="24" grpId="0" animBg="1"/>
      <p:bldP spid="9" grpId="0"/>
      <p:bldP spid="11" grpId="0" animBg="1"/>
      <p:bldP spid="19" grpId="0" animBg="1"/>
      <p:bldP spid="21" grpId="0" animBg="1"/>
      <p:bldP spid="14" grpId="0" animBg="1"/>
      <p:bldP spid="15" grpId="0" animBg="1"/>
    </p:bldLst>
  </p:timing>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83C54C7-9408-AF46-B4C7-A34E2AC84A9B}"/>
              </a:ext>
            </a:extLst>
          </p:cNvPr>
          <p:cNvSpPr/>
          <p:nvPr/>
        </p:nvSpPr>
        <p:spPr>
          <a:xfrm>
            <a:off x="1951728" y="293757"/>
            <a:ext cx="8288544" cy="1112603"/>
          </a:xfrm>
          <a:prstGeom prst="rect">
            <a:avLst/>
          </a:prstGeom>
          <a:solidFill>
            <a:srgbClr val="0297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t>Propensity Score Matching</a:t>
            </a:r>
          </a:p>
        </p:txBody>
      </p:sp>
      <p:graphicFrame>
        <p:nvGraphicFramePr>
          <p:cNvPr id="2" name="Table 1">
            <a:extLst>
              <a:ext uri="{FF2B5EF4-FFF2-40B4-BE49-F238E27FC236}">
                <a16:creationId xmlns:a16="http://schemas.microsoft.com/office/drawing/2014/main" id="{39E459FC-2C9C-3D4D-93CB-EC399DF92D28}"/>
              </a:ext>
            </a:extLst>
          </p:cNvPr>
          <p:cNvGraphicFramePr>
            <a:graphicFrameLocks noGrp="1"/>
          </p:cNvGraphicFramePr>
          <p:nvPr>
            <p:extLst>
              <p:ext uri="{D42A27DB-BD31-4B8C-83A1-F6EECF244321}">
                <p14:modId xmlns:p14="http://schemas.microsoft.com/office/powerpoint/2010/main" val="1990955343"/>
              </p:ext>
            </p:extLst>
          </p:nvPr>
        </p:nvGraphicFramePr>
        <p:xfrm>
          <a:off x="664191" y="1705471"/>
          <a:ext cx="10863618" cy="4858772"/>
        </p:xfrm>
        <a:graphic>
          <a:graphicData uri="http://schemas.openxmlformats.org/drawingml/2006/table">
            <a:tbl>
              <a:tblPr>
                <a:tableStyleId>{5C22544A-7EE6-4342-B048-85BDC9FD1C3A}</a:tableStyleId>
              </a:tblPr>
              <a:tblGrid>
                <a:gridCol w="3621206">
                  <a:extLst>
                    <a:ext uri="{9D8B030D-6E8A-4147-A177-3AD203B41FA5}">
                      <a16:colId xmlns:a16="http://schemas.microsoft.com/office/drawing/2014/main" val="4257715134"/>
                    </a:ext>
                  </a:extLst>
                </a:gridCol>
                <a:gridCol w="3621206">
                  <a:extLst>
                    <a:ext uri="{9D8B030D-6E8A-4147-A177-3AD203B41FA5}">
                      <a16:colId xmlns:a16="http://schemas.microsoft.com/office/drawing/2014/main" val="3647254888"/>
                    </a:ext>
                  </a:extLst>
                </a:gridCol>
                <a:gridCol w="3621206">
                  <a:extLst>
                    <a:ext uri="{9D8B030D-6E8A-4147-A177-3AD203B41FA5}">
                      <a16:colId xmlns:a16="http://schemas.microsoft.com/office/drawing/2014/main" val="2406180612"/>
                    </a:ext>
                  </a:extLst>
                </a:gridCol>
              </a:tblGrid>
              <a:tr h="358122">
                <a:tc>
                  <a:txBody>
                    <a:bodyPr/>
                    <a:lstStyle/>
                    <a:p>
                      <a:pPr algn="ctr" fontAlgn="b"/>
                      <a:r>
                        <a:rPr lang="en-US" sz="2400" u="none" strike="noStrike">
                          <a:solidFill>
                            <a:schemeClr val="tx1"/>
                          </a:solidFill>
                          <a:effectLst/>
                        </a:rPr>
                        <a:t>Year of Birth</a:t>
                      </a:r>
                      <a:endParaRPr lang="en-US" sz="2400" b="0" i="0" u="none" strike="noStrike">
                        <a:solidFill>
                          <a:schemeClr val="tx1"/>
                        </a:solidFill>
                        <a:effectLst/>
                        <a:latin typeface="Calibri" panose="020F0502020204030204" pitchFamily="34" charset="0"/>
                      </a:endParaRPr>
                    </a:p>
                  </a:txBody>
                  <a:tcPr marL="5230" marR="5230" marT="5230" marB="0" anchor="b">
                    <a:solidFill>
                      <a:schemeClr val="bg1"/>
                    </a:solidFill>
                  </a:tcPr>
                </a:tc>
                <a:tc>
                  <a:txBody>
                    <a:bodyPr/>
                    <a:lstStyle/>
                    <a:p>
                      <a:pPr algn="ctr" fontAlgn="b"/>
                      <a:r>
                        <a:rPr lang="en-US" sz="2400" u="none" strike="noStrike" dirty="0">
                          <a:solidFill>
                            <a:schemeClr val="tx1"/>
                          </a:solidFill>
                          <a:effectLst/>
                        </a:rPr>
                        <a:t>Physical Functioning</a:t>
                      </a:r>
                      <a:endParaRPr lang="en-US" sz="2400" b="0" i="0" u="none" strike="noStrike" dirty="0">
                        <a:solidFill>
                          <a:schemeClr val="tx1"/>
                        </a:solidFill>
                        <a:effectLst/>
                        <a:latin typeface="Calibri" panose="020F0502020204030204" pitchFamily="34" charset="0"/>
                      </a:endParaRPr>
                    </a:p>
                  </a:txBody>
                  <a:tcPr marL="5230" marR="5230" marT="5230" marB="0" anchor="b">
                    <a:solidFill>
                      <a:schemeClr val="bg1"/>
                    </a:solidFill>
                  </a:tcPr>
                </a:tc>
                <a:tc>
                  <a:txBody>
                    <a:bodyPr/>
                    <a:lstStyle/>
                    <a:p>
                      <a:pPr algn="ctr" fontAlgn="b"/>
                      <a:r>
                        <a:rPr lang="en-US" sz="2400" u="none" strike="noStrike" dirty="0">
                          <a:solidFill>
                            <a:schemeClr val="tx1"/>
                          </a:solidFill>
                          <a:effectLst/>
                        </a:rPr>
                        <a:t>Unemployment Benefit </a:t>
                      </a:r>
                      <a:endParaRPr lang="en-US" sz="2400" b="0" i="0" u="none" strike="noStrike" dirty="0">
                        <a:solidFill>
                          <a:schemeClr val="tx1"/>
                        </a:solidFill>
                        <a:effectLst/>
                        <a:latin typeface="Calibri" panose="020F0502020204030204" pitchFamily="34" charset="0"/>
                      </a:endParaRPr>
                    </a:p>
                  </a:txBody>
                  <a:tcPr marL="5230" marR="5230" marT="5230" marB="0" anchor="b">
                    <a:solidFill>
                      <a:schemeClr val="bg1"/>
                    </a:solidFill>
                  </a:tcPr>
                </a:tc>
                <a:extLst>
                  <a:ext uri="{0D108BD9-81ED-4DB2-BD59-A6C34878D82A}">
                    <a16:rowId xmlns:a16="http://schemas.microsoft.com/office/drawing/2014/main" val="2187897076"/>
                  </a:ext>
                </a:extLst>
              </a:tr>
              <a:tr h="358122">
                <a:tc>
                  <a:txBody>
                    <a:bodyPr/>
                    <a:lstStyle/>
                    <a:p>
                      <a:pPr algn="ctr" fontAlgn="b"/>
                      <a:r>
                        <a:rPr lang="en-US" sz="2400" u="none" strike="noStrike">
                          <a:solidFill>
                            <a:schemeClr val="tx1"/>
                          </a:solidFill>
                          <a:effectLst/>
                        </a:rPr>
                        <a:t>Gender</a:t>
                      </a:r>
                      <a:endParaRPr lang="en-US" sz="2400" b="0" i="0" u="none" strike="noStrike">
                        <a:solidFill>
                          <a:schemeClr val="tx1"/>
                        </a:solidFill>
                        <a:effectLst/>
                        <a:latin typeface="Calibri" panose="020F0502020204030204" pitchFamily="34" charset="0"/>
                      </a:endParaRPr>
                    </a:p>
                  </a:txBody>
                  <a:tcPr marL="5230" marR="5230" marT="5230" marB="0" anchor="b">
                    <a:solidFill>
                      <a:schemeClr val="bg1"/>
                    </a:solidFill>
                  </a:tcPr>
                </a:tc>
                <a:tc>
                  <a:txBody>
                    <a:bodyPr/>
                    <a:lstStyle/>
                    <a:p>
                      <a:pPr algn="ctr" fontAlgn="b"/>
                      <a:r>
                        <a:rPr lang="en-US" sz="2400" u="none" strike="noStrike" dirty="0">
                          <a:solidFill>
                            <a:schemeClr val="tx1"/>
                          </a:solidFill>
                          <a:effectLst/>
                        </a:rPr>
                        <a:t>Life Satisfaction</a:t>
                      </a:r>
                      <a:endParaRPr lang="en-US" sz="2400" b="0" i="0" u="none" strike="noStrike" dirty="0">
                        <a:solidFill>
                          <a:schemeClr val="tx1"/>
                        </a:solidFill>
                        <a:effectLst/>
                        <a:latin typeface="Calibri" panose="020F0502020204030204" pitchFamily="34" charset="0"/>
                      </a:endParaRPr>
                    </a:p>
                  </a:txBody>
                  <a:tcPr marL="5230" marR="5230" marT="5230" marB="0" anchor="b">
                    <a:solidFill>
                      <a:schemeClr val="bg1"/>
                    </a:solidFill>
                  </a:tcPr>
                </a:tc>
                <a:tc>
                  <a:txBody>
                    <a:bodyPr/>
                    <a:lstStyle/>
                    <a:p>
                      <a:pPr algn="ctr" fontAlgn="b"/>
                      <a:r>
                        <a:rPr lang="en-US" sz="2400" u="none" strike="noStrike">
                          <a:solidFill>
                            <a:schemeClr val="tx1"/>
                          </a:solidFill>
                          <a:effectLst/>
                        </a:rPr>
                        <a:t>Number of Siblings</a:t>
                      </a:r>
                      <a:endParaRPr lang="en-US" sz="2400" b="0" i="0" u="none" strike="noStrike">
                        <a:solidFill>
                          <a:schemeClr val="tx1"/>
                        </a:solidFill>
                        <a:effectLst/>
                        <a:latin typeface="Calibri" panose="020F0502020204030204" pitchFamily="34" charset="0"/>
                      </a:endParaRPr>
                    </a:p>
                  </a:txBody>
                  <a:tcPr marL="5230" marR="5230" marT="5230" marB="0" anchor="b">
                    <a:solidFill>
                      <a:schemeClr val="bg1"/>
                    </a:solidFill>
                  </a:tcPr>
                </a:tc>
                <a:extLst>
                  <a:ext uri="{0D108BD9-81ED-4DB2-BD59-A6C34878D82A}">
                    <a16:rowId xmlns:a16="http://schemas.microsoft.com/office/drawing/2014/main" val="2859448795"/>
                  </a:ext>
                </a:extLst>
              </a:tr>
              <a:tr h="358122">
                <a:tc>
                  <a:txBody>
                    <a:bodyPr/>
                    <a:lstStyle/>
                    <a:p>
                      <a:pPr algn="ctr" fontAlgn="b"/>
                      <a:r>
                        <a:rPr lang="en-US" sz="2400" u="none" strike="noStrike">
                          <a:solidFill>
                            <a:schemeClr val="tx1"/>
                          </a:solidFill>
                          <a:effectLst/>
                        </a:rPr>
                        <a:t>Household ID</a:t>
                      </a:r>
                      <a:endParaRPr lang="en-US" sz="2400" b="0" i="0" u="none" strike="noStrike">
                        <a:solidFill>
                          <a:schemeClr val="tx1"/>
                        </a:solidFill>
                        <a:effectLst/>
                        <a:latin typeface="Calibri" panose="020F0502020204030204" pitchFamily="34" charset="0"/>
                      </a:endParaRPr>
                    </a:p>
                  </a:txBody>
                  <a:tcPr marL="5230" marR="5230" marT="5230" marB="0" anchor="b">
                    <a:solidFill>
                      <a:schemeClr val="bg1"/>
                    </a:solidFill>
                  </a:tcPr>
                </a:tc>
                <a:tc>
                  <a:txBody>
                    <a:bodyPr/>
                    <a:lstStyle/>
                    <a:p>
                      <a:pPr algn="ctr" fontAlgn="b"/>
                      <a:r>
                        <a:rPr lang="en-US" sz="2400" u="none" strike="noStrike" dirty="0">
                          <a:solidFill>
                            <a:schemeClr val="tx1"/>
                          </a:solidFill>
                          <a:effectLst/>
                        </a:rPr>
                        <a:t>Satisfaction with Family</a:t>
                      </a:r>
                      <a:endParaRPr lang="en-US" sz="2400" b="0" i="0" u="none" strike="noStrike" dirty="0">
                        <a:solidFill>
                          <a:schemeClr val="tx1"/>
                        </a:solidFill>
                        <a:effectLst/>
                        <a:latin typeface="Calibri" panose="020F0502020204030204" pitchFamily="34" charset="0"/>
                      </a:endParaRPr>
                    </a:p>
                  </a:txBody>
                  <a:tcPr marL="5230" marR="5230" marT="5230" marB="0" anchor="b">
                    <a:solidFill>
                      <a:schemeClr val="bg1"/>
                    </a:solidFill>
                  </a:tcPr>
                </a:tc>
                <a:tc>
                  <a:txBody>
                    <a:bodyPr/>
                    <a:lstStyle/>
                    <a:p>
                      <a:pPr algn="ctr" fontAlgn="b"/>
                      <a:r>
                        <a:rPr lang="en-US" sz="2400" u="none" strike="noStrike">
                          <a:solidFill>
                            <a:schemeClr val="tx1"/>
                          </a:solidFill>
                          <a:effectLst/>
                        </a:rPr>
                        <a:t>Married</a:t>
                      </a:r>
                      <a:endParaRPr lang="en-US" sz="2400" b="0" i="0" u="none" strike="noStrike">
                        <a:solidFill>
                          <a:schemeClr val="tx1"/>
                        </a:solidFill>
                        <a:effectLst/>
                        <a:latin typeface="Calibri" panose="020F0502020204030204" pitchFamily="34" charset="0"/>
                      </a:endParaRPr>
                    </a:p>
                  </a:txBody>
                  <a:tcPr marL="5230" marR="5230" marT="5230" marB="0" anchor="b">
                    <a:solidFill>
                      <a:schemeClr val="bg1"/>
                    </a:solidFill>
                  </a:tcPr>
                </a:tc>
                <a:extLst>
                  <a:ext uri="{0D108BD9-81ED-4DB2-BD59-A6C34878D82A}">
                    <a16:rowId xmlns:a16="http://schemas.microsoft.com/office/drawing/2014/main" val="2059674042"/>
                  </a:ext>
                </a:extLst>
              </a:tr>
              <a:tr h="358122">
                <a:tc>
                  <a:txBody>
                    <a:bodyPr/>
                    <a:lstStyle/>
                    <a:p>
                      <a:pPr algn="ctr" fontAlgn="b"/>
                      <a:r>
                        <a:rPr lang="en-US" sz="2400" u="none" strike="noStrike">
                          <a:solidFill>
                            <a:schemeClr val="tx1"/>
                          </a:solidFill>
                          <a:effectLst/>
                        </a:rPr>
                        <a:t>Father Alive</a:t>
                      </a:r>
                      <a:endParaRPr lang="en-US" sz="2400" b="0" i="0" u="none" strike="noStrike">
                        <a:solidFill>
                          <a:schemeClr val="tx1"/>
                        </a:solidFill>
                        <a:effectLst/>
                        <a:latin typeface="Calibri" panose="020F0502020204030204" pitchFamily="34" charset="0"/>
                      </a:endParaRPr>
                    </a:p>
                  </a:txBody>
                  <a:tcPr marL="5230" marR="5230" marT="5230" marB="0" anchor="b">
                    <a:solidFill>
                      <a:schemeClr val="bg1"/>
                    </a:solidFill>
                  </a:tcPr>
                </a:tc>
                <a:tc>
                  <a:txBody>
                    <a:bodyPr/>
                    <a:lstStyle/>
                    <a:p>
                      <a:pPr algn="ctr" fontAlgn="b"/>
                      <a:r>
                        <a:rPr lang="en-US" sz="2400" u="none" strike="noStrike" dirty="0">
                          <a:solidFill>
                            <a:schemeClr val="tx1"/>
                          </a:solidFill>
                          <a:effectLst/>
                        </a:rPr>
                        <a:t>Satisfaction with Income</a:t>
                      </a:r>
                      <a:endParaRPr lang="en-US" sz="2400" b="0" i="0" u="none" strike="noStrike" dirty="0">
                        <a:solidFill>
                          <a:schemeClr val="tx1"/>
                        </a:solidFill>
                        <a:effectLst/>
                        <a:latin typeface="Calibri" panose="020F0502020204030204" pitchFamily="34" charset="0"/>
                      </a:endParaRPr>
                    </a:p>
                  </a:txBody>
                  <a:tcPr marL="5230" marR="5230" marT="5230" marB="0" anchor="b">
                    <a:solidFill>
                      <a:schemeClr val="bg1"/>
                    </a:solidFill>
                  </a:tcPr>
                </a:tc>
                <a:tc>
                  <a:txBody>
                    <a:bodyPr/>
                    <a:lstStyle/>
                    <a:p>
                      <a:pPr algn="ctr" fontAlgn="b"/>
                      <a:r>
                        <a:rPr lang="en-US" sz="2400" u="none" strike="noStrike" dirty="0">
                          <a:solidFill>
                            <a:schemeClr val="tx1"/>
                          </a:solidFill>
                          <a:effectLst/>
                        </a:rPr>
                        <a:t>Number of Children</a:t>
                      </a:r>
                      <a:endParaRPr lang="en-US" sz="2400" b="0" i="0" u="none" strike="noStrike" dirty="0">
                        <a:solidFill>
                          <a:schemeClr val="tx1"/>
                        </a:solidFill>
                        <a:effectLst/>
                        <a:latin typeface="Calibri" panose="020F0502020204030204" pitchFamily="34" charset="0"/>
                      </a:endParaRPr>
                    </a:p>
                  </a:txBody>
                  <a:tcPr marL="5230" marR="5230" marT="5230" marB="0" anchor="b">
                    <a:solidFill>
                      <a:schemeClr val="bg1"/>
                    </a:solidFill>
                  </a:tcPr>
                </a:tc>
                <a:extLst>
                  <a:ext uri="{0D108BD9-81ED-4DB2-BD59-A6C34878D82A}">
                    <a16:rowId xmlns:a16="http://schemas.microsoft.com/office/drawing/2014/main" val="3963417724"/>
                  </a:ext>
                </a:extLst>
              </a:tr>
              <a:tr h="358122">
                <a:tc>
                  <a:txBody>
                    <a:bodyPr/>
                    <a:lstStyle/>
                    <a:p>
                      <a:pPr algn="ctr" fontAlgn="b"/>
                      <a:r>
                        <a:rPr lang="en-US" sz="2400" u="none" strike="noStrike">
                          <a:solidFill>
                            <a:schemeClr val="tx1"/>
                          </a:solidFill>
                          <a:effectLst/>
                        </a:rPr>
                        <a:t>Mother Alive</a:t>
                      </a:r>
                      <a:endParaRPr lang="en-US" sz="2400" b="0" i="0" u="none" strike="noStrike">
                        <a:solidFill>
                          <a:schemeClr val="tx1"/>
                        </a:solidFill>
                        <a:effectLst/>
                        <a:latin typeface="Calibri" panose="020F0502020204030204" pitchFamily="34" charset="0"/>
                      </a:endParaRPr>
                    </a:p>
                  </a:txBody>
                  <a:tcPr marL="5230" marR="5230" marT="5230" marB="0" anchor="b">
                    <a:solidFill>
                      <a:schemeClr val="bg1"/>
                    </a:solidFill>
                  </a:tcPr>
                </a:tc>
                <a:tc>
                  <a:txBody>
                    <a:bodyPr/>
                    <a:lstStyle/>
                    <a:p>
                      <a:pPr algn="ctr" fontAlgn="b"/>
                      <a:r>
                        <a:rPr lang="en-US" sz="2400" u="none" strike="noStrike" dirty="0">
                          <a:solidFill>
                            <a:schemeClr val="tx1"/>
                          </a:solidFill>
                          <a:effectLst/>
                        </a:rPr>
                        <a:t>Satisfaction with School</a:t>
                      </a:r>
                      <a:endParaRPr lang="en-US" sz="2400" b="0" i="0" u="none" strike="noStrike" dirty="0">
                        <a:solidFill>
                          <a:schemeClr val="tx1"/>
                        </a:solidFill>
                        <a:effectLst/>
                        <a:latin typeface="Calibri" panose="020F0502020204030204" pitchFamily="34" charset="0"/>
                      </a:endParaRPr>
                    </a:p>
                  </a:txBody>
                  <a:tcPr marL="5230" marR="5230" marT="5230" marB="0" anchor="b">
                    <a:solidFill>
                      <a:schemeClr val="bg1"/>
                    </a:solidFill>
                  </a:tcPr>
                </a:tc>
                <a:tc>
                  <a:txBody>
                    <a:bodyPr/>
                    <a:lstStyle/>
                    <a:p>
                      <a:pPr algn="ctr" fontAlgn="b"/>
                      <a:r>
                        <a:rPr lang="en-US" sz="2400" u="none" strike="noStrike">
                          <a:solidFill>
                            <a:schemeClr val="tx1"/>
                          </a:solidFill>
                          <a:effectLst/>
                        </a:rPr>
                        <a:t>Employment</a:t>
                      </a:r>
                      <a:endParaRPr lang="en-US" sz="2400" b="0" i="0" u="none" strike="noStrike">
                        <a:solidFill>
                          <a:schemeClr val="tx1"/>
                        </a:solidFill>
                        <a:effectLst/>
                        <a:latin typeface="Calibri" panose="020F0502020204030204" pitchFamily="34" charset="0"/>
                      </a:endParaRPr>
                    </a:p>
                  </a:txBody>
                  <a:tcPr marL="5230" marR="5230" marT="5230" marB="0" anchor="b">
                    <a:solidFill>
                      <a:schemeClr val="bg1"/>
                    </a:solidFill>
                  </a:tcPr>
                </a:tc>
                <a:extLst>
                  <a:ext uri="{0D108BD9-81ED-4DB2-BD59-A6C34878D82A}">
                    <a16:rowId xmlns:a16="http://schemas.microsoft.com/office/drawing/2014/main" val="2354194310"/>
                  </a:ext>
                </a:extLst>
              </a:tr>
              <a:tr h="358122">
                <a:tc>
                  <a:txBody>
                    <a:bodyPr/>
                    <a:lstStyle/>
                    <a:p>
                      <a:pPr algn="ctr" fontAlgn="b"/>
                      <a:r>
                        <a:rPr lang="en-US" sz="2400" u="none" strike="noStrike">
                          <a:solidFill>
                            <a:schemeClr val="tx1"/>
                          </a:solidFill>
                          <a:effectLst/>
                        </a:rPr>
                        <a:t>Race</a:t>
                      </a:r>
                      <a:endParaRPr lang="en-US" sz="2400" b="0" i="0" u="none" strike="noStrike">
                        <a:solidFill>
                          <a:schemeClr val="tx1"/>
                        </a:solidFill>
                        <a:effectLst/>
                        <a:latin typeface="Calibri" panose="020F0502020204030204" pitchFamily="34" charset="0"/>
                      </a:endParaRPr>
                    </a:p>
                  </a:txBody>
                  <a:tcPr marL="5230" marR="5230" marT="5230" marB="0" anchor="b">
                    <a:solidFill>
                      <a:schemeClr val="bg1"/>
                    </a:solidFill>
                  </a:tcPr>
                </a:tc>
                <a:tc>
                  <a:txBody>
                    <a:bodyPr/>
                    <a:lstStyle/>
                    <a:p>
                      <a:pPr algn="ctr" fontAlgn="b"/>
                      <a:r>
                        <a:rPr lang="en-US" sz="2400" u="none" strike="noStrike" dirty="0">
                          <a:solidFill>
                            <a:schemeClr val="tx1"/>
                          </a:solidFill>
                          <a:effectLst/>
                        </a:rPr>
                        <a:t>Neighborhood Quality</a:t>
                      </a:r>
                      <a:endParaRPr lang="en-US" sz="2400" b="0" i="0" u="none" strike="noStrike" dirty="0">
                        <a:solidFill>
                          <a:schemeClr val="tx1"/>
                        </a:solidFill>
                        <a:effectLst/>
                        <a:latin typeface="Calibri" panose="020F0502020204030204" pitchFamily="34" charset="0"/>
                      </a:endParaRPr>
                    </a:p>
                  </a:txBody>
                  <a:tcPr marL="5230" marR="5230" marT="5230" marB="0" anchor="b">
                    <a:solidFill>
                      <a:schemeClr val="bg1"/>
                    </a:solidFill>
                  </a:tcPr>
                </a:tc>
                <a:tc>
                  <a:txBody>
                    <a:bodyPr/>
                    <a:lstStyle/>
                    <a:p>
                      <a:pPr algn="ctr" fontAlgn="b"/>
                      <a:r>
                        <a:rPr lang="en-US" sz="2400" u="none" strike="noStrike">
                          <a:solidFill>
                            <a:schemeClr val="tx1"/>
                          </a:solidFill>
                          <a:effectLst/>
                        </a:rPr>
                        <a:t>Height (in meters)</a:t>
                      </a:r>
                      <a:endParaRPr lang="en-US" sz="2400" b="0" i="0" u="none" strike="noStrike">
                        <a:solidFill>
                          <a:schemeClr val="tx1"/>
                        </a:solidFill>
                        <a:effectLst/>
                        <a:latin typeface="Calibri" panose="020F0502020204030204" pitchFamily="34" charset="0"/>
                      </a:endParaRPr>
                    </a:p>
                  </a:txBody>
                  <a:tcPr marL="5230" marR="5230" marT="5230" marB="0" anchor="b">
                    <a:solidFill>
                      <a:schemeClr val="bg1"/>
                    </a:solidFill>
                  </a:tcPr>
                </a:tc>
                <a:extLst>
                  <a:ext uri="{0D108BD9-81ED-4DB2-BD59-A6C34878D82A}">
                    <a16:rowId xmlns:a16="http://schemas.microsoft.com/office/drawing/2014/main" val="1982833367"/>
                  </a:ext>
                </a:extLst>
              </a:tr>
              <a:tr h="358122">
                <a:tc>
                  <a:txBody>
                    <a:bodyPr/>
                    <a:lstStyle/>
                    <a:p>
                      <a:pPr algn="ctr" fontAlgn="b"/>
                      <a:r>
                        <a:rPr lang="en-US" sz="2400" u="none" strike="noStrike">
                          <a:solidFill>
                            <a:schemeClr val="tx1"/>
                          </a:solidFill>
                          <a:effectLst/>
                        </a:rPr>
                        <a:t>Ethnicity</a:t>
                      </a:r>
                      <a:endParaRPr lang="en-US" sz="2400" b="0" i="0" u="none" strike="noStrike">
                        <a:solidFill>
                          <a:schemeClr val="tx1"/>
                        </a:solidFill>
                        <a:effectLst/>
                        <a:latin typeface="Calibri" panose="020F0502020204030204" pitchFamily="34" charset="0"/>
                      </a:endParaRPr>
                    </a:p>
                  </a:txBody>
                  <a:tcPr marL="5230" marR="5230" marT="5230" marB="0" anchor="b">
                    <a:solidFill>
                      <a:schemeClr val="bg1"/>
                    </a:solidFill>
                  </a:tcPr>
                </a:tc>
                <a:tc>
                  <a:txBody>
                    <a:bodyPr/>
                    <a:lstStyle/>
                    <a:p>
                      <a:pPr algn="ctr" fontAlgn="b"/>
                      <a:r>
                        <a:rPr lang="en-US" sz="2400" u="none" strike="noStrike" dirty="0">
                          <a:solidFill>
                            <a:schemeClr val="tx1"/>
                          </a:solidFill>
                          <a:effectLst/>
                        </a:rPr>
                        <a:t>Healthcare</a:t>
                      </a:r>
                      <a:endParaRPr lang="en-US" sz="2400" b="0" i="0" u="none" strike="noStrike" dirty="0">
                        <a:solidFill>
                          <a:schemeClr val="tx1"/>
                        </a:solidFill>
                        <a:effectLst/>
                        <a:latin typeface="Calibri" panose="020F0502020204030204" pitchFamily="34" charset="0"/>
                      </a:endParaRPr>
                    </a:p>
                  </a:txBody>
                  <a:tcPr marL="5230" marR="5230" marT="5230" marB="0" anchor="b">
                    <a:solidFill>
                      <a:schemeClr val="bg1"/>
                    </a:solidFill>
                  </a:tcPr>
                </a:tc>
                <a:tc>
                  <a:txBody>
                    <a:bodyPr/>
                    <a:lstStyle/>
                    <a:p>
                      <a:pPr algn="ctr" fontAlgn="b"/>
                      <a:r>
                        <a:rPr lang="en-US" sz="2400" u="none" strike="noStrike">
                          <a:solidFill>
                            <a:schemeClr val="tx1"/>
                          </a:solidFill>
                          <a:effectLst/>
                        </a:rPr>
                        <a:t>Weight (in kg)</a:t>
                      </a:r>
                      <a:endParaRPr lang="en-US" sz="2400" b="0" i="0" u="none" strike="noStrike">
                        <a:solidFill>
                          <a:schemeClr val="tx1"/>
                        </a:solidFill>
                        <a:effectLst/>
                        <a:latin typeface="Calibri" panose="020F0502020204030204" pitchFamily="34" charset="0"/>
                      </a:endParaRPr>
                    </a:p>
                  </a:txBody>
                  <a:tcPr marL="5230" marR="5230" marT="5230" marB="0" anchor="b">
                    <a:solidFill>
                      <a:schemeClr val="bg1"/>
                    </a:solidFill>
                  </a:tcPr>
                </a:tc>
                <a:extLst>
                  <a:ext uri="{0D108BD9-81ED-4DB2-BD59-A6C34878D82A}">
                    <a16:rowId xmlns:a16="http://schemas.microsoft.com/office/drawing/2014/main" val="1409765524"/>
                  </a:ext>
                </a:extLst>
              </a:tr>
              <a:tr h="358122">
                <a:tc>
                  <a:txBody>
                    <a:bodyPr/>
                    <a:lstStyle/>
                    <a:p>
                      <a:pPr algn="ctr" fontAlgn="b"/>
                      <a:r>
                        <a:rPr lang="en-US" sz="2400" u="none" strike="noStrike">
                          <a:solidFill>
                            <a:schemeClr val="tx1"/>
                          </a:solidFill>
                          <a:effectLst/>
                        </a:rPr>
                        <a:t>Gross Wages</a:t>
                      </a:r>
                      <a:endParaRPr lang="en-US" sz="2400" b="0" i="0" u="none" strike="noStrike">
                        <a:solidFill>
                          <a:schemeClr val="tx1"/>
                        </a:solidFill>
                        <a:effectLst/>
                        <a:latin typeface="Calibri" panose="020F0502020204030204" pitchFamily="34" charset="0"/>
                      </a:endParaRPr>
                    </a:p>
                  </a:txBody>
                  <a:tcPr marL="5230" marR="5230" marT="5230" marB="0" anchor="b">
                    <a:solidFill>
                      <a:schemeClr val="bg1"/>
                    </a:solidFill>
                  </a:tcPr>
                </a:tc>
                <a:tc>
                  <a:txBody>
                    <a:bodyPr/>
                    <a:lstStyle/>
                    <a:p>
                      <a:pPr algn="ctr" fontAlgn="b"/>
                      <a:r>
                        <a:rPr lang="en-US" sz="2400" u="none" strike="noStrike">
                          <a:solidFill>
                            <a:schemeClr val="tx1"/>
                          </a:solidFill>
                          <a:effectLst/>
                        </a:rPr>
                        <a:t>Urban/Rural</a:t>
                      </a:r>
                      <a:endParaRPr lang="en-US" sz="2400" b="0" i="0" u="none" strike="noStrike">
                        <a:solidFill>
                          <a:schemeClr val="tx1"/>
                        </a:solidFill>
                        <a:effectLst/>
                        <a:latin typeface="Calibri" panose="020F0502020204030204" pitchFamily="34" charset="0"/>
                      </a:endParaRPr>
                    </a:p>
                  </a:txBody>
                  <a:tcPr marL="5230" marR="5230" marT="5230" marB="0" anchor="b">
                    <a:solidFill>
                      <a:schemeClr val="bg1"/>
                    </a:solidFill>
                  </a:tcPr>
                </a:tc>
                <a:tc>
                  <a:txBody>
                    <a:bodyPr/>
                    <a:lstStyle/>
                    <a:p>
                      <a:pPr algn="ctr" fontAlgn="b"/>
                      <a:r>
                        <a:rPr lang="en-US" sz="2400" u="none" strike="noStrike">
                          <a:solidFill>
                            <a:schemeClr val="tx1"/>
                          </a:solidFill>
                          <a:effectLst/>
                        </a:rPr>
                        <a:t>Education</a:t>
                      </a:r>
                      <a:endParaRPr lang="en-US" sz="2400" b="0" i="0" u="none" strike="noStrike">
                        <a:solidFill>
                          <a:schemeClr val="tx1"/>
                        </a:solidFill>
                        <a:effectLst/>
                        <a:latin typeface="Calibri" panose="020F0502020204030204" pitchFamily="34" charset="0"/>
                      </a:endParaRPr>
                    </a:p>
                  </a:txBody>
                  <a:tcPr marL="5230" marR="5230" marT="5230" marB="0" anchor="b">
                    <a:solidFill>
                      <a:schemeClr val="bg1"/>
                    </a:solidFill>
                  </a:tcPr>
                </a:tc>
                <a:extLst>
                  <a:ext uri="{0D108BD9-81ED-4DB2-BD59-A6C34878D82A}">
                    <a16:rowId xmlns:a16="http://schemas.microsoft.com/office/drawing/2014/main" val="2022108485"/>
                  </a:ext>
                </a:extLst>
              </a:tr>
              <a:tr h="358122">
                <a:tc>
                  <a:txBody>
                    <a:bodyPr/>
                    <a:lstStyle/>
                    <a:p>
                      <a:pPr algn="ctr" fontAlgn="b"/>
                      <a:r>
                        <a:rPr lang="en-US" sz="2400" u="none" strike="noStrike">
                          <a:solidFill>
                            <a:schemeClr val="tx1"/>
                          </a:solidFill>
                          <a:effectLst/>
                        </a:rPr>
                        <a:t>Welfare</a:t>
                      </a:r>
                      <a:endParaRPr lang="en-US" sz="2400" b="0" i="0" u="none" strike="noStrike">
                        <a:solidFill>
                          <a:schemeClr val="tx1"/>
                        </a:solidFill>
                        <a:effectLst/>
                        <a:latin typeface="Calibri" panose="020F0502020204030204" pitchFamily="34" charset="0"/>
                      </a:endParaRPr>
                    </a:p>
                  </a:txBody>
                  <a:tcPr marL="5230" marR="5230" marT="5230" marB="0" anchor="b">
                    <a:solidFill>
                      <a:schemeClr val="bg1"/>
                    </a:solidFill>
                  </a:tcPr>
                </a:tc>
                <a:tc>
                  <a:txBody>
                    <a:bodyPr/>
                    <a:lstStyle/>
                    <a:p>
                      <a:pPr algn="ctr" fontAlgn="b"/>
                      <a:r>
                        <a:rPr lang="en-US" sz="2400" u="none" strike="noStrike" dirty="0">
                          <a:solidFill>
                            <a:schemeClr val="tx1"/>
                          </a:solidFill>
                          <a:effectLst/>
                        </a:rPr>
                        <a:t>Disability</a:t>
                      </a:r>
                      <a:endParaRPr lang="en-US" sz="2400" b="0" i="0" u="none" strike="noStrike" dirty="0">
                        <a:solidFill>
                          <a:schemeClr val="tx1"/>
                        </a:solidFill>
                        <a:effectLst/>
                        <a:latin typeface="Calibri" panose="020F0502020204030204" pitchFamily="34" charset="0"/>
                      </a:endParaRPr>
                    </a:p>
                  </a:txBody>
                  <a:tcPr marL="5230" marR="5230" marT="5230" marB="0" anchor="b">
                    <a:solidFill>
                      <a:schemeClr val="bg1"/>
                    </a:solidFill>
                  </a:tcPr>
                </a:tc>
                <a:tc>
                  <a:txBody>
                    <a:bodyPr/>
                    <a:lstStyle/>
                    <a:p>
                      <a:pPr algn="ctr" fontAlgn="b"/>
                      <a:r>
                        <a:rPr lang="en-US" sz="2400" u="none" strike="noStrike">
                          <a:solidFill>
                            <a:schemeClr val="tx1"/>
                          </a:solidFill>
                          <a:effectLst/>
                        </a:rPr>
                        <a:t>Exercise</a:t>
                      </a:r>
                      <a:endParaRPr lang="en-US" sz="2400" b="0" i="0" u="none" strike="noStrike">
                        <a:solidFill>
                          <a:schemeClr val="tx1"/>
                        </a:solidFill>
                        <a:effectLst/>
                        <a:latin typeface="Calibri" panose="020F0502020204030204" pitchFamily="34" charset="0"/>
                      </a:endParaRPr>
                    </a:p>
                  </a:txBody>
                  <a:tcPr marL="5230" marR="5230" marT="5230" marB="0" anchor="b">
                    <a:solidFill>
                      <a:schemeClr val="bg1"/>
                    </a:solidFill>
                  </a:tcPr>
                </a:tc>
                <a:extLst>
                  <a:ext uri="{0D108BD9-81ED-4DB2-BD59-A6C34878D82A}">
                    <a16:rowId xmlns:a16="http://schemas.microsoft.com/office/drawing/2014/main" val="754897299"/>
                  </a:ext>
                </a:extLst>
              </a:tr>
              <a:tr h="358122">
                <a:tc>
                  <a:txBody>
                    <a:bodyPr/>
                    <a:lstStyle/>
                    <a:p>
                      <a:pPr algn="ctr" fontAlgn="b"/>
                      <a:r>
                        <a:rPr lang="en-US" sz="2400" u="none" strike="noStrike">
                          <a:solidFill>
                            <a:schemeClr val="tx1"/>
                          </a:solidFill>
                          <a:effectLst/>
                        </a:rPr>
                        <a:t>Household size</a:t>
                      </a:r>
                      <a:endParaRPr lang="en-US" sz="2400" b="0" i="0" u="none" strike="noStrike">
                        <a:solidFill>
                          <a:schemeClr val="tx1"/>
                        </a:solidFill>
                        <a:effectLst/>
                        <a:latin typeface="Calibri" panose="020F0502020204030204" pitchFamily="34" charset="0"/>
                      </a:endParaRPr>
                    </a:p>
                  </a:txBody>
                  <a:tcPr marL="5230" marR="5230" marT="5230" marB="0" anchor="b">
                    <a:solidFill>
                      <a:schemeClr val="bg1"/>
                    </a:solidFill>
                  </a:tcPr>
                </a:tc>
                <a:tc>
                  <a:txBody>
                    <a:bodyPr/>
                    <a:lstStyle/>
                    <a:p>
                      <a:pPr algn="ctr" fontAlgn="b"/>
                      <a:r>
                        <a:rPr lang="en-US" sz="2400" u="none" strike="noStrike" dirty="0">
                          <a:solidFill>
                            <a:schemeClr val="tx1"/>
                          </a:solidFill>
                          <a:effectLst/>
                        </a:rPr>
                        <a:t>Father Education</a:t>
                      </a:r>
                      <a:endParaRPr lang="en-US" sz="2400" b="0" i="0" u="none" strike="noStrike" dirty="0">
                        <a:solidFill>
                          <a:schemeClr val="tx1"/>
                        </a:solidFill>
                        <a:effectLst/>
                        <a:latin typeface="Calibri" panose="020F0502020204030204" pitchFamily="34" charset="0"/>
                      </a:endParaRPr>
                    </a:p>
                  </a:txBody>
                  <a:tcPr marL="5230" marR="5230" marT="5230" marB="0" anchor="b">
                    <a:solidFill>
                      <a:schemeClr val="bg1"/>
                    </a:solidFill>
                  </a:tcPr>
                </a:tc>
                <a:tc>
                  <a:txBody>
                    <a:bodyPr/>
                    <a:lstStyle/>
                    <a:p>
                      <a:pPr algn="ctr" fontAlgn="b"/>
                      <a:r>
                        <a:rPr lang="en-US" sz="2400" u="none" strike="noStrike">
                          <a:solidFill>
                            <a:schemeClr val="tx1"/>
                          </a:solidFill>
                          <a:effectLst/>
                        </a:rPr>
                        <a:t>Drinks Alcohol</a:t>
                      </a:r>
                      <a:endParaRPr lang="en-US" sz="2400" b="0" i="0" u="none" strike="noStrike">
                        <a:solidFill>
                          <a:schemeClr val="tx1"/>
                        </a:solidFill>
                        <a:effectLst/>
                        <a:latin typeface="Calibri" panose="020F0502020204030204" pitchFamily="34" charset="0"/>
                      </a:endParaRPr>
                    </a:p>
                  </a:txBody>
                  <a:tcPr marL="5230" marR="5230" marT="5230" marB="0" anchor="b">
                    <a:solidFill>
                      <a:schemeClr val="bg1"/>
                    </a:solidFill>
                  </a:tcPr>
                </a:tc>
                <a:extLst>
                  <a:ext uri="{0D108BD9-81ED-4DB2-BD59-A6C34878D82A}">
                    <a16:rowId xmlns:a16="http://schemas.microsoft.com/office/drawing/2014/main" val="3123757490"/>
                  </a:ext>
                </a:extLst>
              </a:tr>
              <a:tr h="358122">
                <a:tc>
                  <a:txBody>
                    <a:bodyPr/>
                    <a:lstStyle/>
                    <a:p>
                      <a:pPr algn="ctr" fontAlgn="b"/>
                      <a:r>
                        <a:rPr lang="en-US" sz="2400" u="none" strike="noStrike">
                          <a:solidFill>
                            <a:schemeClr val="tx1"/>
                          </a:solidFill>
                          <a:effectLst/>
                        </a:rPr>
                        <a:t>Self-Rated Physical Health</a:t>
                      </a:r>
                      <a:endParaRPr lang="en-US" sz="2400" b="0" i="0" u="none" strike="noStrike">
                        <a:solidFill>
                          <a:schemeClr val="tx1"/>
                        </a:solidFill>
                        <a:effectLst/>
                        <a:latin typeface="Calibri" panose="020F0502020204030204" pitchFamily="34" charset="0"/>
                      </a:endParaRPr>
                    </a:p>
                  </a:txBody>
                  <a:tcPr marL="5230" marR="5230" marT="5230" marB="0" anchor="b">
                    <a:solidFill>
                      <a:schemeClr val="bg1"/>
                    </a:solidFill>
                  </a:tcPr>
                </a:tc>
                <a:tc>
                  <a:txBody>
                    <a:bodyPr/>
                    <a:lstStyle/>
                    <a:p>
                      <a:pPr algn="ctr" fontAlgn="b"/>
                      <a:r>
                        <a:rPr lang="en-US" sz="2400" u="none" strike="noStrike" dirty="0">
                          <a:solidFill>
                            <a:schemeClr val="tx1"/>
                          </a:solidFill>
                          <a:effectLst/>
                        </a:rPr>
                        <a:t>Mother Education</a:t>
                      </a:r>
                      <a:endParaRPr lang="en-US" sz="2400" b="0" i="0" u="none" strike="noStrike" dirty="0">
                        <a:solidFill>
                          <a:schemeClr val="tx1"/>
                        </a:solidFill>
                        <a:effectLst/>
                        <a:latin typeface="Calibri" panose="020F0502020204030204" pitchFamily="34" charset="0"/>
                      </a:endParaRPr>
                    </a:p>
                  </a:txBody>
                  <a:tcPr marL="5230" marR="5230" marT="5230" marB="0" anchor="b">
                    <a:solidFill>
                      <a:schemeClr val="bg1"/>
                    </a:solidFill>
                  </a:tcPr>
                </a:tc>
                <a:tc>
                  <a:txBody>
                    <a:bodyPr/>
                    <a:lstStyle/>
                    <a:p>
                      <a:pPr algn="ctr" fontAlgn="b"/>
                      <a:r>
                        <a:rPr lang="en-US" sz="2400" u="none" strike="noStrike">
                          <a:solidFill>
                            <a:schemeClr val="tx1"/>
                          </a:solidFill>
                          <a:effectLst/>
                        </a:rPr>
                        <a:t>Does Drugs</a:t>
                      </a:r>
                      <a:endParaRPr lang="en-US" sz="2400" b="0" i="0" u="none" strike="noStrike">
                        <a:solidFill>
                          <a:schemeClr val="tx1"/>
                        </a:solidFill>
                        <a:effectLst/>
                        <a:latin typeface="Calibri" panose="020F0502020204030204" pitchFamily="34" charset="0"/>
                      </a:endParaRPr>
                    </a:p>
                  </a:txBody>
                  <a:tcPr marL="5230" marR="5230" marT="5230" marB="0" anchor="b">
                    <a:solidFill>
                      <a:schemeClr val="bg1"/>
                    </a:solidFill>
                  </a:tcPr>
                </a:tc>
                <a:extLst>
                  <a:ext uri="{0D108BD9-81ED-4DB2-BD59-A6C34878D82A}">
                    <a16:rowId xmlns:a16="http://schemas.microsoft.com/office/drawing/2014/main" val="1887927110"/>
                  </a:ext>
                </a:extLst>
              </a:tr>
              <a:tr h="358122">
                <a:tc>
                  <a:txBody>
                    <a:bodyPr/>
                    <a:lstStyle/>
                    <a:p>
                      <a:pPr algn="ctr" fontAlgn="b"/>
                      <a:r>
                        <a:rPr lang="en-US" sz="2400" u="none" strike="noStrike">
                          <a:solidFill>
                            <a:schemeClr val="tx1"/>
                          </a:solidFill>
                          <a:effectLst/>
                        </a:rPr>
                        <a:t>Body Mass Index (BMI)</a:t>
                      </a:r>
                      <a:endParaRPr lang="en-US" sz="2400" b="0" i="0" u="none" strike="noStrike">
                        <a:solidFill>
                          <a:schemeClr val="tx1"/>
                        </a:solidFill>
                        <a:effectLst/>
                        <a:latin typeface="Calibri" panose="020F0502020204030204" pitchFamily="34" charset="0"/>
                      </a:endParaRPr>
                    </a:p>
                  </a:txBody>
                  <a:tcPr marL="5230" marR="5230" marT="5230" marB="0" anchor="b">
                    <a:solidFill>
                      <a:schemeClr val="bg1"/>
                    </a:solidFill>
                  </a:tcPr>
                </a:tc>
                <a:tc>
                  <a:txBody>
                    <a:bodyPr/>
                    <a:lstStyle/>
                    <a:p>
                      <a:pPr algn="ctr" fontAlgn="b"/>
                      <a:r>
                        <a:rPr lang="en-US" sz="2400" u="none" strike="noStrike" dirty="0">
                          <a:solidFill>
                            <a:schemeClr val="tx1"/>
                          </a:solidFill>
                          <a:effectLst/>
                        </a:rPr>
                        <a:t>Mother Age at Birth</a:t>
                      </a:r>
                      <a:endParaRPr lang="en-US" sz="2400" b="0" i="0" u="none" strike="noStrike" dirty="0">
                        <a:solidFill>
                          <a:schemeClr val="tx1"/>
                        </a:solidFill>
                        <a:effectLst/>
                        <a:latin typeface="Calibri" panose="020F0502020204030204" pitchFamily="34" charset="0"/>
                      </a:endParaRPr>
                    </a:p>
                  </a:txBody>
                  <a:tcPr marL="5230" marR="5230" marT="5230" marB="0" anchor="b">
                    <a:solidFill>
                      <a:schemeClr val="bg1"/>
                    </a:solidFill>
                  </a:tcPr>
                </a:tc>
                <a:tc>
                  <a:txBody>
                    <a:bodyPr/>
                    <a:lstStyle/>
                    <a:p>
                      <a:pPr algn="ctr" fontAlgn="b"/>
                      <a:r>
                        <a:rPr lang="en-US" sz="2400" u="none" strike="noStrike">
                          <a:solidFill>
                            <a:schemeClr val="tx1"/>
                          </a:solidFill>
                          <a:effectLst/>
                        </a:rPr>
                        <a:t>Smokes</a:t>
                      </a:r>
                      <a:endParaRPr lang="en-US" sz="2400" b="0" i="0" u="none" strike="noStrike">
                        <a:solidFill>
                          <a:schemeClr val="tx1"/>
                        </a:solidFill>
                        <a:effectLst/>
                        <a:latin typeface="Calibri" panose="020F0502020204030204" pitchFamily="34" charset="0"/>
                      </a:endParaRPr>
                    </a:p>
                  </a:txBody>
                  <a:tcPr marL="5230" marR="5230" marT="5230" marB="0" anchor="b">
                    <a:solidFill>
                      <a:schemeClr val="bg1"/>
                    </a:solidFill>
                  </a:tcPr>
                </a:tc>
                <a:extLst>
                  <a:ext uri="{0D108BD9-81ED-4DB2-BD59-A6C34878D82A}">
                    <a16:rowId xmlns:a16="http://schemas.microsoft.com/office/drawing/2014/main" val="1519272612"/>
                  </a:ext>
                </a:extLst>
              </a:tr>
              <a:tr h="40689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u="none" strike="noStrike" dirty="0">
                          <a:solidFill>
                            <a:schemeClr val="tx1"/>
                          </a:solidFill>
                          <a:effectLst/>
                        </a:rPr>
                        <a:t>Loneliness</a:t>
                      </a:r>
                      <a:endParaRPr lang="en-US" sz="2400" b="0" i="0" u="none" strike="noStrike" dirty="0">
                        <a:solidFill>
                          <a:schemeClr val="tx1"/>
                        </a:solidFill>
                        <a:effectLst/>
                        <a:latin typeface="Calibri" panose="020F0502020204030204" pitchFamily="34" charset="0"/>
                      </a:endParaRPr>
                    </a:p>
                  </a:txBody>
                  <a:tcPr marL="5230" marR="5230" marT="5230" marB="0" anchor="b">
                    <a:solidFill>
                      <a:schemeClr val="bg1"/>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2400" u="none" strike="noStrike" dirty="0">
                          <a:solidFill>
                            <a:schemeClr val="tx1"/>
                          </a:solidFill>
                          <a:effectLst/>
                        </a:rPr>
                        <a:t>Doctor Visits</a:t>
                      </a:r>
                      <a:endParaRPr lang="en-US" sz="2400" b="0" i="0" u="none" strike="noStrike" dirty="0">
                        <a:solidFill>
                          <a:schemeClr val="tx1"/>
                        </a:solidFill>
                        <a:effectLst/>
                        <a:latin typeface="Calibri" panose="020F0502020204030204" pitchFamily="34" charset="0"/>
                      </a:endParaRPr>
                    </a:p>
                  </a:txBody>
                  <a:tcPr marL="5230" marR="5230" marT="5230" marB="0" anchor="b">
                    <a:solidFill>
                      <a:schemeClr val="bg1"/>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2400" u="none" strike="noStrike" dirty="0">
                          <a:solidFill>
                            <a:schemeClr val="tx1"/>
                          </a:solidFill>
                          <a:effectLst/>
                        </a:rPr>
                        <a:t>Physical Activity</a:t>
                      </a:r>
                      <a:endParaRPr lang="en-US" sz="2400" b="0" i="0" u="none" strike="noStrike" dirty="0">
                        <a:solidFill>
                          <a:schemeClr val="tx1"/>
                        </a:solidFill>
                        <a:effectLst/>
                        <a:latin typeface="Calibri" panose="020F0502020204030204" pitchFamily="34" charset="0"/>
                      </a:endParaRPr>
                    </a:p>
                  </a:txBody>
                  <a:tcPr marL="5230" marR="5230" marT="5230" marB="0" anchor="b">
                    <a:solidFill>
                      <a:schemeClr val="bg1"/>
                    </a:solidFill>
                  </a:tcPr>
                </a:tc>
                <a:extLst>
                  <a:ext uri="{0D108BD9-81ED-4DB2-BD59-A6C34878D82A}">
                    <a16:rowId xmlns:a16="http://schemas.microsoft.com/office/drawing/2014/main" val="212457292"/>
                  </a:ext>
                </a:extLst>
              </a:tr>
            </a:tbl>
          </a:graphicData>
        </a:graphic>
      </p:graphicFrame>
    </p:spTree>
    <p:extLst>
      <p:ext uri="{BB962C8B-B14F-4D97-AF65-F5344CB8AC3E}">
        <p14:creationId xmlns:p14="http://schemas.microsoft.com/office/powerpoint/2010/main" val="120298283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DB555E9D-8D37-A642-89BD-AB74BC7A8D1D}"/>
              </a:ext>
            </a:extLst>
          </p:cNvPr>
          <p:cNvGraphicFramePr>
            <a:graphicFrameLocks noGrp="1"/>
          </p:cNvGraphicFramePr>
          <p:nvPr/>
        </p:nvGraphicFramePr>
        <p:xfrm>
          <a:off x="0" y="-1"/>
          <a:ext cx="12192000" cy="613775"/>
        </p:xfrm>
        <a:graphic>
          <a:graphicData uri="http://schemas.openxmlformats.org/drawingml/2006/table">
            <a:tbl>
              <a:tblPr firstRow="1" bandRow="1">
                <a:tableStyleId>{5C22544A-7EE6-4342-B048-85BDC9FD1C3A}</a:tableStyleId>
              </a:tblPr>
              <a:tblGrid>
                <a:gridCol w="3048000">
                  <a:extLst>
                    <a:ext uri="{9D8B030D-6E8A-4147-A177-3AD203B41FA5}">
                      <a16:colId xmlns:a16="http://schemas.microsoft.com/office/drawing/2014/main" val="4169745972"/>
                    </a:ext>
                  </a:extLst>
                </a:gridCol>
                <a:gridCol w="3048000">
                  <a:extLst>
                    <a:ext uri="{9D8B030D-6E8A-4147-A177-3AD203B41FA5}">
                      <a16:colId xmlns:a16="http://schemas.microsoft.com/office/drawing/2014/main" val="623647299"/>
                    </a:ext>
                  </a:extLst>
                </a:gridCol>
                <a:gridCol w="3048000">
                  <a:extLst>
                    <a:ext uri="{9D8B030D-6E8A-4147-A177-3AD203B41FA5}">
                      <a16:colId xmlns:a16="http://schemas.microsoft.com/office/drawing/2014/main" val="230426186"/>
                    </a:ext>
                  </a:extLst>
                </a:gridCol>
                <a:gridCol w="3048000">
                  <a:extLst>
                    <a:ext uri="{9D8B030D-6E8A-4147-A177-3AD203B41FA5}">
                      <a16:colId xmlns:a16="http://schemas.microsoft.com/office/drawing/2014/main" val="3950771620"/>
                    </a:ext>
                  </a:extLst>
                </a:gridCol>
              </a:tblGrid>
              <a:tr h="613775">
                <a:tc>
                  <a:txBody>
                    <a:bodyPr/>
                    <a:lstStyle/>
                    <a:p>
                      <a:pPr algn="ctr"/>
                      <a:r>
                        <a:rPr lang="en-US" sz="2800" dirty="0"/>
                        <a:t>14 Predictors</a:t>
                      </a:r>
                    </a:p>
                  </a:txBody>
                  <a:tcPr anchor="ctr">
                    <a:solidFill>
                      <a:srgbClr val="7030A0"/>
                    </a:solidFill>
                  </a:tcPr>
                </a:tc>
                <a:tc>
                  <a:txBody>
                    <a:bodyPr/>
                    <a:lstStyle/>
                    <a:p>
                      <a:pPr algn="ctr"/>
                      <a:r>
                        <a:rPr lang="en-US" sz="2800" dirty="0"/>
                        <a:t>7 Moderators</a:t>
                      </a:r>
                    </a:p>
                  </a:txBody>
                  <a:tcPr anchor="ctr">
                    <a:solidFill>
                      <a:srgbClr val="C00000"/>
                    </a:solidFill>
                  </a:tcPr>
                </a:tc>
                <a:tc>
                  <a:txBody>
                    <a:bodyPr/>
                    <a:lstStyle/>
                    <a:p>
                      <a:pPr algn="ctr"/>
                      <a:r>
                        <a:rPr lang="en-US" sz="2800" dirty="0"/>
                        <a:t>14 Outcomes</a:t>
                      </a:r>
                    </a:p>
                  </a:txBody>
                  <a:tcPr anchor="ctr">
                    <a:solidFill>
                      <a:srgbClr val="2F2EF9"/>
                    </a:solidFill>
                  </a:tcPr>
                </a:tc>
                <a:tc>
                  <a:txBody>
                    <a:bodyPr/>
                    <a:lstStyle/>
                    <a:p>
                      <a:pPr algn="ctr"/>
                      <a:r>
                        <a:rPr lang="en-US" sz="2800" dirty="0"/>
                        <a:t>10 Studies</a:t>
                      </a:r>
                    </a:p>
                  </a:txBody>
                  <a:tcPr anchor="ctr">
                    <a:solidFill>
                      <a:schemeClr val="tx1"/>
                    </a:solidFill>
                  </a:tcPr>
                </a:tc>
                <a:extLst>
                  <a:ext uri="{0D108BD9-81ED-4DB2-BD59-A6C34878D82A}">
                    <a16:rowId xmlns:a16="http://schemas.microsoft.com/office/drawing/2014/main" val="3467875394"/>
                  </a:ext>
                </a:extLst>
              </a:tr>
            </a:tbl>
          </a:graphicData>
        </a:graphic>
      </p:graphicFrame>
      <p:sp>
        <p:nvSpPr>
          <p:cNvPr id="7" name="Rectangle 6">
            <a:extLst>
              <a:ext uri="{FF2B5EF4-FFF2-40B4-BE49-F238E27FC236}">
                <a16:creationId xmlns:a16="http://schemas.microsoft.com/office/drawing/2014/main" id="{A55FC216-BD1E-2442-BC23-AE1809834164}"/>
              </a:ext>
            </a:extLst>
          </p:cNvPr>
          <p:cNvSpPr/>
          <p:nvPr/>
        </p:nvSpPr>
        <p:spPr>
          <a:xfrm>
            <a:off x="191818" y="2220698"/>
            <a:ext cx="5765900" cy="4192628"/>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342900" indent="-342900">
              <a:buAutoNum type="arabicPeriod"/>
            </a:pPr>
            <a:r>
              <a:rPr lang="en-US" sz="2800" b="1" dirty="0">
                <a:solidFill>
                  <a:schemeClr val="tx1"/>
                </a:solidFill>
              </a:rPr>
              <a:t>Multiple Imputation of matching variables.</a:t>
            </a:r>
          </a:p>
          <a:p>
            <a:pPr marL="342900" indent="-342900">
              <a:buAutoNum type="arabicPeriod"/>
            </a:pPr>
            <a:r>
              <a:rPr lang="en-US" sz="2800" b="1" dirty="0">
                <a:solidFill>
                  <a:schemeClr val="tx1"/>
                </a:solidFill>
              </a:rPr>
              <a:t>Propensity score matching (separate for each predictor, outcome, study, and moderator)</a:t>
            </a:r>
          </a:p>
          <a:p>
            <a:pPr marL="342900" indent="-342900">
              <a:buAutoNum type="arabicPeriod"/>
            </a:pPr>
            <a:r>
              <a:rPr lang="en-US" sz="2800" b="1" dirty="0">
                <a:solidFill>
                  <a:schemeClr val="tx1"/>
                </a:solidFill>
              </a:rPr>
              <a:t>Multilevel Bayesian Logistic Regression of matched and unmatched samples</a:t>
            </a:r>
          </a:p>
        </p:txBody>
      </p:sp>
      <p:sp>
        <p:nvSpPr>
          <p:cNvPr id="5" name="Rectangle 4">
            <a:extLst>
              <a:ext uri="{FF2B5EF4-FFF2-40B4-BE49-F238E27FC236}">
                <a16:creationId xmlns:a16="http://schemas.microsoft.com/office/drawing/2014/main" id="{BDE3E0E9-0BF1-444F-803D-A8B83A4DEEF3}"/>
              </a:ext>
            </a:extLst>
          </p:cNvPr>
          <p:cNvSpPr/>
          <p:nvPr/>
        </p:nvSpPr>
        <p:spPr>
          <a:xfrm>
            <a:off x="191818" y="910032"/>
            <a:ext cx="5765900" cy="1323192"/>
          </a:xfrm>
          <a:prstGeom prst="rect">
            <a:avLst/>
          </a:prstGeom>
          <a:solidFill>
            <a:srgbClr val="029745"/>
          </a:solidFill>
          <a:ln w="38100">
            <a:solidFill>
              <a:srgbClr val="1C98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t>Propensity Score Matching</a:t>
            </a:r>
          </a:p>
        </p:txBody>
      </p:sp>
      <p:sp>
        <p:nvSpPr>
          <p:cNvPr id="8" name="Rectangle 7">
            <a:extLst>
              <a:ext uri="{FF2B5EF4-FFF2-40B4-BE49-F238E27FC236}">
                <a16:creationId xmlns:a16="http://schemas.microsoft.com/office/drawing/2014/main" id="{FFDFEC8E-EEDA-C749-8656-4F6AD0EB9156}"/>
              </a:ext>
            </a:extLst>
          </p:cNvPr>
          <p:cNvSpPr/>
          <p:nvPr/>
        </p:nvSpPr>
        <p:spPr>
          <a:xfrm>
            <a:off x="6096000" y="2220698"/>
            <a:ext cx="5765900" cy="4192628"/>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AutoNum type="arabicPeriod"/>
            </a:pPr>
            <a:r>
              <a:rPr lang="en-US" sz="2800" b="1" dirty="0">
                <a:solidFill>
                  <a:schemeClr val="tx1"/>
                </a:solidFill>
              </a:rPr>
              <a:t>Identification of theoretically plausible specifications for each outcome.</a:t>
            </a:r>
          </a:p>
          <a:p>
            <a:pPr marL="342900" indent="-342900">
              <a:buAutoNum type="arabicPeriod"/>
            </a:pPr>
            <a:r>
              <a:rPr lang="en-US" sz="2800" b="1" dirty="0">
                <a:solidFill>
                  <a:schemeClr val="tx1"/>
                </a:solidFill>
              </a:rPr>
              <a:t>Multilevel Logistic Regression of all possible combinations of theoretically plausible specifications</a:t>
            </a:r>
          </a:p>
          <a:p>
            <a:pPr marL="342900" indent="-342900">
              <a:buAutoNum type="arabicPeriod"/>
            </a:pPr>
            <a:r>
              <a:rPr lang="en-US" sz="2800" b="1" dirty="0">
                <a:solidFill>
                  <a:schemeClr val="tx1"/>
                </a:solidFill>
              </a:rPr>
              <a:t>Inferential Permutation-based test of whether the specification curve differs from the null of no effect</a:t>
            </a:r>
          </a:p>
        </p:txBody>
      </p:sp>
      <p:sp>
        <p:nvSpPr>
          <p:cNvPr id="6" name="Rectangle 5">
            <a:extLst>
              <a:ext uri="{FF2B5EF4-FFF2-40B4-BE49-F238E27FC236}">
                <a16:creationId xmlns:a16="http://schemas.microsoft.com/office/drawing/2014/main" id="{5A2DF115-9FB9-FB43-BDB6-46DFE58200CE}"/>
              </a:ext>
            </a:extLst>
          </p:cNvPr>
          <p:cNvSpPr/>
          <p:nvPr/>
        </p:nvSpPr>
        <p:spPr>
          <a:xfrm>
            <a:off x="6096000" y="897506"/>
            <a:ext cx="5765900" cy="1323192"/>
          </a:xfrm>
          <a:prstGeom prst="rect">
            <a:avLst/>
          </a:prstGeom>
          <a:solidFill>
            <a:srgbClr val="029745"/>
          </a:solidFill>
          <a:ln w="38100">
            <a:solidFill>
              <a:srgbClr val="1C98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t>Specification Curve Analysis</a:t>
            </a:r>
          </a:p>
        </p:txBody>
      </p:sp>
    </p:spTree>
    <p:extLst>
      <p:ext uri="{BB962C8B-B14F-4D97-AF65-F5344CB8AC3E}">
        <p14:creationId xmlns:p14="http://schemas.microsoft.com/office/powerpoint/2010/main" val="2807063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6" grpId="0" animBg="1"/>
    </p:bldLst>
  </p:timing>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EB34D72-AAF0-CF41-9B5E-38C2DDFF9183}"/>
              </a:ext>
            </a:extLst>
          </p:cNvPr>
          <p:cNvSpPr/>
          <p:nvPr/>
        </p:nvSpPr>
        <p:spPr>
          <a:xfrm>
            <a:off x="6466831" y="609716"/>
            <a:ext cx="445526" cy="461115"/>
          </a:xfrm>
          <a:prstGeom prst="rect">
            <a:avLst/>
          </a:prstGeom>
          <a:solidFill>
            <a:srgbClr val="92D050">
              <a:alpha val="4705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B2B40A8-9D18-5F46-BCD6-0D2A0388BB2E}"/>
              </a:ext>
            </a:extLst>
          </p:cNvPr>
          <p:cNvSpPr/>
          <p:nvPr/>
        </p:nvSpPr>
        <p:spPr>
          <a:xfrm>
            <a:off x="7893581" y="638727"/>
            <a:ext cx="455501" cy="461115"/>
          </a:xfrm>
          <a:prstGeom prst="rect">
            <a:avLst/>
          </a:prstGeom>
          <a:solidFill>
            <a:srgbClr val="FFFF00">
              <a:alpha val="4705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F09DA726-ACC1-854C-9FD2-F11530749157}"/>
              </a:ext>
            </a:extLst>
          </p:cNvPr>
          <p:cNvSpPr/>
          <p:nvPr/>
        </p:nvSpPr>
        <p:spPr>
          <a:xfrm>
            <a:off x="7151814" y="1427815"/>
            <a:ext cx="478206" cy="461115"/>
          </a:xfrm>
          <a:prstGeom prst="rect">
            <a:avLst/>
          </a:prstGeom>
          <a:solidFill>
            <a:srgbClr val="FFFF00">
              <a:alpha val="4705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Table 4">
            <a:extLst>
              <a:ext uri="{FF2B5EF4-FFF2-40B4-BE49-F238E27FC236}">
                <a16:creationId xmlns:a16="http://schemas.microsoft.com/office/drawing/2014/main" id="{B7B758D7-7306-C248-A2FD-838782A8B572}"/>
              </a:ext>
            </a:extLst>
          </p:cNvPr>
          <p:cNvGraphicFramePr>
            <a:graphicFrameLocks noGrp="1"/>
          </p:cNvGraphicFramePr>
          <p:nvPr/>
        </p:nvGraphicFramePr>
        <p:xfrm>
          <a:off x="457200" y="527658"/>
          <a:ext cx="4544041" cy="6001713"/>
        </p:xfrm>
        <a:graphic>
          <a:graphicData uri="http://schemas.openxmlformats.org/drawingml/2006/table">
            <a:tbl>
              <a:tblPr>
                <a:tableStyleId>{5C22544A-7EE6-4342-B048-85BDC9FD1C3A}</a:tableStyleId>
              </a:tblPr>
              <a:tblGrid>
                <a:gridCol w="4544041">
                  <a:extLst>
                    <a:ext uri="{9D8B030D-6E8A-4147-A177-3AD203B41FA5}">
                      <a16:colId xmlns:a16="http://schemas.microsoft.com/office/drawing/2014/main" val="2595340936"/>
                    </a:ext>
                  </a:extLst>
                </a:gridCol>
              </a:tblGrid>
              <a:tr h="585672">
                <a:tc>
                  <a:txBody>
                    <a:bodyPr/>
                    <a:lstStyle/>
                    <a:p>
                      <a:pPr algn="ctr" fontAlgn="b"/>
                      <a:r>
                        <a:rPr lang="en-US" sz="3600" b="1" u="none" strike="noStrike" dirty="0">
                          <a:solidFill>
                            <a:schemeClr val="bg1"/>
                          </a:solidFill>
                          <a:effectLst/>
                        </a:rPr>
                        <a:t>Dataset</a:t>
                      </a:r>
                      <a:endParaRPr lang="en-US" sz="3600" b="1" i="0" u="none" strike="noStrike" dirty="0">
                        <a:solidFill>
                          <a:schemeClr val="bg1"/>
                        </a:solidFill>
                        <a:effectLst/>
                        <a:latin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793873331"/>
                  </a:ext>
                </a:extLst>
              </a:tr>
              <a:tr h="512463">
                <a:tc>
                  <a:txBody>
                    <a:bodyPr/>
                    <a:lstStyle/>
                    <a:p>
                      <a:pPr marL="182880" algn="l" fontAlgn="b"/>
                      <a:r>
                        <a:rPr lang="en-US" sz="2000" b="1" u="none" strike="noStrike" dirty="0">
                          <a:effectLst/>
                        </a:rPr>
                        <a:t>Wisconsin Longitudinal Study (WLS)</a:t>
                      </a:r>
                      <a:endParaRPr lang="en-US" sz="2000" b="1" i="0" u="none" strike="noStrike" dirty="0">
                        <a:solidFill>
                          <a:srgbClr val="000000"/>
                        </a:solidFill>
                        <a:effectLst/>
                        <a:latin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71075284"/>
                  </a:ext>
                </a:extLst>
              </a:tr>
              <a:tr h="512463">
                <a:tc>
                  <a:txBody>
                    <a:bodyPr/>
                    <a:lstStyle/>
                    <a:p>
                      <a:pPr marL="182880" algn="l" fontAlgn="b"/>
                      <a:r>
                        <a:rPr lang="en-US" sz="2000" b="1" u="none" strike="noStrike" dirty="0">
                          <a:effectLst/>
                        </a:rPr>
                        <a:t>German Socioeconomic Panel (GSOEP)</a:t>
                      </a:r>
                      <a:endParaRPr lang="en-US" sz="2000" b="1" i="0" u="none" strike="noStrike" dirty="0">
                        <a:solidFill>
                          <a:srgbClr val="000000"/>
                        </a:solidFill>
                        <a:effectLst/>
                        <a:latin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05703853"/>
                  </a:ext>
                </a:extLst>
              </a:tr>
              <a:tr h="512463">
                <a:tc>
                  <a:txBody>
                    <a:bodyPr/>
                    <a:lstStyle/>
                    <a:p>
                      <a:pPr marL="182880" algn="l" fontAlgn="b"/>
                      <a:r>
                        <a:rPr lang="en-US" sz="2000" b="1" u="none" strike="noStrike" dirty="0">
                          <a:effectLst/>
                        </a:rPr>
                        <a:t>Longitudinal Internet Studies for the Social Sciences (LISS)</a:t>
                      </a:r>
                      <a:endParaRPr lang="en-US" sz="2000" b="1" i="0" u="none" strike="noStrike" dirty="0">
                        <a:solidFill>
                          <a:srgbClr val="000000"/>
                        </a:solidFill>
                        <a:effectLst/>
                        <a:latin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36730710"/>
                  </a:ext>
                </a:extLst>
              </a:tr>
              <a:tr h="512463">
                <a:tc>
                  <a:txBody>
                    <a:bodyPr/>
                    <a:lstStyle/>
                    <a:p>
                      <a:pPr marL="182880" algn="l" fontAlgn="b"/>
                      <a:r>
                        <a:rPr lang="en-US" sz="2000" b="1" u="none" strike="noStrike" dirty="0">
                          <a:effectLst/>
                        </a:rPr>
                        <a:t>National Longitudinal Study of Youth  (NLSY)</a:t>
                      </a:r>
                      <a:endParaRPr lang="en-US" sz="2000" b="1" i="0" u="none" strike="noStrike" dirty="0">
                        <a:solidFill>
                          <a:srgbClr val="000000"/>
                        </a:solidFill>
                        <a:effectLst/>
                        <a:latin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85293870"/>
                  </a:ext>
                </a:extLst>
              </a:tr>
              <a:tr h="512463">
                <a:tc>
                  <a:txBody>
                    <a:bodyPr/>
                    <a:lstStyle/>
                    <a:p>
                      <a:pPr marL="182880" algn="l" fontAlgn="b"/>
                      <a:r>
                        <a:rPr lang="en-US" sz="2000" b="1" u="none" strike="noStrike" dirty="0">
                          <a:effectLst/>
                        </a:rPr>
                        <a:t>Household, Income, and Labor Dynamics in Australia (HILDA)</a:t>
                      </a:r>
                      <a:endParaRPr lang="en-US" sz="2000" b="1" i="0" u="none" strike="noStrike" dirty="0">
                        <a:solidFill>
                          <a:srgbClr val="000000"/>
                        </a:solidFill>
                        <a:effectLst/>
                        <a:latin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36844830"/>
                  </a:ext>
                </a:extLst>
              </a:tr>
              <a:tr h="512463">
                <a:tc>
                  <a:txBody>
                    <a:bodyPr/>
                    <a:lstStyle/>
                    <a:p>
                      <a:pPr marL="182880" algn="l" fontAlgn="b"/>
                      <a:r>
                        <a:rPr lang="en-US" sz="2000" b="1" u="none" strike="noStrike" dirty="0">
                          <a:effectLst/>
                        </a:rPr>
                        <a:t>Midlife in the US Study (MIDUS)</a:t>
                      </a:r>
                      <a:endParaRPr lang="en-US" sz="2000" b="1" i="0" u="none" strike="noStrike" dirty="0">
                        <a:solidFill>
                          <a:srgbClr val="000000"/>
                        </a:solidFill>
                        <a:effectLst/>
                        <a:latin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25501623"/>
                  </a:ext>
                </a:extLst>
              </a:tr>
              <a:tr h="512463">
                <a:tc>
                  <a:txBody>
                    <a:bodyPr/>
                    <a:lstStyle/>
                    <a:p>
                      <a:pPr marL="182880" algn="l" fontAlgn="b"/>
                      <a:r>
                        <a:rPr lang="en-US" sz="2000" b="1" u="none" strike="noStrike" dirty="0">
                          <a:effectLst/>
                        </a:rPr>
                        <a:t>British House Panel Study (BHPS)</a:t>
                      </a:r>
                      <a:endParaRPr lang="en-US" sz="2000" b="1" i="0" u="none" strike="noStrike" dirty="0">
                        <a:solidFill>
                          <a:srgbClr val="000000"/>
                        </a:solidFill>
                        <a:effectLst/>
                        <a:latin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84313560"/>
                  </a:ext>
                </a:extLst>
              </a:tr>
              <a:tr h="512463">
                <a:tc>
                  <a:txBody>
                    <a:bodyPr/>
                    <a:lstStyle/>
                    <a:p>
                      <a:pPr marL="182880" algn="l" fontAlgn="b"/>
                      <a:r>
                        <a:rPr lang="en-US" sz="2000" b="1" u="none" strike="noStrike" dirty="0">
                          <a:effectLst/>
                        </a:rPr>
                        <a:t>Adolescent to Adult Health (Ad Health)</a:t>
                      </a:r>
                      <a:endParaRPr lang="en-US" sz="2000" b="1" i="0" u="none" strike="noStrike" dirty="0">
                        <a:solidFill>
                          <a:srgbClr val="000000"/>
                        </a:solidFill>
                        <a:effectLst/>
                        <a:latin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94239769"/>
                  </a:ext>
                </a:extLst>
              </a:tr>
              <a:tr h="512463">
                <a:tc>
                  <a:txBody>
                    <a:bodyPr/>
                    <a:lstStyle/>
                    <a:p>
                      <a:pPr marL="182880" algn="l" fontAlgn="b"/>
                      <a:r>
                        <a:rPr lang="en-US" sz="2000" b="1" u="none" strike="noStrike" dirty="0">
                          <a:effectLst/>
                        </a:rPr>
                        <a:t>Health and Retirement Study (HRS)</a:t>
                      </a:r>
                      <a:endParaRPr lang="en-US" sz="2000" b="1" i="0" u="none" strike="noStrike" dirty="0">
                        <a:solidFill>
                          <a:srgbClr val="000000"/>
                        </a:solidFill>
                        <a:effectLst/>
                        <a:latin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64393294"/>
                  </a:ext>
                </a:extLst>
              </a:tr>
              <a:tr h="512463">
                <a:tc>
                  <a:txBody>
                    <a:bodyPr/>
                    <a:lstStyle/>
                    <a:p>
                      <a:pPr marL="182880" algn="l" fontAlgn="b"/>
                      <a:r>
                        <a:rPr lang="en-US" sz="2000" b="1" u="none" strike="noStrike" dirty="0">
                          <a:effectLst/>
                        </a:rPr>
                        <a:t>Swiss Household Panel Study (SHP)</a:t>
                      </a:r>
                      <a:endParaRPr lang="en-US" sz="2000" b="1" i="0" u="none" strike="noStrike" dirty="0">
                        <a:solidFill>
                          <a:srgbClr val="000000"/>
                        </a:solidFill>
                        <a:effectLst/>
                        <a:latin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8442331"/>
                  </a:ext>
                </a:extLst>
              </a:tr>
            </a:tbl>
          </a:graphicData>
        </a:graphic>
      </p:graphicFrame>
      <p:sp>
        <p:nvSpPr>
          <p:cNvPr id="14" name="Rectangle 13">
            <a:extLst>
              <a:ext uri="{FF2B5EF4-FFF2-40B4-BE49-F238E27FC236}">
                <a16:creationId xmlns:a16="http://schemas.microsoft.com/office/drawing/2014/main" id="{A5B08652-9498-4B47-935F-7EF4709E77CB}"/>
              </a:ext>
            </a:extLst>
          </p:cNvPr>
          <p:cNvSpPr/>
          <p:nvPr/>
        </p:nvSpPr>
        <p:spPr>
          <a:xfrm>
            <a:off x="0" y="1"/>
            <a:ext cx="12192000" cy="461115"/>
          </a:xfrm>
          <a:prstGeom prst="rect">
            <a:avLst/>
          </a:prstGeom>
          <a:solidFill>
            <a:srgbClr val="0297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t>Specification Curve Analysis</a:t>
            </a:r>
          </a:p>
        </p:txBody>
      </p:sp>
      <p:cxnSp>
        <p:nvCxnSpPr>
          <p:cNvPr id="25" name="Straight Arrow Connector 24">
            <a:extLst>
              <a:ext uri="{FF2B5EF4-FFF2-40B4-BE49-F238E27FC236}">
                <a16:creationId xmlns:a16="http://schemas.microsoft.com/office/drawing/2014/main" id="{940DF380-FB4A-4942-A491-E50E76E752B7}"/>
              </a:ext>
            </a:extLst>
          </p:cNvPr>
          <p:cNvCxnSpPr>
            <a:cxnSpLocks/>
            <a:endCxn id="22" idx="3"/>
          </p:cNvCxnSpPr>
          <p:nvPr/>
        </p:nvCxnSpPr>
        <p:spPr>
          <a:xfrm>
            <a:off x="7630020" y="1842367"/>
            <a:ext cx="3168619" cy="26539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E2E02D99-4281-B146-976B-0DF8964993B7}"/>
              </a:ext>
            </a:extLst>
          </p:cNvPr>
          <p:cNvCxnSpPr>
            <a:cxnSpLocks/>
            <a:endCxn id="22" idx="3"/>
          </p:cNvCxnSpPr>
          <p:nvPr/>
        </p:nvCxnSpPr>
        <p:spPr>
          <a:xfrm>
            <a:off x="8380810" y="879925"/>
            <a:ext cx="2417829" cy="122783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A686B43E-75E7-AD41-A911-910A502E7E4D}"/>
              </a:ext>
            </a:extLst>
          </p:cNvPr>
          <p:cNvSpPr/>
          <p:nvPr/>
        </p:nvSpPr>
        <p:spPr>
          <a:xfrm>
            <a:off x="9863089" y="725144"/>
            <a:ext cx="2154476" cy="907353"/>
          </a:xfrm>
          <a:prstGeom prst="rect">
            <a:avLst/>
          </a:prstGeom>
          <a:noFill/>
          <a:ln w="28575">
            <a:solidFill>
              <a:srgbClr val="1C98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Average personality-outcome association</a:t>
            </a:r>
          </a:p>
        </p:txBody>
      </p:sp>
      <p:cxnSp>
        <p:nvCxnSpPr>
          <p:cNvPr id="31" name="Straight Arrow Connector 30">
            <a:extLst>
              <a:ext uri="{FF2B5EF4-FFF2-40B4-BE49-F238E27FC236}">
                <a16:creationId xmlns:a16="http://schemas.microsoft.com/office/drawing/2014/main" id="{E9BA0DC9-C1F8-3349-A3DE-CE3E4ADC687B}"/>
              </a:ext>
            </a:extLst>
          </p:cNvPr>
          <p:cNvCxnSpPr>
            <a:cxnSpLocks/>
            <a:endCxn id="28" idx="1"/>
          </p:cNvCxnSpPr>
          <p:nvPr/>
        </p:nvCxnSpPr>
        <p:spPr>
          <a:xfrm>
            <a:off x="6912357" y="993261"/>
            <a:ext cx="2950732" cy="18556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59094873-F697-CD46-AE4D-B3860CD51A8C}"/>
              </a:ext>
            </a:extLst>
          </p:cNvPr>
          <p:cNvSpPr/>
          <p:nvPr/>
        </p:nvSpPr>
        <p:spPr>
          <a:xfrm flipH="1">
            <a:off x="10798639" y="1751499"/>
            <a:ext cx="1187885" cy="712522"/>
          </a:xfrm>
          <a:prstGeom prst="rect">
            <a:avLst/>
          </a:prstGeom>
          <a:solidFill>
            <a:schemeClr val="bg1"/>
          </a:solidFill>
          <a:ln w="3175">
            <a:solidFill>
              <a:schemeClr val="tx1"/>
            </a:solidFill>
          </a:ln>
          <a:effectLst>
            <a:glow rad="1397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Additional Covariates</a:t>
            </a:r>
          </a:p>
        </p:txBody>
      </p:sp>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3C46CF71-5CFB-B649-A5B4-91B715E311F9}"/>
                  </a:ext>
                </a:extLst>
              </p:cNvPr>
              <p:cNvSpPr/>
              <p:nvPr/>
            </p:nvSpPr>
            <p:spPr>
              <a:xfrm>
                <a:off x="5568190" y="280284"/>
                <a:ext cx="6096000" cy="1608646"/>
              </a:xfrm>
              <a:prstGeom prst="rect">
                <a:avLst/>
              </a:prstGeom>
            </p:spPr>
            <p:txBody>
              <a:bodyPr>
                <a:spAutoFit/>
              </a:bodyPr>
              <a:lstStyle/>
              <a:p>
                <a:pPr>
                  <a:lnSpc>
                    <a:spcPct val="200000"/>
                  </a:lnSpc>
                </a:pPr>
                <a14:m>
                  <m:oMathPara xmlns:m="http://schemas.openxmlformats.org/officeDocument/2006/math">
                    <m:oMathParaPr>
                      <m:jc m:val="left"/>
                    </m:oMathParaPr>
                    <m:oMath xmlns:m="http://schemas.openxmlformats.org/officeDocument/2006/math">
                      <m:sSub>
                        <m:sSubPr>
                          <m:ctrlPr>
                            <a:rPr lang="en-US" sz="2400" b="1" i="1" smtClean="0">
                              <a:latin typeface="Cambria Math" panose="02040503050406030204" pitchFamily="18" charset="0"/>
                            </a:rPr>
                          </m:ctrlPr>
                        </m:sSubPr>
                        <m:e>
                          <m:r>
                            <a:rPr lang="en-US" sz="2400" b="1" i="1">
                              <a:latin typeface="Cambria Math" panose="02040503050406030204" pitchFamily="18" charset="0"/>
                            </a:rPr>
                            <m:t>𝜷</m:t>
                          </m:r>
                        </m:e>
                        <m:sub>
                          <m:r>
                            <a:rPr lang="en-US" sz="2400" b="1" i="1">
                              <a:latin typeface="Cambria Math" panose="02040503050406030204" pitchFamily="18" charset="0"/>
                            </a:rPr>
                            <m:t>𝟎</m:t>
                          </m:r>
                          <m:r>
                            <a:rPr lang="en-US" sz="2400" b="1" i="1">
                              <a:latin typeface="Cambria Math" panose="02040503050406030204" pitchFamily="18" charset="0"/>
                            </a:rPr>
                            <m:t>𝒋</m:t>
                          </m:r>
                        </m:sub>
                      </m:sSub>
                      <m:r>
                        <a:rPr lang="en-US" sz="2400" b="1" i="1">
                          <a:latin typeface="Cambria Math" panose="02040503050406030204" pitchFamily="18" charset="0"/>
                        </a:rPr>
                        <m:t>+</m:t>
                      </m:r>
                      <m:sSub>
                        <m:sSubPr>
                          <m:ctrlPr>
                            <a:rPr lang="en-US" sz="2400" b="1" i="1">
                              <a:latin typeface="Cambria Math" panose="02040503050406030204" pitchFamily="18" charset="0"/>
                            </a:rPr>
                          </m:ctrlPr>
                        </m:sSubPr>
                        <m:e>
                          <m:r>
                            <a:rPr lang="en-US" sz="2400" b="1" i="1">
                              <a:latin typeface="Cambria Math" panose="02040503050406030204" pitchFamily="18" charset="0"/>
                            </a:rPr>
                            <m:t>𝜷</m:t>
                          </m:r>
                        </m:e>
                        <m:sub>
                          <m:r>
                            <a:rPr lang="en-US" sz="2400" b="1" i="1">
                              <a:latin typeface="Cambria Math" panose="02040503050406030204" pitchFamily="18" charset="0"/>
                            </a:rPr>
                            <m:t>𝟏</m:t>
                          </m:r>
                          <m:r>
                            <a:rPr lang="en-US" sz="2400" b="1" i="1">
                              <a:latin typeface="Cambria Math" panose="02040503050406030204" pitchFamily="18" charset="0"/>
                            </a:rPr>
                            <m:t>𝒋</m:t>
                          </m:r>
                        </m:sub>
                      </m:sSub>
                      <m:r>
                        <a:rPr lang="en-US" sz="2400" b="1" i="1">
                          <a:latin typeface="Cambria Math" panose="02040503050406030204" pitchFamily="18" charset="0"/>
                        </a:rPr>
                        <m:t>∗</m:t>
                      </m:r>
                      <m:sSub>
                        <m:sSubPr>
                          <m:ctrlPr>
                            <a:rPr lang="en-US" sz="2400" b="1" i="1">
                              <a:latin typeface="Cambria Math" panose="02040503050406030204" pitchFamily="18" charset="0"/>
                            </a:rPr>
                          </m:ctrlPr>
                        </m:sSubPr>
                        <m:e>
                          <m:r>
                            <a:rPr lang="en-US" sz="2400" b="1" i="1">
                              <a:latin typeface="Cambria Math" panose="02040503050406030204" pitchFamily="18" charset="0"/>
                            </a:rPr>
                            <m:t>𝑷</m:t>
                          </m:r>
                        </m:e>
                        <m:sub>
                          <m:r>
                            <a:rPr lang="en-US" sz="2400" b="1" i="1">
                              <a:latin typeface="Cambria Math" panose="02040503050406030204" pitchFamily="18" charset="0"/>
                            </a:rPr>
                            <m:t>𝒊𝒋</m:t>
                          </m:r>
                        </m:sub>
                      </m:sSub>
                      <m:r>
                        <a:rPr lang="en-US" sz="2400" b="1" i="1">
                          <a:latin typeface="Cambria Math" panose="02040503050406030204" pitchFamily="18" charset="0"/>
                        </a:rPr>
                        <m:t>+</m:t>
                      </m:r>
                      <m:sSub>
                        <m:sSubPr>
                          <m:ctrlPr>
                            <a:rPr lang="en-US" sz="2400" b="1" i="1">
                              <a:latin typeface="Cambria Math" panose="02040503050406030204" pitchFamily="18" charset="0"/>
                            </a:rPr>
                          </m:ctrlPr>
                        </m:sSubPr>
                        <m:e>
                          <m:r>
                            <a:rPr lang="en-US" sz="2400" b="1" i="1">
                              <a:latin typeface="Cambria Math" panose="02040503050406030204" pitchFamily="18" charset="0"/>
                            </a:rPr>
                            <m:t>𝜷</m:t>
                          </m:r>
                        </m:e>
                        <m:sub>
                          <m:r>
                            <a:rPr lang="en-US" sz="2400" b="1" i="1">
                              <a:latin typeface="Cambria Math" panose="02040503050406030204" pitchFamily="18" charset="0"/>
                            </a:rPr>
                            <m:t>𝟐</m:t>
                          </m:r>
                          <m:r>
                            <a:rPr lang="en-US" sz="2400" b="1" i="1">
                              <a:latin typeface="Cambria Math" panose="02040503050406030204" pitchFamily="18" charset="0"/>
                            </a:rPr>
                            <m:t>𝒋</m:t>
                          </m:r>
                        </m:sub>
                      </m:sSub>
                      <m:r>
                        <a:rPr lang="en-US" sz="2400" b="1" i="1">
                          <a:latin typeface="Cambria Math" panose="02040503050406030204" pitchFamily="18" charset="0"/>
                        </a:rPr>
                        <m:t>∗</m:t>
                      </m:r>
                      <m:sSub>
                        <m:sSubPr>
                          <m:ctrlPr>
                            <a:rPr lang="en-US" sz="2400" b="1" i="1">
                              <a:latin typeface="Cambria Math" panose="02040503050406030204" pitchFamily="18" charset="0"/>
                            </a:rPr>
                          </m:ctrlPr>
                        </m:sSubPr>
                        <m:e>
                          <m:r>
                            <a:rPr lang="en-US" sz="2400" b="1" i="1">
                              <a:latin typeface="Cambria Math" panose="02040503050406030204" pitchFamily="18" charset="0"/>
                            </a:rPr>
                            <m:t>𝑿</m:t>
                          </m:r>
                        </m:e>
                        <m:sub>
                          <m:r>
                            <a:rPr lang="en-US" sz="2400" b="1" i="1">
                              <a:latin typeface="Cambria Math" panose="02040503050406030204" pitchFamily="18" charset="0"/>
                            </a:rPr>
                            <m:t>𝟏</m:t>
                          </m:r>
                          <m:r>
                            <a:rPr lang="en-US" sz="2400" b="1" i="1">
                              <a:latin typeface="Cambria Math" panose="02040503050406030204" pitchFamily="18" charset="0"/>
                            </a:rPr>
                            <m:t>𝒊𝒋</m:t>
                          </m:r>
                        </m:sub>
                      </m:sSub>
                      <m:r>
                        <a:rPr lang="en-US" sz="2400" b="1" i="1">
                          <a:latin typeface="Cambria Math" panose="02040503050406030204" pitchFamily="18" charset="0"/>
                        </a:rPr>
                        <m:t>+</m:t>
                      </m:r>
                    </m:oMath>
                  </m:oMathPara>
                </a14:m>
                <a:endParaRPr lang="en-US" sz="2400" b="1" i="1" dirty="0">
                  <a:latin typeface="Cambria Math" panose="02040503050406030204" pitchFamily="18" charset="0"/>
                </a:endParaRPr>
              </a:p>
              <a:p>
                <a:pPr>
                  <a:lnSpc>
                    <a:spcPct val="200000"/>
                  </a:lnSpc>
                </a:pPr>
                <a:r>
                  <a:rPr lang="en-US" sz="2400" b="1" dirty="0"/>
                  <a:t>	</a:t>
                </a:r>
                <a14:m>
                  <m:oMath xmlns:m="http://schemas.openxmlformats.org/officeDocument/2006/math">
                    <m:r>
                      <a:rPr lang="en-US" sz="2400" b="1" i="1">
                        <a:latin typeface="Cambria Math" panose="02040503050406030204" pitchFamily="18" charset="0"/>
                      </a:rPr>
                      <m:t>…+</m:t>
                    </m:r>
                    <m:sSub>
                      <m:sSubPr>
                        <m:ctrlPr>
                          <a:rPr lang="en-US" sz="2400" b="1" i="1">
                            <a:latin typeface="Cambria Math" panose="02040503050406030204" pitchFamily="18" charset="0"/>
                          </a:rPr>
                        </m:ctrlPr>
                      </m:sSubPr>
                      <m:e>
                        <m:r>
                          <a:rPr lang="en-US" sz="2400" b="1" i="1">
                            <a:latin typeface="Cambria Math" panose="02040503050406030204" pitchFamily="18" charset="0"/>
                          </a:rPr>
                          <m:t>𝜷</m:t>
                        </m:r>
                      </m:e>
                      <m:sub>
                        <m:r>
                          <a:rPr lang="en-US" sz="2400" b="1" i="1">
                            <a:latin typeface="Cambria Math" panose="02040503050406030204" pitchFamily="18" charset="0"/>
                          </a:rPr>
                          <m:t>𝒑𝒋</m:t>
                        </m:r>
                      </m:sub>
                    </m:sSub>
                    <m:r>
                      <a:rPr lang="en-US" sz="2400" b="1" i="1">
                        <a:latin typeface="Cambria Math" panose="02040503050406030204" pitchFamily="18" charset="0"/>
                      </a:rPr>
                      <m:t>∗</m:t>
                    </m:r>
                    <m:sSub>
                      <m:sSubPr>
                        <m:ctrlPr>
                          <a:rPr lang="en-US" sz="2400" b="1" i="1">
                            <a:latin typeface="Cambria Math" panose="02040503050406030204" pitchFamily="18" charset="0"/>
                          </a:rPr>
                        </m:ctrlPr>
                      </m:sSubPr>
                      <m:e>
                        <m:r>
                          <a:rPr lang="en-US" sz="2400" b="1" i="1">
                            <a:latin typeface="Cambria Math" panose="02040503050406030204" pitchFamily="18" charset="0"/>
                          </a:rPr>
                          <m:t>𝑿</m:t>
                        </m:r>
                      </m:e>
                      <m:sub>
                        <m:r>
                          <a:rPr lang="en-US" sz="2400" b="1" i="1">
                            <a:latin typeface="Cambria Math" panose="02040503050406030204" pitchFamily="18" charset="0"/>
                          </a:rPr>
                          <m:t>𝒑𝒊𝒋</m:t>
                        </m:r>
                      </m:sub>
                    </m:sSub>
                    <m:r>
                      <a:rPr lang="en-US" sz="2400" b="1" i="1">
                        <a:latin typeface="Cambria Math" panose="02040503050406030204" pitchFamily="18" charset="0"/>
                      </a:rPr>
                      <m:t>+</m:t>
                    </m:r>
                    <m:sSub>
                      <m:sSubPr>
                        <m:ctrlPr>
                          <a:rPr lang="en-US" sz="2400" b="1" i="1">
                            <a:latin typeface="Cambria Math" panose="02040503050406030204" pitchFamily="18" charset="0"/>
                          </a:rPr>
                        </m:ctrlPr>
                      </m:sSubPr>
                      <m:e>
                        <m:r>
                          <a:rPr lang="en-US" sz="2400" b="1" i="1">
                            <a:latin typeface="Cambria Math" panose="02040503050406030204" pitchFamily="18" charset="0"/>
                          </a:rPr>
                          <m:t>𝝐</m:t>
                        </m:r>
                      </m:e>
                      <m:sub>
                        <m:r>
                          <a:rPr lang="en-US" sz="2400" b="1" i="1">
                            <a:latin typeface="Cambria Math" panose="02040503050406030204" pitchFamily="18" charset="0"/>
                          </a:rPr>
                          <m:t>𝒊𝒋</m:t>
                        </m:r>
                      </m:sub>
                    </m:sSub>
                  </m:oMath>
                </a14:m>
                <a:endParaRPr lang="en-US" sz="2400" b="1" dirty="0"/>
              </a:p>
            </p:txBody>
          </p:sp>
        </mc:Choice>
        <mc:Fallback xmlns="">
          <p:sp>
            <p:nvSpPr>
              <p:cNvPr id="9" name="Rectangle 8">
                <a:extLst>
                  <a:ext uri="{FF2B5EF4-FFF2-40B4-BE49-F238E27FC236}">
                    <a16:creationId xmlns:a16="http://schemas.microsoft.com/office/drawing/2014/main" id="{3C46CF71-5CFB-B649-A5B4-91B715E311F9}"/>
                  </a:ext>
                </a:extLst>
              </p:cNvPr>
              <p:cNvSpPr>
                <a:spLocks noRot="1" noChangeAspect="1" noMove="1" noResize="1" noEditPoints="1" noAdjustHandles="1" noChangeArrowheads="1" noChangeShapeType="1" noTextEdit="1"/>
              </p:cNvSpPr>
              <p:nvPr/>
            </p:nvSpPr>
            <p:spPr>
              <a:xfrm>
                <a:off x="5568190" y="280284"/>
                <a:ext cx="6096000" cy="1608646"/>
              </a:xfrm>
              <a:prstGeom prst="rect">
                <a:avLst/>
              </a:prstGeom>
              <a:blipFill>
                <a:blip r:embed="rId2"/>
                <a:stretch>
                  <a:fillRect l="-624" b="-2344"/>
                </a:stretch>
              </a:blipFill>
            </p:spPr>
            <p:txBody>
              <a:bodyPr/>
              <a:lstStyle/>
              <a:p>
                <a:r>
                  <a:rPr lang="en-US">
                    <a:noFill/>
                  </a:rPr>
                  <a:t> </a:t>
                </a:r>
              </a:p>
            </p:txBody>
          </p:sp>
        </mc:Fallback>
      </mc:AlternateContent>
    </p:spTree>
    <p:extLst>
      <p:ext uri="{BB962C8B-B14F-4D97-AF65-F5344CB8AC3E}">
        <p14:creationId xmlns:p14="http://schemas.microsoft.com/office/powerpoint/2010/main" val="1784707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animBg="1"/>
      <p:bldP spid="16" grpId="0" animBg="1"/>
      <p:bldP spid="28" grpId="0" animBg="1"/>
      <p:bldP spid="22" grpId="0" animBg="1"/>
    </p:bldLst>
  </p:timing>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9C9E7BB-79D1-594E-B867-239F6016A352}"/>
              </a:ext>
            </a:extLst>
          </p:cNvPr>
          <p:cNvPicPr>
            <a:picLocks noChangeAspect="1"/>
          </p:cNvPicPr>
          <p:nvPr/>
        </p:nvPicPr>
        <p:blipFill>
          <a:blip r:embed="rId2"/>
          <a:stretch>
            <a:fillRect/>
          </a:stretch>
        </p:blipFill>
        <p:spPr>
          <a:xfrm>
            <a:off x="1289050" y="924396"/>
            <a:ext cx="9632950" cy="5933604"/>
          </a:xfrm>
          <a:prstGeom prst="rect">
            <a:avLst/>
          </a:prstGeom>
        </p:spPr>
      </p:pic>
      <p:sp>
        <p:nvSpPr>
          <p:cNvPr id="7" name="Rectangle 6">
            <a:extLst>
              <a:ext uri="{FF2B5EF4-FFF2-40B4-BE49-F238E27FC236}">
                <a16:creationId xmlns:a16="http://schemas.microsoft.com/office/drawing/2014/main" id="{9DAC504F-A891-EA40-ADA3-1BBF6FEFE695}"/>
              </a:ext>
            </a:extLst>
          </p:cNvPr>
          <p:cNvSpPr/>
          <p:nvPr/>
        </p:nvSpPr>
        <p:spPr>
          <a:xfrm>
            <a:off x="0" y="1"/>
            <a:ext cx="12192000" cy="461115"/>
          </a:xfrm>
          <a:prstGeom prst="rect">
            <a:avLst/>
          </a:prstGeom>
          <a:solidFill>
            <a:srgbClr val="0297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t>Specification Curve Analysis</a:t>
            </a:r>
          </a:p>
        </p:txBody>
      </p:sp>
    </p:spTree>
    <p:extLst>
      <p:ext uri="{BB962C8B-B14F-4D97-AF65-F5344CB8AC3E}">
        <p14:creationId xmlns:p14="http://schemas.microsoft.com/office/powerpoint/2010/main" val="223475297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2F2EF9"/>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176CE04-D8B4-4A40-8D22-4B57742B0B5F}"/>
              </a:ext>
            </a:extLst>
          </p:cNvPr>
          <p:cNvSpPr/>
          <p:nvPr/>
        </p:nvSpPr>
        <p:spPr>
          <a:xfrm>
            <a:off x="3259666" y="2015066"/>
            <a:ext cx="5672667" cy="28278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500" b="1" dirty="0">
                <a:solidFill>
                  <a:schemeClr val="bg1"/>
                </a:solidFill>
              </a:rPr>
              <a:t>Results</a:t>
            </a:r>
          </a:p>
        </p:txBody>
      </p:sp>
      <p:sp>
        <p:nvSpPr>
          <p:cNvPr id="5" name="TextBox 4">
            <a:extLst>
              <a:ext uri="{FF2B5EF4-FFF2-40B4-BE49-F238E27FC236}">
                <a16:creationId xmlns:a16="http://schemas.microsoft.com/office/drawing/2014/main" id="{89940971-77C5-D84C-94B5-563410B01FDA}"/>
              </a:ext>
            </a:extLst>
          </p:cNvPr>
          <p:cNvSpPr txBox="1"/>
          <p:nvPr/>
        </p:nvSpPr>
        <p:spPr>
          <a:xfrm>
            <a:off x="1329266" y="5841999"/>
            <a:ext cx="9533466" cy="461665"/>
          </a:xfrm>
          <a:prstGeom prst="rect">
            <a:avLst/>
          </a:prstGeom>
          <a:noFill/>
        </p:spPr>
        <p:txBody>
          <a:bodyPr wrap="square" rtlCol="0">
            <a:spAutoFit/>
          </a:bodyPr>
          <a:lstStyle/>
          <a:p>
            <a:pPr algn="ctr"/>
            <a:r>
              <a:rPr lang="en-US" sz="2400" b="1" dirty="0">
                <a:solidFill>
                  <a:schemeClr val="bg1"/>
                </a:solidFill>
              </a:rPr>
              <a:t>R Shiny Web Application: https://</a:t>
            </a:r>
            <a:r>
              <a:rPr lang="en-US" sz="2400" b="1" dirty="0" err="1">
                <a:solidFill>
                  <a:schemeClr val="bg1"/>
                </a:solidFill>
              </a:rPr>
              <a:t>emoriebeck.shinyapps.io</a:t>
            </a:r>
            <a:r>
              <a:rPr lang="en-US" sz="2400" b="1" dirty="0">
                <a:solidFill>
                  <a:schemeClr val="bg1"/>
                </a:solidFill>
              </a:rPr>
              <a:t>/selection</a:t>
            </a:r>
          </a:p>
        </p:txBody>
      </p:sp>
      <p:sp>
        <p:nvSpPr>
          <p:cNvPr id="7" name="TextBox 6">
            <a:extLst>
              <a:ext uri="{FF2B5EF4-FFF2-40B4-BE49-F238E27FC236}">
                <a16:creationId xmlns:a16="http://schemas.microsoft.com/office/drawing/2014/main" id="{CA75C1B9-C3D4-8840-88CA-CD9E48DE95DC}"/>
              </a:ext>
            </a:extLst>
          </p:cNvPr>
          <p:cNvSpPr txBox="1"/>
          <p:nvPr/>
        </p:nvSpPr>
        <p:spPr>
          <a:xfrm>
            <a:off x="1329266" y="6303664"/>
            <a:ext cx="9533466" cy="461665"/>
          </a:xfrm>
          <a:prstGeom prst="rect">
            <a:avLst/>
          </a:prstGeom>
          <a:noFill/>
        </p:spPr>
        <p:txBody>
          <a:bodyPr wrap="square" rtlCol="0">
            <a:spAutoFit/>
          </a:bodyPr>
          <a:lstStyle/>
          <a:p>
            <a:pPr algn="ctr"/>
            <a:r>
              <a:rPr lang="en-US" sz="2400" b="1" dirty="0">
                <a:solidFill>
                  <a:schemeClr val="bg1"/>
                </a:solidFill>
              </a:rPr>
              <a:t>All Code &amp; Results: https://</a:t>
            </a:r>
            <a:r>
              <a:rPr lang="en-US" sz="2400" b="1" dirty="0" err="1">
                <a:solidFill>
                  <a:schemeClr val="bg1"/>
                </a:solidFill>
              </a:rPr>
              <a:t>github.com</a:t>
            </a:r>
            <a:r>
              <a:rPr lang="en-US" sz="2400" b="1" dirty="0">
                <a:solidFill>
                  <a:schemeClr val="bg1"/>
                </a:solidFill>
              </a:rPr>
              <a:t>/</a:t>
            </a:r>
            <a:r>
              <a:rPr lang="en-US" sz="2400" b="1" dirty="0" err="1">
                <a:solidFill>
                  <a:schemeClr val="bg1"/>
                </a:solidFill>
              </a:rPr>
              <a:t>emoriebeck</a:t>
            </a:r>
            <a:r>
              <a:rPr lang="en-US" sz="2400" b="1" dirty="0">
                <a:solidFill>
                  <a:schemeClr val="bg1"/>
                </a:solidFill>
              </a:rPr>
              <a:t>/selection</a:t>
            </a:r>
          </a:p>
        </p:txBody>
      </p:sp>
    </p:spTree>
    <p:extLst>
      <p:ext uri="{BB962C8B-B14F-4D97-AF65-F5344CB8AC3E}">
        <p14:creationId xmlns:p14="http://schemas.microsoft.com/office/powerpoint/2010/main" val="7728983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2F2EF9"/>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176CE04-D8B4-4A40-8D22-4B57742B0B5F}"/>
              </a:ext>
            </a:extLst>
          </p:cNvPr>
          <p:cNvSpPr/>
          <p:nvPr/>
        </p:nvSpPr>
        <p:spPr>
          <a:xfrm>
            <a:off x="3259666" y="2015066"/>
            <a:ext cx="5672667" cy="28278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500" b="1" dirty="0">
                <a:solidFill>
                  <a:schemeClr val="bg1"/>
                </a:solidFill>
              </a:rPr>
              <a:t>Results</a:t>
            </a:r>
          </a:p>
        </p:txBody>
      </p:sp>
      <p:sp>
        <p:nvSpPr>
          <p:cNvPr id="3" name="Rectangle 2">
            <a:extLst>
              <a:ext uri="{FF2B5EF4-FFF2-40B4-BE49-F238E27FC236}">
                <a16:creationId xmlns:a16="http://schemas.microsoft.com/office/drawing/2014/main" id="{82FCE928-C0AA-0A40-97DF-706F14753D3F}"/>
              </a:ext>
            </a:extLst>
          </p:cNvPr>
          <p:cNvSpPr/>
          <p:nvPr/>
        </p:nvSpPr>
        <p:spPr>
          <a:xfrm>
            <a:off x="1917698" y="3014132"/>
            <a:ext cx="8356602" cy="28278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b="1" dirty="0">
                <a:solidFill>
                  <a:schemeClr val="bg1"/>
                </a:solidFill>
              </a:rPr>
              <a:t>Propensity Score Matching</a:t>
            </a:r>
          </a:p>
        </p:txBody>
      </p:sp>
      <p:sp>
        <p:nvSpPr>
          <p:cNvPr id="5" name="TextBox 4">
            <a:extLst>
              <a:ext uri="{FF2B5EF4-FFF2-40B4-BE49-F238E27FC236}">
                <a16:creationId xmlns:a16="http://schemas.microsoft.com/office/drawing/2014/main" id="{4B0D294A-0C9D-574D-B07F-632F34698598}"/>
              </a:ext>
            </a:extLst>
          </p:cNvPr>
          <p:cNvSpPr txBox="1"/>
          <p:nvPr/>
        </p:nvSpPr>
        <p:spPr>
          <a:xfrm>
            <a:off x="1329266" y="5841999"/>
            <a:ext cx="9533466" cy="461665"/>
          </a:xfrm>
          <a:prstGeom prst="rect">
            <a:avLst/>
          </a:prstGeom>
          <a:noFill/>
        </p:spPr>
        <p:txBody>
          <a:bodyPr wrap="square" rtlCol="0">
            <a:spAutoFit/>
          </a:bodyPr>
          <a:lstStyle/>
          <a:p>
            <a:pPr algn="ctr"/>
            <a:r>
              <a:rPr lang="en-US" sz="2400" b="1" dirty="0">
                <a:solidFill>
                  <a:schemeClr val="bg1"/>
                </a:solidFill>
              </a:rPr>
              <a:t>R Shiny Web Application: https://</a:t>
            </a:r>
            <a:r>
              <a:rPr lang="en-US" sz="2400" b="1" dirty="0" err="1">
                <a:solidFill>
                  <a:schemeClr val="bg1"/>
                </a:solidFill>
              </a:rPr>
              <a:t>emoriebeck.shinyapps.io</a:t>
            </a:r>
            <a:r>
              <a:rPr lang="en-US" sz="2400" b="1" dirty="0">
                <a:solidFill>
                  <a:schemeClr val="bg1"/>
                </a:solidFill>
              </a:rPr>
              <a:t>/selection</a:t>
            </a:r>
          </a:p>
        </p:txBody>
      </p:sp>
      <p:sp>
        <p:nvSpPr>
          <p:cNvPr id="6" name="TextBox 5">
            <a:extLst>
              <a:ext uri="{FF2B5EF4-FFF2-40B4-BE49-F238E27FC236}">
                <a16:creationId xmlns:a16="http://schemas.microsoft.com/office/drawing/2014/main" id="{DE5C4187-AE93-EA44-B02B-41FC02C7795E}"/>
              </a:ext>
            </a:extLst>
          </p:cNvPr>
          <p:cNvSpPr txBox="1"/>
          <p:nvPr/>
        </p:nvSpPr>
        <p:spPr>
          <a:xfrm>
            <a:off x="1329266" y="6303664"/>
            <a:ext cx="9533466" cy="461665"/>
          </a:xfrm>
          <a:prstGeom prst="rect">
            <a:avLst/>
          </a:prstGeom>
          <a:noFill/>
        </p:spPr>
        <p:txBody>
          <a:bodyPr wrap="square" rtlCol="0">
            <a:spAutoFit/>
          </a:bodyPr>
          <a:lstStyle/>
          <a:p>
            <a:pPr algn="ctr"/>
            <a:r>
              <a:rPr lang="en-US" sz="2400" b="1" dirty="0">
                <a:solidFill>
                  <a:schemeClr val="bg1"/>
                </a:solidFill>
              </a:rPr>
              <a:t>All Code &amp; Results: https://</a:t>
            </a:r>
            <a:r>
              <a:rPr lang="en-US" sz="2400" b="1" dirty="0" err="1">
                <a:solidFill>
                  <a:schemeClr val="bg1"/>
                </a:solidFill>
              </a:rPr>
              <a:t>github.com</a:t>
            </a:r>
            <a:r>
              <a:rPr lang="en-US" sz="2400" b="1" dirty="0">
                <a:solidFill>
                  <a:schemeClr val="bg1"/>
                </a:solidFill>
              </a:rPr>
              <a:t>/</a:t>
            </a:r>
            <a:r>
              <a:rPr lang="en-US" sz="2400" b="1" dirty="0" err="1">
                <a:solidFill>
                  <a:schemeClr val="bg1"/>
                </a:solidFill>
              </a:rPr>
              <a:t>emoriebeck</a:t>
            </a:r>
            <a:r>
              <a:rPr lang="en-US" sz="2400" b="1" dirty="0">
                <a:solidFill>
                  <a:schemeClr val="bg1"/>
                </a:solidFill>
              </a:rPr>
              <a:t>/selection</a:t>
            </a:r>
          </a:p>
        </p:txBody>
      </p:sp>
    </p:spTree>
    <p:extLst>
      <p:ext uri="{BB962C8B-B14F-4D97-AF65-F5344CB8AC3E}">
        <p14:creationId xmlns:p14="http://schemas.microsoft.com/office/powerpoint/2010/main" val="173412305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ABB58358-DDCD-F94E-B942-9D4347CDF1F4}"/>
              </a:ext>
            </a:extLst>
          </p:cNvPr>
          <p:cNvGraphicFramePr>
            <a:graphicFrameLocks noGrp="1"/>
          </p:cNvGraphicFramePr>
          <p:nvPr/>
        </p:nvGraphicFramePr>
        <p:xfrm>
          <a:off x="0" y="0"/>
          <a:ext cx="12192000" cy="582506"/>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554269618"/>
                    </a:ext>
                  </a:extLst>
                </a:gridCol>
                <a:gridCol w="4064000">
                  <a:extLst>
                    <a:ext uri="{9D8B030D-6E8A-4147-A177-3AD203B41FA5}">
                      <a16:colId xmlns:a16="http://schemas.microsoft.com/office/drawing/2014/main" val="1174822857"/>
                    </a:ext>
                  </a:extLst>
                </a:gridCol>
                <a:gridCol w="4064000">
                  <a:extLst>
                    <a:ext uri="{9D8B030D-6E8A-4147-A177-3AD203B41FA5}">
                      <a16:colId xmlns:a16="http://schemas.microsoft.com/office/drawing/2014/main" val="3564525316"/>
                    </a:ext>
                  </a:extLst>
                </a:gridCol>
              </a:tblGrid>
              <a:tr h="582506">
                <a:tc>
                  <a:txBody>
                    <a:bodyPr/>
                    <a:lstStyle/>
                    <a:p>
                      <a:pPr algn="ctr"/>
                      <a:r>
                        <a:rPr lang="en-US" sz="2800" dirty="0"/>
                        <a:t>PSM Balance</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2F2EF9"/>
                    </a:solidFill>
                  </a:tcPr>
                </a:tc>
                <a:tc>
                  <a:txBody>
                    <a:bodyPr/>
                    <a:lstStyle/>
                    <a:p>
                      <a:pPr algn="ctr"/>
                      <a:r>
                        <a:rPr lang="en-US" sz="2800" dirty="0"/>
                        <a:t>Unmoderated Prediction</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algn="ctr"/>
                      <a:r>
                        <a:rPr lang="en-US" sz="2800" dirty="0"/>
                        <a:t>Moderators of Prediction</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2633248741"/>
                  </a:ext>
                </a:extLst>
              </a:tr>
            </a:tbl>
          </a:graphicData>
        </a:graphic>
      </p:graphicFrame>
      <p:pic>
        <p:nvPicPr>
          <p:cNvPr id="6" name="Picture 5">
            <a:extLst>
              <a:ext uri="{FF2B5EF4-FFF2-40B4-BE49-F238E27FC236}">
                <a16:creationId xmlns:a16="http://schemas.microsoft.com/office/drawing/2014/main" id="{440123AA-B35E-C54F-B1F5-10EA5F0D5EE0}"/>
              </a:ext>
            </a:extLst>
          </p:cNvPr>
          <p:cNvPicPr>
            <a:picLocks noChangeAspect="1"/>
          </p:cNvPicPr>
          <p:nvPr/>
        </p:nvPicPr>
        <p:blipFill rotWithShape="1">
          <a:blip r:embed="rId2"/>
          <a:srcRect l="30777" r="27149" b="96061"/>
          <a:stretch/>
        </p:blipFill>
        <p:spPr>
          <a:xfrm>
            <a:off x="4131733" y="655872"/>
            <a:ext cx="3928533" cy="235374"/>
          </a:xfrm>
          <a:prstGeom prst="rect">
            <a:avLst/>
          </a:prstGeom>
        </p:spPr>
      </p:pic>
      <p:pic>
        <p:nvPicPr>
          <p:cNvPr id="3" name="Picture 2">
            <a:extLst>
              <a:ext uri="{FF2B5EF4-FFF2-40B4-BE49-F238E27FC236}">
                <a16:creationId xmlns:a16="http://schemas.microsoft.com/office/drawing/2014/main" id="{52700C31-81D0-CB4B-96A5-FE1C7BD7AFA2}"/>
              </a:ext>
            </a:extLst>
          </p:cNvPr>
          <p:cNvPicPr>
            <a:picLocks noChangeAspect="1"/>
          </p:cNvPicPr>
          <p:nvPr/>
        </p:nvPicPr>
        <p:blipFill rotWithShape="1">
          <a:blip r:embed="rId3"/>
          <a:srcRect l="19975" t="3457" r="59640" b="52839"/>
          <a:stretch/>
        </p:blipFill>
        <p:spPr>
          <a:xfrm>
            <a:off x="3959098" y="1049866"/>
            <a:ext cx="3467890" cy="4758267"/>
          </a:xfrm>
          <a:prstGeom prst="rect">
            <a:avLst/>
          </a:prstGeom>
        </p:spPr>
      </p:pic>
      <p:pic>
        <p:nvPicPr>
          <p:cNvPr id="7" name="Picture 6">
            <a:extLst>
              <a:ext uri="{FF2B5EF4-FFF2-40B4-BE49-F238E27FC236}">
                <a16:creationId xmlns:a16="http://schemas.microsoft.com/office/drawing/2014/main" id="{DD4ABE9D-1671-6240-B341-22BAB2623702}"/>
              </a:ext>
            </a:extLst>
          </p:cNvPr>
          <p:cNvPicPr>
            <a:picLocks noChangeAspect="1"/>
          </p:cNvPicPr>
          <p:nvPr/>
        </p:nvPicPr>
        <p:blipFill rotWithShape="1">
          <a:blip r:embed="rId4"/>
          <a:srcRect l="41467" t="89847" r="37042"/>
          <a:stretch/>
        </p:blipFill>
        <p:spPr>
          <a:xfrm>
            <a:off x="4633818" y="5786529"/>
            <a:ext cx="2924362" cy="884215"/>
          </a:xfrm>
          <a:prstGeom prst="rect">
            <a:avLst/>
          </a:prstGeom>
        </p:spPr>
      </p:pic>
      <p:sp>
        <p:nvSpPr>
          <p:cNvPr id="2" name="Rectangle 1">
            <a:extLst>
              <a:ext uri="{FF2B5EF4-FFF2-40B4-BE49-F238E27FC236}">
                <a16:creationId xmlns:a16="http://schemas.microsoft.com/office/drawing/2014/main" id="{188E8740-14BD-9648-AB05-5B5095AD9F27}"/>
              </a:ext>
            </a:extLst>
          </p:cNvPr>
          <p:cNvSpPr/>
          <p:nvPr/>
        </p:nvSpPr>
        <p:spPr>
          <a:xfrm>
            <a:off x="5128591" y="1049866"/>
            <a:ext cx="1855305" cy="43570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506444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F69C733-1365-D74C-9F69-6D5CE24D30B2}"/>
              </a:ext>
            </a:extLst>
          </p:cNvPr>
          <p:cNvSpPr/>
          <p:nvPr/>
        </p:nvSpPr>
        <p:spPr>
          <a:xfrm>
            <a:off x="0" y="4981"/>
            <a:ext cx="12192000" cy="65621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t>Limitations of Personality Prediction</a:t>
            </a:r>
          </a:p>
        </p:txBody>
      </p:sp>
      <p:cxnSp>
        <p:nvCxnSpPr>
          <p:cNvPr id="6" name="Straight Connector 5">
            <a:extLst>
              <a:ext uri="{FF2B5EF4-FFF2-40B4-BE49-F238E27FC236}">
                <a16:creationId xmlns:a16="http://schemas.microsoft.com/office/drawing/2014/main" id="{4248D61A-7AC7-5645-BE77-1B9E5B78D556}"/>
              </a:ext>
            </a:extLst>
          </p:cNvPr>
          <p:cNvCxnSpPr>
            <a:cxnSpLocks/>
          </p:cNvCxnSpPr>
          <p:nvPr/>
        </p:nvCxnSpPr>
        <p:spPr>
          <a:xfrm>
            <a:off x="1413163" y="3818378"/>
            <a:ext cx="9115797"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088ACB20-D452-8943-8E08-9D436D48BAB9}"/>
              </a:ext>
            </a:extLst>
          </p:cNvPr>
          <p:cNvSpPr/>
          <p:nvPr/>
        </p:nvSpPr>
        <p:spPr>
          <a:xfrm>
            <a:off x="5250387" y="3567857"/>
            <a:ext cx="1503124" cy="501041"/>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T1</a:t>
            </a:r>
          </a:p>
        </p:txBody>
      </p:sp>
      <p:sp>
        <p:nvSpPr>
          <p:cNvPr id="11" name="Rectangle 10">
            <a:extLst>
              <a:ext uri="{FF2B5EF4-FFF2-40B4-BE49-F238E27FC236}">
                <a16:creationId xmlns:a16="http://schemas.microsoft.com/office/drawing/2014/main" id="{411EE081-86ED-A04C-8A9A-82BB8CBF806B}"/>
              </a:ext>
            </a:extLst>
          </p:cNvPr>
          <p:cNvSpPr/>
          <p:nvPr/>
        </p:nvSpPr>
        <p:spPr>
          <a:xfrm>
            <a:off x="8672218" y="3530623"/>
            <a:ext cx="1503124" cy="501041"/>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T2</a:t>
            </a:r>
          </a:p>
        </p:txBody>
      </p:sp>
      <p:cxnSp>
        <p:nvCxnSpPr>
          <p:cNvPr id="12" name="Straight Arrow Connector 11">
            <a:extLst>
              <a:ext uri="{FF2B5EF4-FFF2-40B4-BE49-F238E27FC236}">
                <a16:creationId xmlns:a16="http://schemas.microsoft.com/office/drawing/2014/main" id="{27B15876-B967-7345-B4B6-0E144F8AF3F0}"/>
              </a:ext>
            </a:extLst>
          </p:cNvPr>
          <p:cNvCxnSpPr>
            <a:cxnSpLocks/>
          </p:cNvCxnSpPr>
          <p:nvPr/>
        </p:nvCxnSpPr>
        <p:spPr>
          <a:xfrm flipV="1">
            <a:off x="9413180" y="4222178"/>
            <a:ext cx="0" cy="55183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41553715-4777-3040-9FBB-7E1E935049F7}"/>
              </a:ext>
            </a:extLst>
          </p:cNvPr>
          <p:cNvPicPr>
            <a:picLocks noChangeAspect="1"/>
          </p:cNvPicPr>
          <p:nvPr/>
        </p:nvPicPr>
        <p:blipFill>
          <a:blip r:embed="rId3"/>
          <a:stretch>
            <a:fillRect/>
          </a:stretch>
        </p:blipFill>
        <p:spPr>
          <a:xfrm>
            <a:off x="5707053" y="1977052"/>
            <a:ext cx="663895" cy="682668"/>
          </a:xfrm>
          <a:prstGeom prst="rect">
            <a:avLst/>
          </a:prstGeom>
        </p:spPr>
      </p:pic>
      <p:cxnSp>
        <p:nvCxnSpPr>
          <p:cNvPr id="14" name="Straight Arrow Connector 13">
            <a:extLst>
              <a:ext uri="{FF2B5EF4-FFF2-40B4-BE49-F238E27FC236}">
                <a16:creationId xmlns:a16="http://schemas.microsoft.com/office/drawing/2014/main" id="{8597EE22-C004-204A-803C-B79F2D87D93F}"/>
              </a:ext>
            </a:extLst>
          </p:cNvPr>
          <p:cNvCxnSpPr>
            <a:cxnSpLocks/>
          </p:cNvCxnSpPr>
          <p:nvPr/>
        </p:nvCxnSpPr>
        <p:spPr>
          <a:xfrm>
            <a:off x="5951318" y="2841006"/>
            <a:ext cx="0" cy="55183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83B94227-3A5C-0A46-B2ED-CB224AC939E5}"/>
              </a:ext>
            </a:extLst>
          </p:cNvPr>
          <p:cNvPicPr>
            <a:picLocks noChangeAspect="1"/>
          </p:cNvPicPr>
          <p:nvPr/>
        </p:nvPicPr>
        <p:blipFill>
          <a:blip r:embed="rId4"/>
          <a:stretch>
            <a:fillRect/>
          </a:stretch>
        </p:blipFill>
        <p:spPr>
          <a:xfrm>
            <a:off x="9189735" y="4781864"/>
            <a:ext cx="600553" cy="600553"/>
          </a:xfrm>
          <a:prstGeom prst="rect">
            <a:avLst/>
          </a:prstGeom>
        </p:spPr>
      </p:pic>
      <p:sp>
        <p:nvSpPr>
          <p:cNvPr id="16" name="Rectangle 15">
            <a:extLst>
              <a:ext uri="{FF2B5EF4-FFF2-40B4-BE49-F238E27FC236}">
                <a16:creationId xmlns:a16="http://schemas.microsoft.com/office/drawing/2014/main" id="{F2265AD3-D45C-274D-B7DF-568BB5FAB703}"/>
              </a:ext>
            </a:extLst>
          </p:cNvPr>
          <p:cNvSpPr/>
          <p:nvPr/>
        </p:nvSpPr>
        <p:spPr>
          <a:xfrm>
            <a:off x="4673947" y="1370091"/>
            <a:ext cx="2710257" cy="5991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rgbClr val="302EF8"/>
                </a:solidFill>
              </a:rPr>
              <a:t>Personality</a:t>
            </a:r>
          </a:p>
        </p:txBody>
      </p:sp>
      <p:sp>
        <p:nvSpPr>
          <p:cNvPr id="17" name="Rectangle 16">
            <a:extLst>
              <a:ext uri="{FF2B5EF4-FFF2-40B4-BE49-F238E27FC236}">
                <a16:creationId xmlns:a16="http://schemas.microsoft.com/office/drawing/2014/main" id="{9296D0A9-5D20-2243-AB21-56BBC4281CB5}"/>
              </a:ext>
            </a:extLst>
          </p:cNvPr>
          <p:cNvSpPr/>
          <p:nvPr/>
        </p:nvSpPr>
        <p:spPr>
          <a:xfrm>
            <a:off x="8040032" y="5571359"/>
            <a:ext cx="2710257" cy="5991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rgbClr val="302EF8"/>
                </a:solidFill>
              </a:rPr>
              <a:t>Outcomes</a:t>
            </a:r>
          </a:p>
        </p:txBody>
      </p:sp>
      <p:sp>
        <p:nvSpPr>
          <p:cNvPr id="19" name="Rectangle 18">
            <a:extLst>
              <a:ext uri="{FF2B5EF4-FFF2-40B4-BE49-F238E27FC236}">
                <a16:creationId xmlns:a16="http://schemas.microsoft.com/office/drawing/2014/main" id="{31A5B09A-B9B1-1741-84C9-9CB3B1C89E66}"/>
              </a:ext>
            </a:extLst>
          </p:cNvPr>
          <p:cNvSpPr/>
          <p:nvPr/>
        </p:nvSpPr>
        <p:spPr>
          <a:xfrm>
            <a:off x="1828556" y="3567857"/>
            <a:ext cx="1503124" cy="501041"/>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T0</a:t>
            </a:r>
          </a:p>
        </p:txBody>
      </p:sp>
      <p:cxnSp>
        <p:nvCxnSpPr>
          <p:cNvPr id="22" name="Straight Arrow Connector 21">
            <a:extLst>
              <a:ext uri="{FF2B5EF4-FFF2-40B4-BE49-F238E27FC236}">
                <a16:creationId xmlns:a16="http://schemas.microsoft.com/office/drawing/2014/main" id="{1B3097DD-B212-704D-BE16-83248C59AD19}"/>
              </a:ext>
            </a:extLst>
          </p:cNvPr>
          <p:cNvCxnSpPr>
            <a:cxnSpLocks/>
          </p:cNvCxnSpPr>
          <p:nvPr/>
        </p:nvCxnSpPr>
        <p:spPr>
          <a:xfrm flipV="1">
            <a:off x="2558923" y="4304386"/>
            <a:ext cx="0" cy="55183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3" name="Picture 22">
            <a:extLst>
              <a:ext uri="{FF2B5EF4-FFF2-40B4-BE49-F238E27FC236}">
                <a16:creationId xmlns:a16="http://schemas.microsoft.com/office/drawing/2014/main" id="{E7C376BA-1E1D-B840-ACC6-21907E4EBC36}"/>
              </a:ext>
            </a:extLst>
          </p:cNvPr>
          <p:cNvPicPr>
            <a:picLocks noChangeAspect="1"/>
          </p:cNvPicPr>
          <p:nvPr/>
        </p:nvPicPr>
        <p:blipFill>
          <a:blip r:embed="rId4"/>
          <a:stretch>
            <a:fillRect/>
          </a:stretch>
        </p:blipFill>
        <p:spPr>
          <a:xfrm>
            <a:off x="2335478" y="4864072"/>
            <a:ext cx="600553" cy="600553"/>
          </a:xfrm>
          <a:prstGeom prst="rect">
            <a:avLst/>
          </a:prstGeom>
        </p:spPr>
      </p:pic>
      <p:sp>
        <p:nvSpPr>
          <p:cNvPr id="24" name="Rectangle 23">
            <a:extLst>
              <a:ext uri="{FF2B5EF4-FFF2-40B4-BE49-F238E27FC236}">
                <a16:creationId xmlns:a16="http://schemas.microsoft.com/office/drawing/2014/main" id="{DDA93F58-6DA7-F04B-8E61-7081777616F9}"/>
              </a:ext>
            </a:extLst>
          </p:cNvPr>
          <p:cNvSpPr/>
          <p:nvPr/>
        </p:nvSpPr>
        <p:spPr>
          <a:xfrm>
            <a:off x="1185775" y="5653567"/>
            <a:ext cx="2710257" cy="5991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rgbClr val="302EF8"/>
                </a:solidFill>
              </a:rPr>
              <a:t>Outcomes</a:t>
            </a:r>
          </a:p>
        </p:txBody>
      </p:sp>
      <p:graphicFrame>
        <p:nvGraphicFramePr>
          <p:cNvPr id="25" name="Table 24">
            <a:extLst>
              <a:ext uri="{FF2B5EF4-FFF2-40B4-BE49-F238E27FC236}">
                <a16:creationId xmlns:a16="http://schemas.microsoft.com/office/drawing/2014/main" id="{65F32042-7B44-E342-983F-F79CA091B04E}"/>
              </a:ext>
            </a:extLst>
          </p:cNvPr>
          <p:cNvGraphicFramePr>
            <a:graphicFrameLocks noGrp="1"/>
          </p:cNvGraphicFramePr>
          <p:nvPr/>
        </p:nvGraphicFramePr>
        <p:xfrm>
          <a:off x="0" y="669954"/>
          <a:ext cx="12192000" cy="640080"/>
        </p:xfrm>
        <a:graphic>
          <a:graphicData uri="http://schemas.openxmlformats.org/drawingml/2006/table">
            <a:tbl>
              <a:tblPr firstRow="1" bandRow="1">
                <a:tableStyleId>{5C22544A-7EE6-4342-B048-85BDC9FD1C3A}</a:tableStyleId>
              </a:tblPr>
              <a:tblGrid>
                <a:gridCol w="2438400">
                  <a:extLst>
                    <a:ext uri="{9D8B030D-6E8A-4147-A177-3AD203B41FA5}">
                      <a16:colId xmlns:a16="http://schemas.microsoft.com/office/drawing/2014/main" val="2675878359"/>
                    </a:ext>
                  </a:extLst>
                </a:gridCol>
                <a:gridCol w="2438400">
                  <a:extLst>
                    <a:ext uri="{9D8B030D-6E8A-4147-A177-3AD203B41FA5}">
                      <a16:colId xmlns:a16="http://schemas.microsoft.com/office/drawing/2014/main" val="1988272518"/>
                    </a:ext>
                  </a:extLst>
                </a:gridCol>
                <a:gridCol w="2438400">
                  <a:extLst>
                    <a:ext uri="{9D8B030D-6E8A-4147-A177-3AD203B41FA5}">
                      <a16:colId xmlns:a16="http://schemas.microsoft.com/office/drawing/2014/main" val="2528695090"/>
                    </a:ext>
                  </a:extLst>
                </a:gridCol>
                <a:gridCol w="2438400">
                  <a:extLst>
                    <a:ext uri="{9D8B030D-6E8A-4147-A177-3AD203B41FA5}">
                      <a16:colId xmlns:a16="http://schemas.microsoft.com/office/drawing/2014/main" val="1257646453"/>
                    </a:ext>
                  </a:extLst>
                </a:gridCol>
                <a:gridCol w="2438400">
                  <a:extLst>
                    <a:ext uri="{9D8B030D-6E8A-4147-A177-3AD203B41FA5}">
                      <a16:colId xmlns:a16="http://schemas.microsoft.com/office/drawing/2014/main" val="166446408"/>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dirty="0">
                          <a:solidFill>
                            <a:schemeClr val="bg1"/>
                          </a:solidFill>
                        </a:rPr>
                        <a:t>Cross-Sectional (Reverse Causality)</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7030A0"/>
                    </a:solidFill>
                  </a:tcPr>
                </a:tc>
                <a:tc>
                  <a:txBody>
                    <a:bodyPr/>
                    <a:lstStyle/>
                    <a:p>
                      <a:pPr algn="ctr"/>
                      <a:r>
                        <a:rPr lang="en-US" dirty="0"/>
                        <a:t>Third Variables (Selection Bias)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algn="ctr"/>
                      <a:r>
                        <a:rPr lang="en-US" dirty="0"/>
                        <a:t>Arbitrary Covariate Inclusion</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algn="ctr"/>
                      <a:r>
                        <a:rPr lang="en-US" dirty="0"/>
                        <a:t>Unclear Boundary Conditions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algn="ctr"/>
                      <a:r>
                        <a:rPr lang="en-US" dirty="0"/>
                        <a:t>Single Studies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4191370413"/>
                  </a:ext>
                </a:extLst>
              </a:tr>
            </a:tbl>
          </a:graphicData>
        </a:graphic>
      </p:graphicFrame>
    </p:spTree>
    <p:extLst>
      <p:ext uri="{BB962C8B-B14F-4D97-AF65-F5344CB8AC3E}">
        <p14:creationId xmlns:p14="http://schemas.microsoft.com/office/powerpoint/2010/main" val="77884125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ABB58358-DDCD-F94E-B942-9D4347CDF1F4}"/>
              </a:ext>
            </a:extLst>
          </p:cNvPr>
          <p:cNvGraphicFramePr>
            <a:graphicFrameLocks noGrp="1"/>
          </p:cNvGraphicFramePr>
          <p:nvPr>
            <p:extLst>
              <p:ext uri="{D42A27DB-BD31-4B8C-83A1-F6EECF244321}">
                <p14:modId xmlns:p14="http://schemas.microsoft.com/office/powerpoint/2010/main" val="1570980042"/>
              </p:ext>
            </p:extLst>
          </p:nvPr>
        </p:nvGraphicFramePr>
        <p:xfrm>
          <a:off x="0" y="0"/>
          <a:ext cx="12192000" cy="582506"/>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554269618"/>
                    </a:ext>
                  </a:extLst>
                </a:gridCol>
                <a:gridCol w="4064000">
                  <a:extLst>
                    <a:ext uri="{9D8B030D-6E8A-4147-A177-3AD203B41FA5}">
                      <a16:colId xmlns:a16="http://schemas.microsoft.com/office/drawing/2014/main" val="1174822857"/>
                    </a:ext>
                  </a:extLst>
                </a:gridCol>
                <a:gridCol w="4064000">
                  <a:extLst>
                    <a:ext uri="{9D8B030D-6E8A-4147-A177-3AD203B41FA5}">
                      <a16:colId xmlns:a16="http://schemas.microsoft.com/office/drawing/2014/main" val="3564525316"/>
                    </a:ext>
                  </a:extLst>
                </a:gridCol>
              </a:tblGrid>
              <a:tr h="582506">
                <a:tc>
                  <a:txBody>
                    <a:bodyPr/>
                    <a:lstStyle/>
                    <a:p>
                      <a:pPr algn="ctr"/>
                      <a:r>
                        <a:rPr lang="en-US" sz="2800" dirty="0"/>
                        <a:t>PSM Balance</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2F2EF9"/>
                    </a:solidFill>
                  </a:tcPr>
                </a:tc>
                <a:tc>
                  <a:txBody>
                    <a:bodyPr/>
                    <a:lstStyle/>
                    <a:p>
                      <a:pPr algn="ctr"/>
                      <a:r>
                        <a:rPr lang="en-US" sz="2800" dirty="0"/>
                        <a:t>Unmoderated Prediction</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algn="ctr"/>
                      <a:r>
                        <a:rPr lang="en-US" sz="2800" dirty="0"/>
                        <a:t>Moderators of Prediction</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2633248741"/>
                  </a:ext>
                </a:extLst>
              </a:tr>
            </a:tbl>
          </a:graphicData>
        </a:graphic>
      </p:graphicFrame>
      <p:pic>
        <p:nvPicPr>
          <p:cNvPr id="6" name="Picture 5">
            <a:extLst>
              <a:ext uri="{FF2B5EF4-FFF2-40B4-BE49-F238E27FC236}">
                <a16:creationId xmlns:a16="http://schemas.microsoft.com/office/drawing/2014/main" id="{440123AA-B35E-C54F-B1F5-10EA5F0D5EE0}"/>
              </a:ext>
            </a:extLst>
          </p:cNvPr>
          <p:cNvPicPr>
            <a:picLocks noChangeAspect="1"/>
          </p:cNvPicPr>
          <p:nvPr/>
        </p:nvPicPr>
        <p:blipFill>
          <a:blip r:embed="rId2"/>
          <a:stretch>
            <a:fillRect/>
          </a:stretch>
        </p:blipFill>
        <p:spPr>
          <a:xfrm>
            <a:off x="1427427" y="746759"/>
            <a:ext cx="9337146" cy="5975773"/>
          </a:xfrm>
          <a:prstGeom prst="rect">
            <a:avLst/>
          </a:prstGeom>
        </p:spPr>
      </p:pic>
      <p:sp>
        <p:nvSpPr>
          <p:cNvPr id="7" name="Rectangle 6">
            <a:extLst>
              <a:ext uri="{FF2B5EF4-FFF2-40B4-BE49-F238E27FC236}">
                <a16:creationId xmlns:a16="http://schemas.microsoft.com/office/drawing/2014/main" id="{B1CE8B9D-BB98-7642-A9AE-E09F718EFD67}"/>
              </a:ext>
            </a:extLst>
          </p:cNvPr>
          <p:cNvSpPr/>
          <p:nvPr/>
        </p:nvSpPr>
        <p:spPr>
          <a:xfrm>
            <a:off x="8355702" y="6353200"/>
            <a:ext cx="3508717" cy="369332"/>
          </a:xfrm>
          <a:prstGeom prst="rect">
            <a:avLst/>
          </a:prstGeom>
        </p:spPr>
        <p:txBody>
          <a:bodyPr wrap="none">
            <a:spAutoFit/>
          </a:bodyPr>
          <a:lstStyle/>
          <a:p>
            <a:r>
              <a:rPr lang="en-US" b="1" dirty="0" err="1">
                <a:solidFill>
                  <a:srgbClr val="2F2EF9"/>
                </a:solidFill>
              </a:rPr>
              <a:t>emoriebeck.shinyapps.io</a:t>
            </a:r>
            <a:r>
              <a:rPr lang="en-US" b="1" dirty="0">
                <a:solidFill>
                  <a:srgbClr val="2F2EF9"/>
                </a:solidFill>
              </a:rPr>
              <a:t>/selection</a:t>
            </a:r>
            <a:endParaRPr lang="en-US" dirty="0">
              <a:solidFill>
                <a:srgbClr val="2F2EF9"/>
              </a:solidFill>
            </a:endParaRPr>
          </a:p>
        </p:txBody>
      </p:sp>
    </p:spTree>
    <p:extLst>
      <p:ext uri="{BB962C8B-B14F-4D97-AF65-F5344CB8AC3E}">
        <p14:creationId xmlns:p14="http://schemas.microsoft.com/office/powerpoint/2010/main" val="29443166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ABB58358-DDCD-F94E-B942-9D4347CDF1F4}"/>
              </a:ext>
            </a:extLst>
          </p:cNvPr>
          <p:cNvGraphicFramePr>
            <a:graphicFrameLocks noGrp="1"/>
          </p:cNvGraphicFramePr>
          <p:nvPr/>
        </p:nvGraphicFramePr>
        <p:xfrm>
          <a:off x="0" y="0"/>
          <a:ext cx="12192000" cy="582506"/>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554269618"/>
                    </a:ext>
                  </a:extLst>
                </a:gridCol>
                <a:gridCol w="4064000">
                  <a:extLst>
                    <a:ext uri="{9D8B030D-6E8A-4147-A177-3AD203B41FA5}">
                      <a16:colId xmlns:a16="http://schemas.microsoft.com/office/drawing/2014/main" val="1174822857"/>
                    </a:ext>
                  </a:extLst>
                </a:gridCol>
                <a:gridCol w="4064000">
                  <a:extLst>
                    <a:ext uri="{9D8B030D-6E8A-4147-A177-3AD203B41FA5}">
                      <a16:colId xmlns:a16="http://schemas.microsoft.com/office/drawing/2014/main" val="3564525316"/>
                    </a:ext>
                  </a:extLst>
                </a:gridCol>
              </a:tblGrid>
              <a:tr h="582506">
                <a:tc>
                  <a:txBody>
                    <a:bodyPr/>
                    <a:lstStyle/>
                    <a:p>
                      <a:pPr algn="ctr"/>
                      <a:r>
                        <a:rPr lang="en-US" sz="2800" dirty="0"/>
                        <a:t>PSM Balance</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2F2EF9"/>
                    </a:solidFill>
                  </a:tcPr>
                </a:tc>
                <a:tc>
                  <a:txBody>
                    <a:bodyPr/>
                    <a:lstStyle/>
                    <a:p>
                      <a:pPr algn="ctr"/>
                      <a:r>
                        <a:rPr lang="en-US" sz="2800" dirty="0"/>
                        <a:t>Unmoderated Prediction</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algn="ctr"/>
                      <a:r>
                        <a:rPr lang="en-US" sz="2800" dirty="0"/>
                        <a:t>Moderators of Prediction</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2633248741"/>
                  </a:ext>
                </a:extLst>
              </a:tr>
            </a:tbl>
          </a:graphicData>
        </a:graphic>
      </p:graphicFrame>
      <p:sp>
        <p:nvSpPr>
          <p:cNvPr id="7" name="Rectangle 6">
            <a:extLst>
              <a:ext uri="{FF2B5EF4-FFF2-40B4-BE49-F238E27FC236}">
                <a16:creationId xmlns:a16="http://schemas.microsoft.com/office/drawing/2014/main" id="{B1CE8B9D-BB98-7642-A9AE-E09F718EFD67}"/>
              </a:ext>
            </a:extLst>
          </p:cNvPr>
          <p:cNvSpPr/>
          <p:nvPr/>
        </p:nvSpPr>
        <p:spPr>
          <a:xfrm>
            <a:off x="1564191" y="2221319"/>
            <a:ext cx="9063618" cy="2677656"/>
          </a:xfrm>
          <a:prstGeom prst="rect">
            <a:avLst/>
          </a:prstGeom>
        </p:spPr>
        <p:txBody>
          <a:bodyPr wrap="square">
            <a:spAutoFit/>
          </a:bodyPr>
          <a:lstStyle/>
          <a:p>
            <a:pPr algn="ctr"/>
            <a:r>
              <a:rPr lang="en-US" sz="4400" b="1" dirty="0" err="1">
                <a:solidFill>
                  <a:srgbClr val="2F2EF9"/>
                </a:solidFill>
              </a:rPr>
              <a:t>emoriebeck.shinyapps.io</a:t>
            </a:r>
            <a:r>
              <a:rPr lang="en-US" sz="4400" b="1" dirty="0">
                <a:solidFill>
                  <a:srgbClr val="2F2EF9"/>
                </a:solidFill>
              </a:rPr>
              <a:t>/selection</a:t>
            </a:r>
          </a:p>
          <a:p>
            <a:pPr algn="ctr"/>
            <a:endParaRPr lang="en-US" sz="4400" b="1" dirty="0">
              <a:solidFill>
                <a:srgbClr val="2F2EF9"/>
              </a:solidFill>
            </a:endParaRPr>
          </a:p>
          <a:p>
            <a:pPr algn="ctr"/>
            <a:r>
              <a:rPr lang="en-US" sz="4000" dirty="0">
                <a:solidFill>
                  <a:srgbClr val="2F2EF9"/>
                </a:solidFill>
              </a:rPr>
              <a:t>https://</a:t>
            </a:r>
            <a:r>
              <a:rPr lang="en-US" sz="4000" dirty="0" err="1">
                <a:solidFill>
                  <a:srgbClr val="2F2EF9"/>
                </a:solidFill>
              </a:rPr>
              <a:t>github.com</a:t>
            </a:r>
            <a:r>
              <a:rPr lang="en-US" sz="4000" dirty="0">
                <a:solidFill>
                  <a:srgbClr val="2F2EF9"/>
                </a:solidFill>
              </a:rPr>
              <a:t>/</a:t>
            </a:r>
            <a:r>
              <a:rPr lang="en-US" sz="4000" dirty="0" err="1">
                <a:solidFill>
                  <a:srgbClr val="2F2EF9"/>
                </a:solidFill>
              </a:rPr>
              <a:t>emoriebeck</a:t>
            </a:r>
            <a:r>
              <a:rPr lang="en-US" sz="4000" dirty="0">
                <a:solidFill>
                  <a:srgbClr val="2F2EF9"/>
                </a:solidFill>
              </a:rPr>
              <a:t>/selection/tree/master/results/</a:t>
            </a:r>
            <a:r>
              <a:rPr lang="en-US" sz="4000" dirty="0" err="1">
                <a:solidFill>
                  <a:srgbClr val="2F2EF9"/>
                </a:solidFill>
              </a:rPr>
              <a:t>psm</a:t>
            </a:r>
            <a:r>
              <a:rPr lang="en-US" sz="4000" dirty="0">
                <a:solidFill>
                  <a:srgbClr val="2F2EF9"/>
                </a:solidFill>
              </a:rPr>
              <a:t>/</a:t>
            </a:r>
            <a:r>
              <a:rPr lang="en-US" sz="4000" dirty="0" err="1">
                <a:solidFill>
                  <a:srgbClr val="2F2EF9"/>
                </a:solidFill>
              </a:rPr>
              <a:t>bal_plots</a:t>
            </a:r>
            <a:endParaRPr lang="en-US" sz="4400" dirty="0">
              <a:solidFill>
                <a:srgbClr val="2F2EF9"/>
              </a:solidFill>
            </a:endParaRPr>
          </a:p>
        </p:txBody>
      </p:sp>
    </p:spTree>
    <p:extLst>
      <p:ext uri="{BB962C8B-B14F-4D97-AF65-F5344CB8AC3E}">
        <p14:creationId xmlns:p14="http://schemas.microsoft.com/office/powerpoint/2010/main" val="378509944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A2AE1AFF-CD95-0B48-8792-03957C51FA33}"/>
              </a:ext>
            </a:extLst>
          </p:cNvPr>
          <p:cNvSpPr/>
          <p:nvPr/>
        </p:nvSpPr>
        <p:spPr>
          <a:xfrm>
            <a:off x="10625986" y="2510604"/>
            <a:ext cx="600428" cy="461115"/>
          </a:xfrm>
          <a:prstGeom prst="rect">
            <a:avLst/>
          </a:prstGeom>
          <a:solidFill>
            <a:srgbClr val="92D050">
              <a:alpha val="4705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07C5D440-27F9-744B-AF44-D493064C21C8}"/>
                  </a:ext>
                </a:extLst>
              </p:cNvPr>
              <p:cNvSpPr/>
              <p:nvPr/>
            </p:nvSpPr>
            <p:spPr>
              <a:xfrm>
                <a:off x="9757616" y="2044440"/>
                <a:ext cx="1675907" cy="93346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sz="2400" b="1" i="1" smtClean="0">
                              <a:latin typeface="Cambria Math" panose="02040503050406030204" pitchFamily="18" charset="0"/>
                              <a:cs typeface="Times New Roman" panose="02020603050405020304" pitchFamily="18" charset="0"/>
                            </a:rPr>
                          </m:ctrlPr>
                        </m:dPr>
                        <m:e>
                          <m:m>
                            <m:mPr>
                              <m:mcs>
                                <m:mc>
                                  <m:mcPr>
                                    <m:count m:val="2"/>
                                    <m:mcJc m:val="center"/>
                                  </m:mcPr>
                                </m:mc>
                              </m:mcs>
                              <m:ctrlPr>
                                <a:rPr lang="en-US" sz="2400" b="1" i="1" smtClean="0">
                                  <a:latin typeface="Cambria Math" panose="02040503050406030204" pitchFamily="18" charset="0"/>
                                  <a:cs typeface="Times New Roman" panose="02020603050405020304" pitchFamily="18" charset="0"/>
                                </a:rPr>
                              </m:ctrlPr>
                            </m:mPr>
                            <m:mr>
                              <m:e>
                                <m:sSubSup>
                                  <m:sSubSupPr>
                                    <m:ctrlPr>
                                      <a:rPr lang="en-US" sz="2400" b="1" i="1">
                                        <a:latin typeface="Cambria Math" panose="02040503050406030204" pitchFamily="18" charset="0"/>
                                        <a:cs typeface="Times New Roman" panose="02020603050405020304" pitchFamily="18" charset="0"/>
                                      </a:rPr>
                                    </m:ctrlPr>
                                  </m:sSubSupPr>
                                  <m:e>
                                    <m:r>
                                      <a:rPr lang="en-US" sz="2400" b="1" i="1">
                                        <a:latin typeface="Cambria Math" panose="02040503050406030204" pitchFamily="18" charset="0"/>
                                        <a:ea typeface="Cambria Math" panose="02040503050406030204" pitchFamily="18" charset="0"/>
                                        <a:cs typeface="Times New Roman" panose="02020603050405020304" pitchFamily="18" charset="0"/>
                                      </a:rPr>
                                      <m:t>𝝉</m:t>
                                    </m:r>
                                  </m:e>
                                  <m:sub>
                                    <m:r>
                                      <a:rPr lang="en-US" sz="2400" b="1" i="1">
                                        <a:latin typeface="Cambria Math" panose="02040503050406030204" pitchFamily="18" charset="0"/>
                                        <a:ea typeface="Cambria Math" panose="02040503050406030204" pitchFamily="18" charset="0"/>
                                        <a:cs typeface="Times New Roman" panose="02020603050405020304" pitchFamily="18" charset="0"/>
                                      </a:rPr>
                                      <m:t>𝟎𝟎</m:t>
                                    </m:r>
                                  </m:sub>
                                  <m:sup>
                                    <m:r>
                                      <a:rPr lang="en-US" sz="2400" b="1" i="1">
                                        <a:latin typeface="Cambria Math" panose="02040503050406030204" pitchFamily="18" charset="0"/>
                                        <a:cs typeface="Times New Roman" panose="02020603050405020304" pitchFamily="18" charset="0"/>
                                      </a:rPr>
                                      <m:t>𝟐</m:t>
                                    </m:r>
                                  </m:sup>
                                </m:sSubSup>
                              </m:e>
                              <m:e>
                                <m:sSub>
                                  <m:sSubPr>
                                    <m:ctrlPr>
                                      <a:rPr lang="en-US" sz="2400" b="1" i="1">
                                        <a:latin typeface="Cambria Math" panose="02040503050406030204" pitchFamily="18" charset="0"/>
                                        <a:cs typeface="Times New Roman" panose="02020603050405020304" pitchFamily="18" charset="0"/>
                                      </a:rPr>
                                    </m:ctrlPr>
                                  </m:sSubPr>
                                  <m:e>
                                    <m:r>
                                      <a:rPr lang="en-US" sz="2400" b="1" i="1">
                                        <a:latin typeface="Cambria Math" panose="02040503050406030204" pitchFamily="18" charset="0"/>
                                        <a:ea typeface="Cambria Math" panose="02040503050406030204" pitchFamily="18" charset="0"/>
                                        <a:cs typeface="Times New Roman" panose="02020603050405020304" pitchFamily="18" charset="0"/>
                                      </a:rPr>
                                      <m:t>𝝉</m:t>
                                    </m:r>
                                  </m:e>
                                  <m:sub>
                                    <m:r>
                                      <a:rPr lang="en-US" sz="2400" b="1" i="1" smtClean="0">
                                        <a:latin typeface="Cambria Math" panose="02040503050406030204" pitchFamily="18" charset="0"/>
                                        <a:ea typeface="Cambria Math" panose="02040503050406030204" pitchFamily="18" charset="0"/>
                                        <a:cs typeface="Times New Roman" panose="02020603050405020304" pitchFamily="18" charset="0"/>
                                      </a:rPr>
                                      <m:t>𝟎</m:t>
                                    </m:r>
                                    <m:r>
                                      <a:rPr lang="en-US" sz="2400" b="1" i="1">
                                        <a:latin typeface="Cambria Math" panose="02040503050406030204" pitchFamily="18" charset="0"/>
                                        <a:cs typeface="Times New Roman" panose="02020603050405020304" pitchFamily="18" charset="0"/>
                                      </a:rPr>
                                      <m:t>𝟏</m:t>
                                    </m:r>
                                  </m:sub>
                                </m:sSub>
                              </m:e>
                            </m:mr>
                            <m:mr>
                              <m:e>
                                <m:sSub>
                                  <m:sSubPr>
                                    <m:ctrlPr>
                                      <a:rPr lang="en-US" sz="2400" b="1" i="1">
                                        <a:latin typeface="Cambria Math" panose="02040503050406030204" pitchFamily="18" charset="0"/>
                                        <a:cs typeface="Times New Roman" panose="02020603050405020304" pitchFamily="18" charset="0"/>
                                      </a:rPr>
                                    </m:ctrlPr>
                                  </m:sSubPr>
                                  <m:e>
                                    <m:r>
                                      <a:rPr lang="en-US" sz="2400" b="1" i="1">
                                        <a:latin typeface="Cambria Math" panose="02040503050406030204" pitchFamily="18" charset="0"/>
                                        <a:ea typeface="Cambria Math" panose="02040503050406030204" pitchFamily="18" charset="0"/>
                                        <a:cs typeface="Times New Roman" panose="02020603050405020304" pitchFamily="18" charset="0"/>
                                      </a:rPr>
                                      <m:t>𝝉</m:t>
                                    </m:r>
                                  </m:e>
                                  <m:sub>
                                    <m:r>
                                      <a:rPr lang="en-US" sz="2400" b="1" i="1">
                                        <a:latin typeface="Cambria Math" panose="02040503050406030204" pitchFamily="18" charset="0"/>
                                        <a:cs typeface="Times New Roman" panose="02020603050405020304" pitchFamily="18" charset="0"/>
                                      </a:rPr>
                                      <m:t>𝟏𝟎</m:t>
                                    </m:r>
                                  </m:sub>
                                </m:sSub>
                              </m:e>
                              <m:e>
                                <m:sSubSup>
                                  <m:sSubSupPr>
                                    <m:ctrlPr>
                                      <a:rPr lang="en-US" sz="2400" b="1" i="1">
                                        <a:latin typeface="Cambria Math" panose="02040503050406030204" pitchFamily="18" charset="0"/>
                                        <a:cs typeface="Times New Roman" panose="02020603050405020304" pitchFamily="18" charset="0"/>
                                      </a:rPr>
                                    </m:ctrlPr>
                                  </m:sSubSupPr>
                                  <m:e>
                                    <m:r>
                                      <a:rPr lang="en-US" sz="2400" b="1" i="1">
                                        <a:latin typeface="Cambria Math" panose="02040503050406030204" pitchFamily="18" charset="0"/>
                                        <a:ea typeface="Cambria Math" panose="02040503050406030204" pitchFamily="18" charset="0"/>
                                        <a:cs typeface="Times New Roman" panose="02020603050405020304" pitchFamily="18" charset="0"/>
                                      </a:rPr>
                                      <m:t>𝝉</m:t>
                                    </m:r>
                                  </m:e>
                                  <m:sub>
                                    <m:r>
                                      <a:rPr lang="en-US" sz="2400" b="1" i="1" smtClean="0">
                                        <a:latin typeface="Cambria Math" panose="02040503050406030204" pitchFamily="18" charset="0"/>
                                        <a:ea typeface="Cambria Math" panose="02040503050406030204" pitchFamily="18" charset="0"/>
                                        <a:cs typeface="Times New Roman" panose="02020603050405020304" pitchFamily="18" charset="0"/>
                                      </a:rPr>
                                      <m:t>𝟏𝟏</m:t>
                                    </m:r>
                                  </m:sub>
                                  <m:sup>
                                    <m:r>
                                      <a:rPr lang="en-US" sz="2400" b="1" i="1">
                                        <a:latin typeface="Cambria Math" panose="02040503050406030204" pitchFamily="18" charset="0"/>
                                        <a:cs typeface="Times New Roman" panose="02020603050405020304" pitchFamily="18" charset="0"/>
                                      </a:rPr>
                                      <m:t>𝟐</m:t>
                                    </m:r>
                                  </m:sup>
                                </m:sSubSup>
                              </m:e>
                            </m:mr>
                          </m:m>
                        </m:e>
                      </m:d>
                    </m:oMath>
                  </m:oMathPara>
                </a14:m>
                <a:endParaRPr lang="en-US" sz="2400" dirty="0"/>
              </a:p>
            </p:txBody>
          </p:sp>
        </mc:Choice>
        <mc:Fallback xmlns="">
          <p:sp>
            <p:nvSpPr>
              <p:cNvPr id="2" name="Rectangle 1">
                <a:extLst>
                  <a:ext uri="{FF2B5EF4-FFF2-40B4-BE49-F238E27FC236}">
                    <a16:creationId xmlns:a16="http://schemas.microsoft.com/office/drawing/2014/main" id="{07C5D440-27F9-744B-AF44-D493064C21C8}"/>
                  </a:ext>
                </a:extLst>
              </p:cNvPr>
              <p:cNvSpPr>
                <a:spLocks noRot="1" noChangeAspect="1" noMove="1" noResize="1" noEditPoints="1" noAdjustHandles="1" noChangeArrowheads="1" noChangeShapeType="1" noTextEdit="1"/>
              </p:cNvSpPr>
              <p:nvPr/>
            </p:nvSpPr>
            <p:spPr>
              <a:xfrm>
                <a:off x="9757616" y="2044440"/>
                <a:ext cx="1675907" cy="933461"/>
              </a:xfrm>
              <a:prstGeom prst="rect">
                <a:avLst/>
              </a:prstGeom>
              <a:blipFill>
                <a:blip r:embed="rId2"/>
                <a:stretch>
                  <a:fillRect b="-2703"/>
                </a:stretch>
              </a:blipFill>
            </p:spPr>
            <p:txBody>
              <a:bodyPr/>
              <a:lstStyle/>
              <a:p>
                <a:r>
                  <a:rPr lang="en-US">
                    <a:noFill/>
                  </a:rPr>
                  <a:t> </a:t>
                </a:r>
              </a:p>
            </p:txBody>
          </p:sp>
        </mc:Fallback>
      </mc:AlternateContent>
      <p:sp>
        <p:nvSpPr>
          <p:cNvPr id="10" name="Rectangle 9">
            <a:extLst>
              <a:ext uri="{FF2B5EF4-FFF2-40B4-BE49-F238E27FC236}">
                <a16:creationId xmlns:a16="http://schemas.microsoft.com/office/drawing/2014/main" id="{7EB34D72-AAF0-CF41-9B5E-38C2DDFF9183}"/>
              </a:ext>
            </a:extLst>
          </p:cNvPr>
          <p:cNvSpPr/>
          <p:nvPr/>
        </p:nvSpPr>
        <p:spPr>
          <a:xfrm>
            <a:off x="7203287" y="2236498"/>
            <a:ext cx="600428" cy="461115"/>
          </a:xfrm>
          <a:prstGeom prst="rect">
            <a:avLst/>
          </a:prstGeom>
          <a:solidFill>
            <a:srgbClr val="92D050">
              <a:alpha val="4705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71D6C5DC-6291-7F4A-96C8-4D7766FCB074}"/>
              </a:ext>
            </a:extLst>
          </p:cNvPr>
          <p:cNvSpPr/>
          <p:nvPr/>
        </p:nvSpPr>
        <p:spPr>
          <a:xfrm>
            <a:off x="8097035" y="2236498"/>
            <a:ext cx="600428" cy="461115"/>
          </a:xfrm>
          <a:prstGeom prst="rect">
            <a:avLst/>
          </a:prstGeom>
          <a:solidFill>
            <a:srgbClr val="92D050">
              <a:alpha val="4705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C04D08A6-494A-BF43-B0D6-69AE99ABE5AB}"/>
              </a:ext>
            </a:extLst>
          </p:cNvPr>
          <p:cNvSpPr/>
          <p:nvPr/>
        </p:nvSpPr>
        <p:spPr>
          <a:xfrm>
            <a:off x="6303911" y="2236497"/>
            <a:ext cx="600428" cy="461115"/>
          </a:xfrm>
          <a:prstGeom prst="rect">
            <a:avLst/>
          </a:prstGeom>
          <a:solidFill>
            <a:srgbClr val="92D050">
              <a:alpha val="4705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3C46CF71-5CFB-B649-A5B4-91B715E311F9}"/>
                  </a:ext>
                </a:extLst>
              </p:cNvPr>
              <p:cNvSpPr/>
              <p:nvPr/>
            </p:nvSpPr>
            <p:spPr>
              <a:xfrm>
                <a:off x="5579076" y="280287"/>
                <a:ext cx="6096000" cy="2417328"/>
              </a:xfrm>
              <a:prstGeom prst="rect">
                <a:avLst/>
              </a:prstGeom>
            </p:spPr>
            <p:txBody>
              <a:bodyPr>
                <a:spAutoFit/>
              </a:bodyPr>
              <a:lstStyle/>
              <a:p>
                <a:pPr>
                  <a:lnSpc>
                    <a:spcPct val="200000"/>
                  </a:lnSpc>
                </a:pPr>
                <a:r>
                  <a:rPr lang="en-US" sz="2400" b="1" dirty="0">
                    <a:ea typeface="Calibri" panose="020F0502020204030204" pitchFamily="34" charset="0"/>
                    <a:cs typeface="Times New Roman" panose="02020603050405020304" pitchFamily="18" charset="0"/>
                  </a:rPr>
                  <a:t>Level 1: </a:t>
                </a:r>
                <a14:m>
                  <m:oMath xmlns:m="http://schemas.openxmlformats.org/officeDocument/2006/math">
                    <m:sSub>
                      <m:sSubPr>
                        <m:ctrlPr>
                          <a:rPr lang="en-US" sz="2400" b="1" i="1">
                            <a:latin typeface="Cambria Math" panose="02040503050406030204" pitchFamily="18" charset="0"/>
                            <a:ea typeface="Calibri" panose="020F0502020204030204" pitchFamily="34" charset="0"/>
                            <a:cs typeface="Times New Roman" panose="02020603050405020304" pitchFamily="18" charset="0"/>
                          </a:rPr>
                        </m:ctrlPr>
                      </m:sSubPr>
                      <m:e>
                        <m:r>
                          <a:rPr lang="en-US" sz="2400" b="1" i="1" smtClean="0">
                            <a:latin typeface="Cambria Math" panose="02040503050406030204" pitchFamily="18" charset="0"/>
                            <a:ea typeface="Calibri" panose="020F0502020204030204" pitchFamily="34" charset="0"/>
                            <a:cs typeface="Times New Roman" panose="02020603050405020304" pitchFamily="18" charset="0"/>
                          </a:rPr>
                          <m:t>𝒍𝒐𝒈𝒊𝒕</m:t>
                        </m:r>
                        <m:r>
                          <a:rPr lang="en-US" sz="2400" b="1" i="1" smtClean="0">
                            <a:latin typeface="Cambria Math" panose="02040503050406030204" pitchFamily="18" charset="0"/>
                            <a:ea typeface="Calibri" panose="020F0502020204030204" pitchFamily="34" charset="0"/>
                            <a:cs typeface="Times New Roman" panose="02020603050405020304" pitchFamily="18" charset="0"/>
                          </a:rPr>
                          <m:t>(</m:t>
                        </m:r>
                        <m:r>
                          <a:rPr lang="en-US" sz="2400" b="1" i="1" smtClean="0">
                            <a:latin typeface="Cambria Math" panose="02040503050406030204" pitchFamily="18" charset="0"/>
                            <a:ea typeface="Calibri" panose="020F0502020204030204" pitchFamily="34" charset="0"/>
                            <a:cs typeface="Times New Roman" panose="02020603050405020304" pitchFamily="18" charset="0"/>
                          </a:rPr>
                          <m:t>𝑷</m:t>
                        </m:r>
                      </m:e>
                      <m:sub>
                        <m:r>
                          <a:rPr lang="en-US" sz="2400" b="1" i="1">
                            <a:latin typeface="Cambria Math" panose="02040503050406030204" pitchFamily="18" charset="0"/>
                            <a:ea typeface="Calibri" panose="020F0502020204030204" pitchFamily="34" charset="0"/>
                            <a:cs typeface="Times New Roman" panose="02020603050405020304" pitchFamily="18" charset="0"/>
                          </a:rPr>
                          <m:t>𝒊𝒋</m:t>
                        </m:r>
                      </m:sub>
                    </m:sSub>
                    <m:r>
                      <a:rPr lang="en-US" sz="2400" b="1" i="1" smtClean="0">
                        <a:latin typeface="Cambria Math" panose="02040503050406030204" pitchFamily="18" charset="0"/>
                        <a:ea typeface="Calibri" panose="020F0502020204030204" pitchFamily="34" charset="0"/>
                        <a:cs typeface="Times New Roman" panose="02020603050405020304" pitchFamily="18" charset="0"/>
                      </a:rPr>
                      <m:t>)</m:t>
                    </m:r>
                    <m:r>
                      <a:rPr lang="en-US" sz="2400" b="1" i="1">
                        <a:latin typeface="Cambria Math" panose="02040503050406030204" pitchFamily="18" charset="0"/>
                        <a:ea typeface="Calibri" panose="020F0502020204030204" pitchFamily="34" charset="0"/>
                        <a:cs typeface="Times New Roman" panose="02020603050405020304" pitchFamily="18" charset="0"/>
                      </a:rPr>
                      <m:t>= </m:t>
                    </m:r>
                    <m:sSub>
                      <m:sSubPr>
                        <m:ctrlPr>
                          <a:rPr lang="en-US" sz="2400" b="1" i="1">
                            <a:latin typeface="Cambria Math" panose="02040503050406030204" pitchFamily="18" charset="0"/>
                            <a:ea typeface="Calibri" panose="020F0502020204030204" pitchFamily="34" charset="0"/>
                            <a:cs typeface="Times New Roman" panose="02020603050405020304" pitchFamily="18" charset="0"/>
                          </a:rPr>
                        </m:ctrlPr>
                      </m:sSubPr>
                      <m:e>
                        <m:r>
                          <a:rPr lang="en-US" sz="2400" b="1" i="1">
                            <a:latin typeface="Cambria Math" panose="02040503050406030204" pitchFamily="18" charset="0"/>
                            <a:ea typeface="Calibri" panose="020F0502020204030204" pitchFamily="34" charset="0"/>
                            <a:cs typeface="Times New Roman" panose="02020603050405020304" pitchFamily="18" charset="0"/>
                          </a:rPr>
                          <m:t>𝜷</m:t>
                        </m:r>
                      </m:e>
                      <m:sub>
                        <m:r>
                          <a:rPr lang="en-US" sz="2400" b="1" i="1">
                            <a:latin typeface="Cambria Math" panose="02040503050406030204" pitchFamily="18" charset="0"/>
                            <a:ea typeface="Calibri" panose="020F0502020204030204" pitchFamily="34" charset="0"/>
                            <a:cs typeface="Times New Roman" panose="02020603050405020304" pitchFamily="18" charset="0"/>
                          </a:rPr>
                          <m:t>𝟎</m:t>
                        </m:r>
                        <m:r>
                          <a:rPr lang="en-US" sz="2400" b="1" i="1">
                            <a:latin typeface="Cambria Math" panose="02040503050406030204" pitchFamily="18" charset="0"/>
                            <a:ea typeface="Calibri" panose="020F0502020204030204" pitchFamily="34" charset="0"/>
                            <a:cs typeface="Times New Roman" panose="02020603050405020304" pitchFamily="18" charset="0"/>
                          </a:rPr>
                          <m:t>𝒋</m:t>
                        </m:r>
                      </m:sub>
                    </m:sSub>
                    <m:r>
                      <a:rPr lang="en-US" sz="2400" b="1" i="1">
                        <a:latin typeface="Cambria Math" panose="02040503050406030204" pitchFamily="18" charset="0"/>
                        <a:ea typeface="Calibri" panose="020F0502020204030204" pitchFamily="34" charset="0"/>
                        <a:cs typeface="Times New Roman" panose="02020603050405020304" pitchFamily="18" charset="0"/>
                      </a:rPr>
                      <m:t>+ </m:t>
                    </m:r>
                    <m:sSub>
                      <m:sSubPr>
                        <m:ctrlPr>
                          <a:rPr lang="en-US" sz="2400" b="1" i="1">
                            <a:latin typeface="Cambria Math" panose="02040503050406030204" pitchFamily="18" charset="0"/>
                            <a:ea typeface="Calibri" panose="020F0502020204030204" pitchFamily="34" charset="0"/>
                            <a:cs typeface="Times New Roman" panose="02020603050405020304" pitchFamily="18" charset="0"/>
                          </a:rPr>
                        </m:ctrlPr>
                      </m:sSubPr>
                      <m:e>
                        <m:r>
                          <a:rPr lang="en-US" sz="2400" b="1" i="1">
                            <a:latin typeface="Cambria Math" panose="02040503050406030204" pitchFamily="18" charset="0"/>
                            <a:ea typeface="Calibri" panose="020F0502020204030204" pitchFamily="34" charset="0"/>
                            <a:cs typeface="Times New Roman" panose="02020603050405020304" pitchFamily="18" charset="0"/>
                          </a:rPr>
                          <m:t>𝜷</m:t>
                        </m:r>
                      </m:e>
                      <m:sub>
                        <m:r>
                          <a:rPr lang="en-US" sz="2400" b="1" i="1">
                            <a:latin typeface="Cambria Math" panose="02040503050406030204" pitchFamily="18" charset="0"/>
                            <a:ea typeface="Calibri" panose="020F0502020204030204" pitchFamily="34" charset="0"/>
                            <a:cs typeface="Times New Roman" panose="02020603050405020304" pitchFamily="18" charset="0"/>
                          </a:rPr>
                          <m:t>𝟏</m:t>
                        </m:r>
                        <m:r>
                          <a:rPr lang="en-US" sz="2400" b="1" i="1">
                            <a:latin typeface="Cambria Math" panose="02040503050406030204" pitchFamily="18" charset="0"/>
                            <a:ea typeface="Calibri" panose="020F0502020204030204" pitchFamily="34" charset="0"/>
                            <a:cs typeface="Times New Roman" panose="02020603050405020304" pitchFamily="18" charset="0"/>
                          </a:rPr>
                          <m:t>𝒋</m:t>
                        </m:r>
                      </m:sub>
                    </m:sSub>
                    <m:r>
                      <a:rPr lang="en-US" sz="2400" b="1" i="1">
                        <a:latin typeface="Cambria Math" panose="02040503050406030204" pitchFamily="18" charset="0"/>
                        <a:ea typeface="Calibri" panose="020F0502020204030204" pitchFamily="34" charset="0"/>
                        <a:cs typeface="Times New Roman" panose="02020603050405020304" pitchFamily="18" charset="0"/>
                      </a:rPr>
                      <m:t>∗</m:t>
                    </m:r>
                    <m:sSub>
                      <m:sSubPr>
                        <m:ctrlPr>
                          <a:rPr lang="en-US" sz="2400" b="1" i="1">
                            <a:latin typeface="Cambria Math" panose="02040503050406030204" pitchFamily="18" charset="0"/>
                            <a:ea typeface="Calibri" panose="020F0502020204030204" pitchFamily="34" charset="0"/>
                            <a:cs typeface="Times New Roman" panose="02020603050405020304" pitchFamily="18" charset="0"/>
                          </a:rPr>
                        </m:ctrlPr>
                      </m:sSubPr>
                      <m:e>
                        <m:r>
                          <a:rPr lang="en-US" sz="2400" b="1" i="1" smtClean="0">
                            <a:latin typeface="Cambria Math" panose="02040503050406030204" pitchFamily="18" charset="0"/>
                            <a:ea typeface="Calibri" panose="020F0502020204030204" pitchFamily="34" charset="0"/>
                            <a:cs typeface="Times New Roman" panose="02020603050405020304" pitchFamily="18" charset="0"/>
                          </a:rPr>
                          <m:t>𝑿</m:t>
                        </m:r>
                      </m:e>
                      <m:sub>
                        <m:r>
                          <a:rPr lang="en-US" sz="2400" b="1" i="1">
                            <a:latin typeface="Cambria Math" panose="02040503050406030204" pitchFamily="18" charset="0"/>
                            <a:ea typeface="Calibri" panose="020F0502020204030204" pitchFamily="34" charset="0"/>
                            <a:cs typeface="Times New Roman" panose="02020603050405020304" pitchFamily="18" charset="0"/>
                          </a:rPr>
                          <m:t>𝒊𝒋</m:t>
                        </m:r>
                      </m:sub>
                    </m:sSub>
                    <m:r>
                      <a:rPr lang="en-US" sz="2400" b="1" i="1">
                        <a:latin typeface="Cambria Math" panose="02040503050406030204" pitchFamily="18" charset="0"/>
                        <a:ea typeface="Calibri" panose="020F0502020204030204" pitchFamily="34" charset="0"/>
                        <a:cs typeface="Times New Roman" panose="02020603050405020304" pitchFamily="18" charset="0"/>
                      </a:rPr>
                      <m:t>+ </m:t>
                    </m:r>
                    <m:sSub>
                      <m:sSubPr>
                        <m:ctrlPr>
                          <a:rPr lang="en-US" sz="2400" b="1" i="1">
                            <a:latin typeface="Cambria Math" panose="02040503050406030204" pitchFamily="18" charset="0"/>
                            <a:ea typeface="Calibri" panose="020F0502020204030204" pitchFamily="34" charset="0"/>
                            <a:cs typeface="Times New Roman" panose="02020603050405020304" pitchFamily="18" charset="0"/>
                          </a:rPr>
                        </m:ctrlPr>
                      </m:sSubPr>
                      <m:e>
                        <m:r>
                          <a:rPr lang="en-US" sz="2400" b="1" i="1">
                            <a:latin typeface="Cambria Math" panose="02040503050406030204" pitchFamily="18" charset="0"/>
                            <a:ea typeface="Calibri" panose="020F0502020204030204" pitchFamily="34" charset="0"/>
                            <a:cs typeface="Times New Roman" panose="02020603050405020304" pitchFamily="18" charset="0"/>
                          </a:rPr>
                          <m:t>𝜺</m:t>
                        </m:r>
                      </m:e>
                      <m:sub>
                        <m:r>
                          <a:rPr lang="en-US" sz="2400" b="1" i="1">
                            <a:latin typeface="Cambria Math" panose="02040503050406030204" pitchFamily="18" charset="0"/>
                            <a:ea typeface="Calibri" panose="020F0502020204030204" pitchFamily="34" charset="0"/>
                            <a:cs typeface="Times New Roman" panose="02020603050405020304" pitchFamily="18" charset="0"/>
                          </a:rPr>
                          <m:t>𝒊𝒋</m:t>
                        </m:r>
                      </m:sub>
                    </m:sSub>
                  </m:oMath>
                </a14:m>
                <a:endParaRPr lang="en-US" sz="2400" b="1" dirty="0">
                  <a:ea typeface="Calibri" panose="020F0502020204030204" pitchFamily="34" charset="0"/>
                  <a:cs typeface="Times New Roman" panose="02020603050405020304" pitchFamily="18" charset="0"/>
                </a:endParaRPr>
              </a:p>
              <a:p>
                <a:pPr>
                  <a:lnSpc>
                    <a:spcPct val="200000"/>
                  </a:lnSpc>
                </a:pPr>
                <a:r>
                  <a:rPr lang="en-US" sz="2400" b="1" dirty="0">
                    <a:ea typeface="Calibri" panose="020F0502020204030204" pitchFamily="34" charset="0"/>
                    <a:cs typeface="Times New Roman" panose="02020603050405020304" pitchFamily="18" charset="0"/>
                  </a:rPr>
                  <a:t>Level 2: </a:t>
                </a:r>
                <a14:m>
                  <m:oMath xmlns:m="http://schemas.openxmlformats.org/officeDocument/2006/math">
                    <m:sSub>
                      <m:sSubPr>
                        <m:ctrlPr>
                          <a:rPr lang="en-US" sz="2400" b="1" i="1">
                            <a:latin typeface="Cambria Math" panose="02040503050406030204" pitchFamily="18" charset="0"/>
                            <a:ea typeface="Calibri" panose="020F0502020204030204" pitchFamily="34" charset="0"/>
                            <a:cs typeface="Times New Roman" panose="02020603050405020304" pitchFamily="18" charset="0"/>
                          </a:rPr>
                        </m:ctrlPr>
                      </m:sSubPr>
                      <m:e>
                        <m:r>
                          <a:rPr lang="en-US" sz="2400" b="1" i="1">
                            <a:latin typeface="Cambria Math" panose="02040503050406030204" pitchFamily="18" charset="0"/>
                            <a:ea typeface="Calibri" panose="020F0502020204030204" pitchFamily="34" charset="0"/>
                            <a:cs typeface="Times New Roman" panose="02020603050405020304" pitchFamily="18" charset="0"/>
                          </a:rPr>
                          <m:t>𝜷</m:t>
                        </m:r>
                      </m:e>
                      <m:sub>
                        <m:r>
                          <a:rPr lang="en-US" sz="2400" b="1" i="1">
                            <a:latin typeface="Cambria Math" panose="02040503050406030204" pitchFamily="18" charset="0"/>
                            <a:ea typeface="Calibri" panose="020F0502020204030204" pitchFamily="34" charset="0"/>
                            <a:cs typeface="Times New Roman" panose="02020603050405020304" pitchFamily="18" charset="0"/>
                          </a:rPr>
                          <m:t>𝟎</m:t>
                        </m:r>
                        <m:r>
                          <a:rPr lang="en-US" sz="2400" b="1" i="1">
                            <a:latin typeface="Cambria Math" panose="02040503050406030204" pitchFamily="18" charset="0"/>
                            <a:ea typeface="Calibri" panose="020F0502020204030204" pitchFamily="34" charset="0"/>
                            <a:cs typeface="Times New Roman" panose="02020603050405020304" pitchFamily="18" charset="0"/>
                          </a:rPr>
                          <m:t>𝒋</m:t>
                        </m:r>
                      </m:sub>
                    </m:sSub>
                    <m:r>
                      <a:rPr lang="en-US" sz="2400" b="1" i="1">
                        <a:latin typeface="Cambria Math" panose="02040503050406030204" pitchFamily="18" charset="0"/>
                        <a:ea typeface="Calibri" panose="020F0502020204030204" pitchFamily="34" charset="0"/>
                        <a:cs typeface="Times New Roman" panose="02020603050405020304" pitchFamily="18" charset="0"/>
                      </a:rPr>
                      <m:t>= </m:t>
                    </m:r>
                    <m:sSub>
                      <m:sSubPr>
                        <m:ctrlPr>
                          <a:rPr lang="en-US" sz="2400" b="1" i="1">
                            <a:latin typeface="Cambria Math" panose="02040503050406030204" pitchFamily="18" charset="0"/>
                            <a:ea typeface="Calibri" panose="020F0502020204030204" pitchFamily="34" charset="0"/>
                            <a:cs typeface="Times New Roman" panose="02020603050405020304" pitchFamily="18" charset="0"/>
                          </a:rPr>
                        </m:ctrlPr>
                      </m:sSubPr>
                      <m:e>
                        <m:r>
                          <a:rPr lang="en-US" sz="2400" b="1" i="1">
                            <a:latin typeface="Cambria Math" panose="02040503050406030204" pitchFamily="18" charset="0"/>
                            <a:ea typeface="Calibri" panose="020F0502020204030204" pitchFamily="34" charset="0"/>
                            <a:cs typeface="Times New Roman" panose="02020603050405020304" pitchFamily="18" charset="0"/>
                          </a:rPr>
                          <m:t>𝜸</m:t>
                        </m:r>
                      </m:e>
                      <m:sub>
                        <m:r>
                          <a:rPr lang="en-US" sz="2400" b="1" i="1">
                            <a:latin typeface="Cambria Math" panose="02040503050406030204" pitchFamily="18" charset="0"/>
                            <a:ea typeface="Calibri" panose="020F0502020204030204" pitchFamily="34" charset="0"/>
                            <a:cs typeface="Times New Roman" panose="02020603050405020304" pitchFamily="18" charset="0"/>
                          </a:rPr>
                          <m:t>𝟎𝟎</m:t>
                        </m:r>
                      </m:sub>
                    </m:sSub>
                    <m:r>
                      <a:rPr lang="en-US" sz="2400" b="1" i="1">
                        <a:latin typeface="Cambria Math" panose="02040503050406030204" pitchFamily="18" charset="0"/>
                        <a:ea typeface="Calibri" panose="020F0502020204030204" pitchFamily="34" charset="0"/>
                        <a:cs typeface="Times New Roman" panose="02020603050405020304" pitchFamily="18" charset="0"/>
                      </a:rPr>
                      <m:t> + </m:t>
                    </m:r>
                    <m:sSub>
                      <m:sSubPr>
                        <m:ctrlPr>
                          <a:rPr lang="en-US" sz="2400" b="1" i="1">
                            <a:latin typeface="Cambria Math" panose="02040503050406030204" pitchFamily="18" charset="0"/>
                            <a:ea typeface="Calibri" panose="020F0502020204030204" pitchFamily="34" charset="0"/>
                            <a:cs typeface="Times New Roman" panose="02020603050405020304" pitchFamily="18" charset="0"/>
                          </a:rPr>
                        </m:ctrlPr>
                      </m:sSubPr>
                      <m:e>
                        <m:r>
                          <a:rPr lang="en-US" sz="2400" b="1" i="1">
                            <a:latin typeface="Cambria Math" panose="02040503050406030204" pitchFamily="18" charset="0"/>
                            <a:ea typeface="Calibri" panose="020F0502020204030204" pitchFamily="34" charset="0"/>
                            <a:cs typeface="Times New Roman" panose="02020603050405020304" pitchFamily="18" charset="0"/>
                          </a:rPr>
                          <m:t>𝒖</m:t>
                        </m:r>
                      </m:e>
                      <m:sub>
                        <m:r>
                          <a:rPr lang="en-US" sz="2400" b="1" i="1">
                            <a:latin typeface="Cambria Math" panose="02040503050406030204" pitchFamily="18" charset="0"/>
                            <a:ea typeface="Calibri" panose="020F0502020204030204" pitchFamily="34" charset="0"/>
                            <a:cs typeface="Times New Roman" panose="02020603050405020304" pitchFamily="18" charset="0"/>
                          </a:rPr>
                          <m:t>𝟎</m:t>
                        </m:r>
                        <m:r>
                          <a:rPr lang="en-US" sz="2400" b="1" i="1">
                            <a:latin typeface="Cambria Math" panose="02040503050406030204" pitchFamily="18" charset="0"/>
                            <a:ea typeface="Calibri" panose="020F0502020204030204" pitchFamily="34" charset="0"/>
                            <a:cs typeface="Times New Roman" panose="02020603050405020304" pitchFamily="18" charset="0"/>
                          </a:rPr>
                          <m:t>𝒋</m:t>
                        </m:r>
                      </m:sub>
                    </m:sSub>
                  </m:oMath>
                </a14:m>
                <a:endParaRPr lang="en-US" sz="2400" b="1" dirty="0">
                  <a:ea typeface="Calibri" panose="020F0502020204030204" pitchFamily="34" charset="0"/>
                  <a:cs typeface="Times New Roman" panose="02020603050405020304" pitchFamily="18" charset="0"/>
                </a:endParaRPr>
              </a:p>
              <a:p>
                <a:pPr indent="746125">
                  <a:lnSpc>
                    <a:spcPct val="200000"/>
                  </a:lnSpc>
                </a:pPr>
                <a14:m>
                  <m:oMath xmlns:m="http://schemas.openxmlformats.org/officeDocument/2006/math">
                    <m:sSub>
                      <m:sSubPr>
                        <m:ctrlPr>
                          <a:rPr lang="en-US" sz="2400" b="1" i="1">
                            <a:latin typeface="Cambria Math" panose="02040503050406030204" pitchFamily="18" charset="0"/>
                            <a:ea typeface="Calibri" panose="020F0502020204030204" pitchFamily="34" charset="0"/>
                            <a:cs typeface="Times New Roman" panose="02020603050405020304" pitchFamily="18" charset="0"/>
                          </a:rPr>
                        </m:ctrlPr>
                      </m:sSubPr>
                      <m:e>
                        <m:r>
                          <a:rPr lang="en-US" sz="2400" b="1" i="1">
                            <a:latin typeface="Cambria Math" panose="02040503050406030204" pitchFamily="18" charset="0"/>
                            <a:ea typeface="Calibri" panose="020F0502020204030204" pitchFamily="34" charset="0"/>
                            <a:cs typeface="Times New Roman" panose="02020603050405020304" pitchFamily="18" charset="0"/>
                          </a:rPr>
                          <m:t>𝜷</m:t>
                        </m:r>
                      </m:e>
                      <m:sub>
                        <m:r>
                          <a:rPr lang="en-US" sz="2400" b="1" i="1">
                            <a:latin typeface="Cambria Math" panose="02040503050406030204" pitchFamily="18" charset="0"/>
                            <a:ea typeface="Calibri" panose="020F0502020204030204" pitchFamily="34" charset="0"/>
                            <a:cs typeface="Times New Roman" panose="02020603050405020304" pitchFamily="18" charset="0"/>
                          </a:rPr>
                          <m:t>𝟏</m:t>
                        </m:r>
                        <m:r>
                          <a:rPr lang="en-US" sz="2400" b="1" i="1">
                            <a:latin typeface="Cambria Math" panose="02040503050406030204" pitchFamily="18" charset="0"/>
                            <a:ea typeface="Calibri" panose="020F0502020204030204" pitchFamily="34" charset="0"/>
                            <a:cs typeface="Times New Roman" panose="02020603050405020304" pitchFamily="18" charset="0"/>
                          </a:rPr>
                          <m:t>𝒋</m:t>
                        </m:r>
                      </m:sub>
                    </m:sSub>
                    <m:r>
                      <a:rPr lang="en-US" sz="2400" b="1" i="1">
                        <a:latin typeface="Cambria Math" panose="02040503050406030204" pitchFamily="18" charset="0"/>
                        <a:ea typeface="Calibri" panose="020F0502020204030204" pitchFamily="34" charset="0"/>
                        <a:cs typeface="Times New Roman" panose="02020603050405020304" pitchFamily="18" charset="0"/>
                      </a:rPr>
                      <m:t>=</m:t>
                    </m:r>
                    <m:sSub>
                      <m:sSubPr>
                        <m:ctrlPr>
                          <a:rPr lang="en-US" sz="2400" b="1" i="1">
                            <a:latin typeface="Cambria Math" panose="02040503050406030204" pitchFamily="18" charset="0"/>
                            <a:ea typeface="Calibri" panose="020F0502020204030204" pitchFamily="34" charset="0"/>
                            <a:cs typeface="Times New Roman" panose="02020603050405020304" pitchFamily="18" charset="0"/>
                          </a:rPr>
                        </m:ctrlPr>
                      </m:sSubPr>
                      <m:e>
                        <m:r>
                          <a:rPr lang="en-US" sz="2400" b="1">
                            <a:latin typeface="Cambria Math" panose="02040503050406030204" pitchFamily="18" charset="0"/>
                            <a:ea typeface="Calibri" panose="020F0502020204030204" pitchFamily="34" charset="0"/>
                            <a:cs typeface="Times New Roman" panose="02020603050405020304" pitchFamily="18" charset="0"/>
                          </a:rPr>
                          <m:t> </m:t>
                        </m:r>
                        <m:r>
                          <a:rPr lang="en-US" sz="2400" b="1" i="1">
                            <a:latin typeface="Cambria Math" panose="02040503050406030204" pitchFamily="18" charset="0"/>
                            <a:ea typeface="Calibri" panose="020F0502020204030204" pitchFamily="34" charset="0"/>
                            <a:cs typeface="Times New Roman" panose="02020603050405020304" pitchFamily="18" charset="0"/>
                          </a:rPr>
                          <m:t>𝜸</m:t>
                        </m:r>
                      </m:e>
                      <m:sub>
                        <m:r>
                          <a:rPr lang="en-US" sz="2400" b="1" i="1">
                            <a:latin typeface="Cambria Math" panose="02040503050406030204" pitchFamily="18" charset="0"/>
                            <a:ea typeface="Calibri" panose="020F0502020204030204" pitchFamily="34" charset="0"/>
                            <a:cs typeface="Times New Roman" panose="02020603050405020304" pitchFamily="18" charset="0"/>
                          </a:rPr>
                          <m:t>𝟏𝟎</m:t>
                        </m:r>
                      </m:sub>
                    </m:sSub>
                    <m:r>
                      <a:rPr lang="en-US" sz="2400" b="1" i="1">
                        <a:latin typeface="Cambria Math" panose="02040503050406030204" pitchFamily="18" charset="0"/>
                        <a:ea typeface="Calibri" panose="020F0502020204030204" pitchFamily="34" charset="0"/>
                        <a:cs typeface="Times New Roman" panose="02020603050405020304" pitchFamily="18" charset="0"/>
                      </a:rPr>
                      <m:t>+ </m:t>
                    </m:r>
                    <m:sSub>
                      <m:sSubPr>
                        <m:ctrlPr>
                          <a:rPr lang="en-US" sz="2400" b="1" i="1">
                            <a:latin typeface="Cambria Math" panose="02040503050406030204" pitchFamily="18" charset="0"/>
                            <a:ea typeface="Calibri" panose="020F0502020204030204" pitchFamily="34" charset="0"/>
                            <a:cs typeface="Times New Roman" panose="02020603050405020304" pitchFamily="18" charset="0"/>
                          </a:rPr>
                        </m:ctrlPr>
                      </m:sSubPr>
                      <m:e>
                        <m:r>
                          <a:rPr lang="en-US" sz="2400" b="1" i="1">
                            <a:latin typeface="Cambria Math" panose="02040503050406030204" pitchFamily="18" charset="0"/>
                            <a:ea typeface="Calibri" panose="020F0502020204030204" pitchFamily="34" charset="0"/>
                            <a:cs typeface="Times New Roman" panose="02020603050405020304" pitchFamily="18" charset="0"/>
                          </a:rPr>
                          <m:t> </m:t>
                        </m:r>
                        <m:r>
                          <a:rPr lang="en-US" sz="2400" b="1" i="1">
                            <a:latin typeface="Cambria Math" panose="02040503050406030204" pitchFamily="18" charset="0"/>
                            <a:ea typeface="Calibri" panose="020F0502020204030204" pitchFamily="34" charset="0"/>
                            <a:cs typeface="Times New Roman" panose="02020603050405020304" pitchFamily="18" charset="0"/>
                          </a:rPr>
                          <m:t>𝒖</m:t>
                        </m:r>
                      </m:e>
                      <m:sub>
                        <m:r>
                          <a:rPr lang="en-US" sz="2400" b="1" i="1">
                            <a:latin typeface="Cambria Math" panose="02040503050406030204" pitchFamily="18" charset="0"/>
                            <a:ea typeface="Calibri" panose="020F0502020204030204" pitchFamily="34" charset="0"/>
                            <a:cs typeface="Times New Roman" panose="02020603050405020304" pitchFamily="18" charset="0"/>
                          </a:rPr>
                          <m:t>𝟏</m:t>
                        </m:r>
                        <m:r>
                          <a:rPr lang="en-US" sz="2400" b="1" i="1">
                            <a:latin typeface="Cambria Math" panose="02040503050406030204" pitchFamily="18" charset="0"/>
                            <a:ea typeface="Calibri" panose="020F0502020204030204" pitchFamily="34" charset="0"/>
                            <a:cs typeface="Times New Roman" panose="02020603050405020304" pitchFamily="18" charset="0"/>
                          </a:rPr>
                          <m:t>𝒋</m:t>
                        </m:r>
                      </m:sub>
                    </m:sSub>
                  </m:oMath>
                </a14:m>
                <a:r>
                  <a:rPr lang="en-US" sz="2400" b="1" dirty="0">
                    <a:ea typeface="Calibri" panose="020F0502020204030204" pitchFamily="34" charset="0"/>
                    <a:cs typeface="Times New Roman" panose="02020603050405020304" pitchFamily="18" charset="0"/>
                  </a:rPr>
                  <a:t>,</a:t>
                </a:r>
              </a:p>
            </p:txBody>
          </p:sp>
        </mc:Choice>
        <mc:Fallback xmlns="">
          <p:sp>
            <p:nvSpPr>
              <p:cNvPr id="9" name="Rectangle 8">
                <a:extLst>
                  <a:ext uri="{FF2B5EF4-FFF2-40B4-BE49-F238E27FC236}">
                    <a16:creationId xmlns:a16="http://schemas.microsoft.com/office/drawing/2014/main" id="{3C46CF71-5CFB-B649-A5B4-91B715E311F9}"/>
                  </a:ext>
                </a:extLst>
              </p:cNvPr>
              <p:cNvSpPr>
                <a:spLocks noRot="1" noChangeAspect="1" noMove="1" noResize="1" noEditPoints="1" noAdjustHandles="1" noChangeArrowheads="1" noChangeShapeType="1" noTextEdit="1"/>
              </p:cNvSpPr>
              <p:nvPr/>
            </p:nvSpPr>
            <p:spPr>
              <a:xfrm>
                <a:off x="5579076" y="280287"/>
                <a:ext cx="6096000" cy="2417328"/>
              </a:xfrm>
              <a:prstGeom prst="rect">
                <a:avLst/>
              </a:prstGeom>
              <a:blipFill>
                <a:blip r:embed="rId3"/>
                <a:stretch>
                  <a:fillRect l="-1663" b="-3665"/>
                </a:stretch>
              </a:blipFill>
            </p:spPr>
            <p:txBody>
              <a:bodyPr/>
              <a:lstStyle/>
              <a:p>
                <a:r>
                  <a:rPr lang="en-US">
                    <a:noFill/>
                  </a:rPr>
                  <a:t> </a:t>
                </a:r>
              </a:p>
            </p:txBody>
          </p:sp>
        </mc:Fallback>
      </mc:AlternateContent>
      <p:graphicFrame>
        <p:nvGraphicFramePr>
          <p:cNvPr id="5" name="Table 4">
            <a:extLst>
              <a:ext uri="{FF2B5EF4-FFF2-40B4-BE49-F238E27FC236}">
                <a16:creationId xmlns:a16="http://schemas.microsoft.com/office/drawing/2014/main" id="{B7B758D7-7306-C248-A2FD-838782A8B572}"/>
              </a:ext>
            </a:extLst>
          </p:cNvPr>
          <p:cNvGraphicFramePr>
            <a:graphicFrameLocks noGrp="1"/>
          </p:cNvGraphicFramePr>
          <p:nvPr/>
        </p:nvGraphicFramePr>
        <p:xfrm>
          <a:off x="457200" y="527658"/>
          <a:ext cx="4544041" cy="6001713"/>
        </p:xfrm>
        <a:graphic>
          <a:graphicData uri="http://schemas.openxmlformats.org/drawingml/2006/table">
            <a:tbl>
              <a:tblPr>
                <a:tableStyleId>{5C22544A-7EE6-4342-B048-85BDC9FD1C3A}</a:tableStyleId>
              </a:tblPr>
              <a:tblGrid>
                <a:gridCol w="4544041">
                  <a:extLst>
                    <a:ext uri="{9D8B030D-6E8A-4147-A177-3AD203B41FA5}">
                      <a16:colId xmlns:a16="http://schemas.microsoft.com/office/drawing/2014/main" val="2595340936"/>
                    </a:ext>
                  </a:extLst>
                </a:gridCol>
              </a:tblGrid>
              <a:tr h="585672">
                <a:tc>
                  <a:txBody>
                    <a:bodyPr/>
                    <a:lstStyle/>
                    <a:p>
                      <a:pPr algn="ctr" fontAlgn="b"/>
                      <a:r>
                        <a:rPr lang="en-US" sz="3600" b="1" u="none" strike="noStrike" dirty="0">
                          <a:solidFill>
                            <a:schemeClr val="bg1"/>
                          </a:solidFill>
                          <a:effectLst/>
                        </a:rPr>
                        <a:t>Dataset</a:t>
                      </a:r>
                      <a:endParaRPr lang="en-US" sz="3600" b="1" i="0" u="none" strike="noStrike" dirty="0">
                        <a:solidFill>
                          <a:schemeClr val="bg1"/>
                        </a:solidFill>
                        <a:effectLst/>
                        <a:latin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793873331"/>
                  </a:ext>
                </a:extLst>
              </a:tr>
              <a:tr h="512463">
                <a:tc>
                  <a:txBody>
                    <a:bodyPr/>
                    <a:lstStyle/>
                    <a:p>
                      <a:pPr marL="182880" algn="l" fontAlgn="b"/>
                      <a:r>
                        <a:rPr lang="en-US" sz="2000" b="1" u="none" strike="noStrike" dirty="0">
                          <a:effectLst/>
                        </a:rPr>
                        <a:t>Wisconsin Longitudinal Study (WLS)</a:t>
                      </a:r>
                      <a:endParaRPr lang="en-US" sz="2000" b="1" i="0" u="none" strike="noStrike" dirty="0">
                        <a:solidFill>
                          <a:srgbClr val="000000"/>
                        </a:solidFill>
                        <a:effectLst/>
                        <a:latin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71075284"/>
                  </a:ext>
                </a:extLst>
              </a:tr>
              <a:tr h="512463">
                <a:tc>
                  <a:txBody>
                    <a:bodyPr/>
                    <a:lstStyle/>
                    <a:p>
                      <a:pPr marL="182880" algn="l" fontAlgn="b"/>
                      <a:r>
                        <a:rPr lang="en-US" sz="2000" b="1" u="none" strike="noStrike" dirty="0">
                          <a:effectLst/>
                        </a:rPr>
                        <a:t>German Socioeconomic Panel (GSOEP)</a:t>
                      </a:r>
                      <a:endParaRPr lang="en-US" sz="2000" b="1" i="0" u="none" strike="noStrike" dirty="0">
                        <a:solidFill>
                          <a:srgbClr val="000000"/>
                        </a:solidFill>
                        <a:effectLst/>
                        <a:latin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05703853"/>
                  </a:ext>
                </a:extLst>
              </a:tr>
              <a:tr h="512463">
                <a:tc>
                  <a:txBody>
                    <a:bodyPr/>
                    <a:lstStyle/>
                    <a:p>
                      <a:pPr marL="182880" algn="l" fontAlgn="b"/>
                      <a:r>
                        <a:rPr lang="en-US" sz="2000" b="1" u="none" strike="noStrike" dirty="0">
                          <a:effectLst/>
                        </a:rPr>
                        <a:t>Longitudinal Internet Studies for the Social Sciences (LISS)</a:t>
                      </a:r>
                      <a:endParaRPr lang="en-US" sz="2000" b="1" i="0" u="none" strike="noStrike" dirty="0">
                        <a:solidFill>
                          <a:srgbClr val="000000"/>
                        </a:solidFill>
                        <a:effectLst/>
                        <a:latin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36730710"/>
                  </a:ext>
                </a:extLst>
              </a:tr>
              <a:tr h="512463">
                <a:tc>
                  <a:txBody>
                    <a:bodyPr/>
                    <a:lstStyle/>
                    <a:p>
                      <a:pPr marL="182880" algn="l" fontAlgn="b"/>
                      <a:r>
                        <a:rPr lang="en-US" sz="2000" b="1" u="none" strike="noStrike" dirty="0">
                          <a:effectLst/>
                        </a:rPr>
                        <a:t>National Longitudinal Study of Youth  (NLSY)</a:t>
                      </a:r>
                      <a:endParaRPr lang="en-US" sz="2000" b="1" i="0" u="none" strike="noStrike" dirty="0">
                        <a:solidFill>
                          <a:srgbClr val="000000"/>
                        </a:solidFill>
                        <a:effectLst/>
                        <a:latin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85293870"/>
                  </a:ext>
                </a:extLst>
              </a:tr>
              <a:tr h="512463">
                <a:tc>
                  <a:txBody>
                    <a:bodyPr/>
                    <a:lstStyle/>
                    <a:p>
                      <a:pPr marL="182880" algn="l" fontAlgn="b"/>
                      <a:r>
                        <a:rPr lang="en-US" sz="2000" b="1" u="none" strike="noStrike" dirty="0">
                          <a:effectLst/>
                        </a:rPr>
                        <a:t>Household, Income, and Labor Dynamics in Australia (HILDA)</a:t>
                      </a:r>
                      <a:endParaRPr lang="en-US" sz="2000" b="1" i="0" u="none" strike="noStrike" dirty="0">
                        <a:solidFill>
                          <a:srgbClr val="000000"/>
                        </a:solidFill>
                        <a:effectLst/>
                        <a:latin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36844830"/>
                  </a:ext>
                </a:extLst>
              </a:tr>
              <a:tr h="512463">
                <a:tc>
                  <a:txBody>
                    <a:bodyPr/>
                    <a:lstStyle/>
                    <a:p>
                      <a:pPr marL="182880" algn="l" fontAlgn="b"/>
                      <a:r>
                        <a:rPr lang="en-US" sz="2000" b="1" u="none" strike="noStrike" dirty="0">
                          <a:effectLst/>
                        </a:rPr>
                        <a:t>Midlife in the US Study (MIDUS)</a:t>
                      </a:r>
                      <a:endParaRPr lang="en-US" sz="2000" b="1" i="0" u="none" strike="noStrike" dirty="0">
                        <a:solidFill>
                          <a:srgbClr val="000000"/>
                        </a:solidFill>
                        <a:effectLst/>
                        <a:latin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25501623"/>
                  </a:ext>
                </a:extLst>
              </a:tr>
              <a:tr h="512463">
                <a:tc>
                  <a:txBody>
                    <a:bodyPr/>
                    <a:lstStyle/>
                    <a:p>
                      <a:pPr marL="182880" algn="l" fontAlgn="b"/>
                      <a:r>
                        <a:rPr lang="en-US" sz="2000" b="1" u="none" strike="noStrike" dirty="0">
                          <a:effectLst/>
                        </a:rPr>
                        <a:t>British House Panel Study (BHPS)</a:t>
                      </a:r>
                      <a:endParaRPr lang="en-US" sz="2000" b="1" i="0" u="none" strike="noStrike" dirty="0">
                        <a:solidFill>
                          <a:srgbClr val="000000"/>
                        </a:solidFill>
                        <a:effectLst/>
                        <a:latin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84313560"/>
                  </a:ext>
                </a:extLst>
              </a:tr>
              <a:tr h="512463">
                <a:tc>
                  <a:txBody>
                    <a:bodyPr/>
                    <a:lstStyle/>
                    <a:p>
                      <a:pPr marL="182880" algn="l" fontAlgn="b"/>
                      <a:r>
                        <a:rPr lang="en-US" sz="2000" b="1" u="none" strike="noStrike" dirty="0">
                          <a:effectLst/>
                        </a:rPr>
                        <a:t>Adolescent to Adult Health (Ad Health)</a:t>
                      </a:r>
                      <a:endParaRPr lang="en-US" sz="2000" b="1" i="0" u="none" strike="noStrike" dirty="0">
                        <a:solidFill>
                          <a:srgbClr val="000000"/>
                        </a:solidFill>
                        <a:effectLst/>
                        <a:latin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94239769"/>
                  </a:ext>
                </a:extLst>
              </a:tr>
              <a:tr h="512463">
                <a:tc>
                  <a:txBody>
                    <a:bodyPr/>
                    <a:lstStyle/>
                    <a:p>
                      <a:pPr marL="182880" algn="l" fontAlgn="b"/>
                      <a:r>
                        <a:rPr lang="en-US" sz="2000" b="1" u="none" strike="noStrike" dirty="0">
                          <a:effectLst/>
                        </a:rPr>
                        <a:t>Health and Retirement Study (HRS)</a:t>
                      </a:r>
                      <a:endParaRPr lang="en-US" sz="2000" b="1" i="0" u="none" strike="noStrike" dirty="0">
                        <a:solidFill>
                          <a:srgbClr val="000000"/>
                        </a:solidFill>
                        <a:effectLst/>
                        <a:latin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64393294"/>
                  </a:ext>
                </a:extLst>
              </a:tr>
              <a:tr h="512463">
                <a:tc>
                  <a:txBody>
                    <a:bodyPr/>
                    <a:lstStyle/>
                    <a:p>
                      <a:pPr marL="182880" algn="l" fontAlgn="b"/>
                      <a:r>
                        <a:rPr lang="en-US" sz="2000" b="1" u="none" strike="noStrike" dirty="0">
                          <a:effectLst/>
                        </a:rPr>
                        <a:t>Swiss Household Panel Study (SHP)</a:t>
                      </a:r>
                      <a:endParaRPr lang="en-US" sz="2000" b="1" i="0" u="none" strike="noStrike" dirty="0">
                        <a:solidFill>
                          <a:srgbClr val="000000"/>
                        </a:solidFill>
                        <a:effectLst/>
                        <a:latin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8442331"/>
                  </a:ext>
                </a:extLst>
              </a:tr>
            </a:tbl>
          </a:graphicData>
        </a:graphic>
      </p:graphicFrame>
      <p:sp>
        <p:nvSpPr>
          <p:cNvPr id="11" name="Rectangle 10">
            <a:extLst>
              <a:ext uri="{FF2B5EF4-FFF2-40B4-BE49-F238E27FC236}">
                <a16:creationId xmlns:a16="http://schemas.microsoft.com/office/drawing/2014/main" id="{F13CAFE9-384E-0A44-A6D3-4FB41A97FAA6}"/>
              </a:ext>
            </a:extLst>
          </p:cNvPr>
          <p:cNvSpPr/>
          <p:nvPr/>
        </p:nvSpPr>
        <p:spPr>
          <a:xfrm>
            <a:off x="6762967" y="3426652"/>
            <a:ext cx="1545336" cy="1134573"/>
          </a:xfrm>
          <a:prstGeom prst="rect">
            <a:avLst/>
          </a:prstGeom>
          <a:noFill/>
          <a:ln w="28575">
            <a:solidFill>
              <a:srgbClr val="1C98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Average personality-outcome association</a:t>
            </a:r>
          </a:p>
        </p:txBody>
      </p:sp>
      <p:cxnSp>
        <p:nvCxnSpPr>
          <p:cNvPr id="13" name="Straight Arrow Connector 12">
            <a:extLst>
              <a:ext uri="{FF2B5EF4-FFF2-40B4-BE49-F238E27FC236}">
                <a16:creationId xmlns:a16="http://schemas.microsoft.com/office/drawing/2014/main" id="{9C50EA23-021F-BD43-8CF0-2DDD293EDB6C}"/>
              </a:ext>
            </a:extLst>
          </p:cNvPr>
          <p:cNvCxnSpPr>
            <a:cxnSpLocks/>
          </p:cNvCxnSpPr>
          <p:nvPr/>
        </p:nvCxnSpPr>
        <p:spPr>
          <a:xfrm flipH="1">
            <a:off x="6075123" y="2730103"/>
            <a:ext cx="522197" cy="576768"/>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986849B2-F2AB-A649-8939-18C865448577}"/>
              </a:ext>
            </a:extLst>
          </p:cNvPr>
          <p:cNvSpPr/>
          <p:nvPr/>
        </p:nvSpPr>
        <p:spPr>
          <a:xfrm flipH="1">
            <a:off x="8473950" y="3430996"/>
            <a:ext cx="1545336" cy="1134573"/>
          </a:xfrm>
          <a:prstGeom prst="rect">
            <a:avLst/>
          </a:prstGeom>
          <a:noFill/>
          <a:ln w="28575">
            <a:solidFill>
              <a:srgbClr val="1C98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Study-specific deviations</a:t>
            </a:r>
          </a:p>
        </p:txBody>
      </p:sp>
      <p:cxnSp>
        <p:nvCxnSpPr>
          <p:cNvPr id="20" name="Straight Arrow Connector 19">
            <a:extLst>
              <a:ext uri="{FF2B5EF4-FFF2-40B4-BE49-F238E27FC236}">
                <a16:creationId xmlns:a16="http://schemas.microsoft.com/office/drawing/2014/main" id="{F0A85DD0-FE30-8D40-A577-70788236BD6E}"/>
              </a:ext>
            </a:extLst>
          </p:cNvPr>
          <p:cNvCxnSpPr>
            <a:cxnSpLocks/>
            <a:endCxn id="11" idx="0"/>
          </p:cNvCxnSpPr>
          <p:nvPr/>
        </p:nvCxnSpPr>
        <p:spPr>
          <a:xfrm>
            <a:off x="7535635" y="2729532"/>
            <a:ext cx="0" cy="69712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B797E857-48AD-F94B-9BA2-0543A6251CD9}"/>
              </a:ext>
            </a:extLst>
          </p:cNvPr>
          <p:cNvSpPr/>
          <p:nvPr/>
        </p:nvSpPr>
        <p:spPr>
          <a:xfrm>
            <a:off x="5048811" y="3426652"/>
            <a:ext cx="1548509" cy="1134573"/>
          </a:xfrm>
          <a:prstGeom prst="rect">
            <a:avLst/>
          </a:prstGeom>
          <a:noFill/>
          <a:ln w="28575">
            <a:solidFill>
              <a:srgbClr val="1C98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Study-specific personality-outcome associations</a:t>
            </a:r>
          </a:p>
        </p:txBody>
      </p:sp>
      <p:cxnSp>
        <p:nvCxnSpPr>
          <p:cNvPr id="27" name="Straight Arrow Connector 26">
            <a:extLst>
              <a:ext uri="{FF2B5EF4-FFF2-40B4-BE49-F238E27FC236}">
                <a16:creationId xmlns:a16="http://schemas.microsoft.com/office/drawing/2014/main" id="{3E378EAC-160D-E547-83CB-06AAE625C58D}"/>
              </a:ext>
            </a:extLst>
          </p:cNvPr>
          <p:cNvCxnSpPr>
            <a:cxnSpLocks/>
            <a:endCxn id="19" idx="0"/>
          </p:cNvCxnSpPr>
          <p:nvPr/>
        </p:nvCxnSpPr>
        <p:spPr>
          <a:xfrm>
            <a:off x="8391805" y="2719353"/>
            <a:ext cx="854813" cy="711643"/>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90AEF8A0-44CF-8E4F-A021-8B016549F2E6}"/>
              </a:ext>
            </a:extLst>
          </p:cNvPr>
          <p:cNvSpPr/>
          <p:nvPr/>
        </p:nvSpPr>
        <p:spPr>
          <a:xfrm>
            <a:off x="0" y="1"/>
            <a:ext cx="12192000" cy="461115"/>
          </a:xfrm>
          <a:prstGeom prst="rect">
            <a:avLst/>
          </a:prstGeom>
          <a:solidFill>
            <a:srgbClr val="2F2E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t>Propensity Score Matching</a:t>
            </a:r>
          </a:p>
        </p:txBody>
      </p:sp>
      <p:sp>
        <p:nvSpPr>
          <p:cNvPr id="15" name="Rectangle 14">
            <a:extLst>
              <a:ext uri="{FF2B5EF4-FFF2-40B4-BE49-F238E27FC236}">
                <a16:creationId xmlns:a16="http://schemas.microsoft.com/office/drawing/2014/main" id="{1FE4290F-1F1E-164B-BB4E-5788D79D1D13}"/>
              </a:ext>
            </a:extLst>
          </p:cNvPr>
          <p:cNvSpPr/>
          <p:nvPr/>
        </p:nvSpPr>
        <p:spPr>
          <a:xfrm flipH="1">
            <a:off x="10184933" y="3426652"/>
            <a:ext cx="1545336" cy="1134573"/>
          </a:xfrm>
          <a:prstGeom prst="rect">
            <a:avLst/>
          </a:prstGeom>
          <a:noFill/>
          <a:ln w="28575">
            <a:solidFill>
              <a:srgbClr val="1C98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Variance in personality-outcome  associations</a:t>
            </a:r>
          </a:p>
        </p:txBody>
      </p:sp>
      <p:cxnSp>
        <p:nvCxnSpPr>
          <p:cNvPr id="18" name="Straight Arrow Connector 17">
            <a:extLst>
              <a:ext uri="{FF2B5EF4-FFF2-40B4-BE49-F238E27FC236}">
                <a16:creationId xmlns:a16="http://schemas.microsoft.com/office/drawing/2014/main" id="{9114FD45-1F4E-8643-ADCA-75C2215BC887}"/>
              </a:ext>
            </a:extLst>
          </p:cNvPr>
          <p:cNvCxnSpPr>
            <a:cxnSpLocks/>
            <a:endCxn id="15" idx="0"/>
          </p:cNvCxnSpPr>
          <p:nvPr/>
        </p:nvCxnSpPr>
        <p:spPr>
          <a:xfrm>
            <a:off x="10957601" y="2995295"/>
            <a:ext cx="0" cy="43135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19023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 grpId="0"/>
      <p:bldP spid="10" grpId="0" animBg="1"/>
      <p:bldP spid="23" grpId="0" animBg="1"/>
      <p:bldP spid="24" grpId="0" animBg="1"/>
      <p:bldP spid="9" grpId="0"/>
      <p:bldP spid="11" grpId="0" animBg="1"/>
      <p:bldP spid="19" grpId="0" animBg="1"/>
      <p:bldP spid="21" grpId="0" animBg="1"/>
      <p:bldP spid="15"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ABB58358-DDCD-F94E-B942-9D4347CDF1F4}"/>
              </a:ext>
            </a:extLst>
          </p:cNvPr>
          <p:cNvGraphicFramePr>
            <a:graphicFrameLocks noGrp="1"/>
          </p:cNvGraphicFramePr>
          <p:nvPr>
            <p:extLst>
              <p:ext uri="{D42A27DB-BD31-4B8C-83A1-F6EECF244321}">
                <p14:modId xmlns:p14="http://schemas.microsoft.com/office/powerpoint/2010/main" val="3437116778"/>
              </p:ext>
            </p:extLst>
          </p:nvPr>
        </p:nvGraphicFramePr>
        <p:xfrm>
          <a:off x="0" y="0"/>
          <a:ext cx="12192000" cy="582506"/>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554269618"/>
                    </a:ext>
                  </a:extLst>
                </a:gridCol>
                <a:gridCol w="4064000">
                  <a:extLst>
                    <a:ext uri="{9D8B030D-6E8A-4147-A177-3AD203B41FA5}">
                      <a16:colId xmlns:a16="http://schemas.microsoft.com/office/drawing/2014/main" val="1174822857"/>
                    </a:ext>
                  </a:extLst>
                </a:gridCol>
                <a:gridCol w="4064000">
                  <a:extLst>
                    <a:ext uri="{9D8B030D-6E8A-4147-A177-3AD203B41FA5}">
                      <a16:colId xmlns:a16="http://schemas.microsoft.com/office/drawing/2014/main" val="3564525316"/>
                    </a:ext>
                  </a:extLst>
                </a:gridCol>
              </a:tblGrid>
              <a:tr h="582506">
                <a:tc>
                  <a:txBody>
                    <a:bodyPr/>
                    <a:lstStyle/>
                    <a:p>
                      <a:pPr algn="ctr"/>
                      <a:r>
                        <a:rPr lang="en-US" sz="2800" dirty="0"/>
                        <a:t>PSM Balance</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algn="ctr"/>
                      <a:r>
                        <a:rPr lang="en-US" sz="2800" dirty="0"/>
                        <a:t>Unmoderated Prediction</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2F2EF9"/>
                    </a:solidFill>
                  </a:tcPr>
                </a:tc>
                <a:tc>
                  <a:txBody>
                    <a:bodyPr/>
                    <a:lstStyle/>
                    <a:p>
                      <a:pPr algn="ctr"/>
                      <a:r>
                        <a:rPr lang="en-US" sz="2800" dirty="0"/>
                        <a:t>Moderators of Prediction</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2633248741"/>
                  </a:ext>
                </a:extLst>
              </a:tr>
            </a:tbl>
          </a:graphicData>
        </a:graphic>
      </p:graphicFrame>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33DD0D45-1D7F-C242-956F-0454ED3E24E5}"/>
                  </a:ext>
                </a:extLst>
              </p:cNvPr>
              <p:cNvSpPr/>
              <p:nvPr/>
            </p:nvSpPr>
            <p:spPr>
              <a:xfrm>
                <a:off x="501112" y="790414"/>
                <a:ext cx="11189776" cy="4726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rPr>
                  <a:t>Mega-Analytic Estimates (</a:t>
                </a:r>
                <a14:m>
                  <m:oMath xmlns:m="http://schemas.openxmlformats.org/officeDocument/2006/math">
                    <m:sSub>
                      <m:sSubPr>
                        <m:ctrlPr>
                          <a:rPr lang="en-US" sz="2800" b="1" i="1" dirty="0">
                            <a:solidFill>
                              <a:schemeClr val="tx1"/>
                            </a:solidFill>
                            <a:latin typeface="Cambria Math" panose="02040503050406030204" pitchFamily="18" charset="0"/>
                          </a:rPr>
                        </m:ctrlPr>
                      </m:sSubPr>
                      <m:e>
                        <m:r>
                          <a:rPr lang="en-US" sz="2800" b="1" i="1" dirty="0">
                            <a:solidFill>
                              <a:schemeClr val="tx1"/>
                            </a:solidFill>
                            <a:latin typeface="Cambria Math" panose="02040503050406030204" pitchFamily="18" charset="0"/>
                          </a:rPr>
                          <m:t>𝜸</m:t>
                        </m:r>
                      </m:e>
                      <m:sub>
                        <m:r>
                          <a:rPr lang="en-US" sz="2800" b="1" i="1" dirty="0">
                            <a:solidFill>
                              <a:schemeClr val="tx1"/>
                            </a:solidFill>
                            <a:latin typeface="Cambria Math" panose="02040503050406030204" pitchFamily="18" charset="0"/>
                          </a:rPr>
                          <m:t>𝟏𝟎</m:t>
                        </m:r>
                      </m:sub>
                    </m:sSub>
                  </m:oMath>
                </a14:m>
                <a:r>
                  <a:rPr lang="en-US" sz="2800" b="1" dirty="0">
                    <a:solidFill>
                      <a:schemeClr val="tx1"/>
                    </a:solidFill>
                  </a:rPr>
                  <a:t>)</a:t>
                </a:r>
                <a:r>
                  <a:rPr lang="en-US" sz="2800" dirty="0">
                    <a:solidFill>
                      <a:schemeClr val="tx1"/>
                    </a:solidFill>
                  </a:rPr>
                  <a:t>: 32.65% robust after matching</a:t>
                </a:r>
              </a:p>
            </p:txBody>
          </p:sp>
        </mc:Choice>
        <mc:Fallback xmlns="">
          <p:sp>
            <p:nvSpPr>
              <p:cNvPr id="5" name="Rectangle 4">
                <a:extLst>
                  <a:ext uri="{FF2B5EF4-FFF2-40B4-BE49-F238E27FC236}">
                    <a16:creationId xmlns:a16="http://schemas.microsoft.com/office/drawing/2014/main" id="{33DD0D45-1D7F-C242-956F-0454ED3E24E5}"/>
                  </a:ext>
                </a:extLst>
              </p:cNvPr>
              <p:cNvSpPr>
                <a:spLocks noRot="1" noChangeAspect="1" noMove="1" noResize="1" noEditPoints="1" noAdjustHandles="1" noChangeArrowheads="1" noChangeShapeType="1" noTextEdit="1"/>
              </p:cNvSpPr>
              <p:nvPr/>
            </p:nvSpPr>
            <p:spPr>
              <a:xfrm>
                <a:off x="501112" y="790414"/>
                <a:ext cx="11189776" cy="472698"/>
              </a:xfrm>
              <a:prstGeom prst="rect">
                <a:avLst/>
              </a:prstGeom>
              <a:blipFill>
                <a:blip r:embed="rId3"/>
                <a:stretch>
                  <a:fillRect t="-18421" b="-39474"/>
                </a:stretch>
              </a:blipFill>
              <a:ln>
                <a:noFill/>
              </a:ln>
            </p:spPr>
            <p:txBody>
              <a:bodyPr/>
              <a:lstStyle/>
              <a:p>
                <a:r>
                  <a:rPr lang="en-US">
                    <a:noFill/>
                  </a:rPr>
                  <a:t> </a:t>
                </a:r>
              </a:p>
            </p:txBody>
          </p:sp>
        </mc:Fallback>
      </mc:AlternateContent>
      <p:sp>
        <p:nvSpPr>
          <p:cNvPr id="2" name="Rectangle 1">
            <a:extLst>
              <a:ext uri="{FF2B5EF4-FFF2-40B4-BE49-F238E27FC236}">
                <a16:creationId xmlns:a16="http://schemas.microsoft.com/office/drawing/2014/main" id="{9D6DB630-D270-024C-8766-4611CEB29912}"/>
              </a:ext>
            </a:extLst>
          </p:cNvPr>
          <p:cNvSpPr/>
          <p:nvPr/>
        </p:nvSpPr>
        <p:spPr>
          <a:xfrm>
            <a:off x="1915885" y="6461949"/>
            <a:ext cx="8360229" cy="369332"/>
          </a:xfrm>
          <a:prstGeom prst="rect">
            <a:avLst/>
          </a:prstGeom>
        </p:spPr>
        <p:txBody>
          <a:bodyPr wrap="square">
            <a:spAutoFit/>
          </a:bodyPr>
          <a:lstStyle/>
          <a:p>
            <a:r>
              <a:rPr lang="en-US" dirty="0">
                <a:hlinkClick r:id="rId4"/>
              </a:rPr>
              <a:t>https://github.com/emoriebeck/selection/tree/master/results/psm/matched/tables</a:t>
            </a:r>
            <a:endParaRPr lang="en-US" dirty="0"/>
          </a:p>
        </p:txBody>
      </p:sp>
    </p:spTree>
    <p:extLst>
      <p:ext uri="{BB962C8B-B14F-4D97-AF65-F5344CB8AC3E}">
        <p14:creationId xmlns:p14="http://schemas.microsoft.com/office/powerpoint/2010/main" val="1026844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ABB58358-DDCD-F94E-B942-9D4347CDF1F4}"/>
              </a:ext>
            </a:extLst>
          </p:cNvPr>
          <p:cNvGraphicFramePr>
            <a:graphicFrameLocks noGrp="1"/>
          </p:cNvGraphicFramePr>
          <p:nvPr/>
        </p:nvGraphicFramePr>
        <p:xfrm>
          <a:off x="0" y="0"/>
          <a:ext cx="12192000" cy="582506"/>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554269618"/>
                    </a:ext>
                  </a:extLst>
                </a:gridCol>
                <a:gridCol w="4064000">
                  <a:extLst>
                    <a:ext uri="{9D8B030D-6E8A-4147-A177-3AD203B41FA5}">
                      <a16:colId xmlns:a16="http://schemas.microsoft.com/office/drawing/2014/main" val="1174822857"/>
                    </a:ext>
                  </a:extLst>
                </a:gridCol>
                <a:gridCol w="4064000">
                  <a:extLst>
                    <a:ext uri="{9D8B030D-6E8A-4147-A177-3AD203B41FA5}">
                      <a16:colId xmlns:a16="http://schemas.microsoft.com/office/drawing/2014/main" val="3564525316"/>
                    </a:ext>
                  </a:extLst>
                </a:gridCol>
              </a:tblGrid>
              <a:tr h="582506">
                <a:tc>
                  <a:txBody>
                    <a:bodyPr/>
                    <a:lstStyle/>
                    <a:p>
                      <a:pPr algn="ctr"/>
                      <a:r>
                        <a:rPr lang="en-US" sz="2800" dirty="0"/>
                        <a:t>PSM Balance</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algn="ctr"/>
                      <a:r>
                        <a:rPr lang="en-US" sz="2800" dirty="0"/>
                        <a:t>Unmoderated Prediction</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2F2EF9"/>
                    </a:solidFill>
                  </a:tcPr>
                </a:tc>
                <a:tc>
                  <a:txBody>
                    <a:bodyPr/>
                    <a:lstStyle/>
                    <a:p>
                      <a:pPr algn="ctr"/>
                      <a:r>
                        <a:rPr lang="en-US" sz="2800" dirty="0"/>
                        <a:t>Moderators of Prediction</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2633248741"/>
                  </a:ext>
                </a:extLst>
              </a:tr>
            </a:tbl>
          </a:graphicData>
        </a:graphic>
      </p:graphicFrame>
      <p:pic>
        <p:nvPicPr>
          <p:cNvPr id="3" name="Picture 2" descr="A screenshot of a cell phone&#10;&#10;Description automatically generated">
            <a:extLst>
              <a:ext uri="{FF2B5EF4-FFF2-40B4-BE49-F238E27FC236}">
                <a16:creationId xmlns:a16="http://schemas.microsoft.com/office/drawing/2014/main" id="{4F2C4B94-707B-9E4A-BC7B-DDA34EDE00E2}"/>
              </a:ext>
            </a:extLst>
          </p:cNvPr>
          <p:cNvPicPr>
            <a:picLocks noChangeAspect="1"/>
          </p:cNvPicPr>
          <p:nvPr/>
        </p:nvPicPr>
        <p:blipFill>
          <a:blip r:embed="rId3"/>
          <a:stretch>
            <a:fillRect/>
          </a:stretch>
        </p:blipFill>
        <p:spPr>
          <a:xfrm>
            <a:off x="501112" y="1263112"/>
            <a:ext cx="11189776" cy="5594888"/>
          </a:xfrm>
          <a:prstGeom prst="rect">
            <a:avLst/>
          </a:prstGeom>
        </p:spPr>
      </p:pic>
      <p:sp>
        <p:nvSpPr>
          <p:cNvPr id="6" name="Rectangle 5">
            <a:extLst>
              <a:ext uri="{FF2B5EF4-FFF2-40B4-BE49-F238E27FC236}">
                <a16:creationId xmlns:a16="http://schemas.microsoft.com/office/drawing/2014/main" id="{08CD5C15-6B08-D14E-89A6-E03973E2CF1C}"/>
              </a:ext>
            </a:extLst>
          </p:cNvPr>
          <p:cNvSpPr/>
          <p:nvPr/>
        </p:nvSpPr>
        <p:spPr>
          <a:xfrm>
            <a:off x="1673816" y="1616765"/>
            <a:ext cx="10063566" cy="47375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29A3484D-AF45-214E-B01A-1B74A79207DF}"/>
              </a:ext>
            </a:extLst>
          </p:cNvPr>
          <p:cNvSpPr/>
          <p:nvPr/>
        </p:nvSpPr>
        <p:spPr>
          <a:xfrm rot="16200000">
            <a:off x="-540288" y="2122953"/>
            <a:ext cx="1693334" cy="3894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2F2EF9"/>
                </a:solidFill>
              </a:rPr>
              <a:t>Health</a:t>
            </a:r>
          </a:p>
        </p:txBody>
      </p:sp>
      <p:sp>
        <p:nvSpPr>
          <p:cNvPr id="8" name="Rectangle 7">
            <a:extLst>
              <a:ext uri="{FF2B5EF4-FFF2-40B4-BE49-F238E27FC236}">
                <a16:creationId xmlns:a16="http://schemas.microsoft.com/office/drawing/2014/main" id="{4C4262C8-E3B4-2945-B6A8-7CFD08FFC7BB}"/>
              </a:ext>
            </a:extLst>
          </p:cNvPr>
          <p:cNvSpPr/>
          <p:nvPr/>
        </p:nvSpPr>
        <p:spPr>
          <a:xfrm rot="16200000">
            <a:off x="-540287" y="3498914"/>
            <a:ext cx="1693334" cy="3894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2F2EF9"/>
                </a:solidFill>
              </a:rPr>
              <a:t>Social</a:t>
            </a:r>
          </a:p>
        </p:txBody>
      </p:sp>
      <p:sp>
        <p:nvSpPr>
          <p:cNvPr id="9" name="Rectangle 8">
            <a:extLst>
              <a:ext uri="{FF2B5EF4-FFF2-40B4-BE49-F238E27FC236}">
                <a16:creationId xmlns:a16="http://schemas.microsoft.com/office/drawing/2014/main" id="{F115C77A-58E8-F84C-B262-F45D84018DA7}"/>
              </a:ext>
            </a:extLst>
          </p:cNvPr>
          <p:cNvSpPr/>
          <p:nvPr/>
        </p:nvSpPr>
        <p:spPr>
          <a:xfrm rot="16200000">
            <a:off x="-566118" y="4815233"/>
            <a:ext cx="1693334" cy="3894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2F2EF9"/>
                </a:solidFill>
              </a:rPr>
              <a:t>Work/Edu</a:t>
            </a:r>
          </a:p>
        </p:txBody>
      </p:sp>
      <p:sp>
        <p:nvSpPr>
          <p:cNvPr id="10" name="Rectangle 9">
            <a:extLst>
              <a:ext uri="{FF2B5EF4-FFF2-40B4-BE49-F238E27FC236}">
                <a16:creationId xmlns:a16="http://schemas.microsoft.com/office/drawing/2014/main" id="{98C608F9-CD59-B249-986C-6C9FEC788B3F}"/>
              </a:ext>
            </a:extLst>
          </p:cNvPr>
          <p:cNvSpPr/>
          <p:nvPr/>
        </p:nvSpPr>
        <p:spPr>
          <a:xfrm rot="16200000">
            <a:off x="-553203" y="5814177"/>
            <a:ext cx="1693334" cy="3894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2F2EF9"/>
                </a:solidFill>
              </a:rPr>
              <a:t>Civic</a:t>
            </a:r>
          </a:p>
        </p:txBody>
      </p:sp>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BD3CD345-BACE-3345-AB57-C09110C01E66}"/>
                  </a:ext>
                </a:extLst>
              </p:cNvPr>
              <p:cNvSpPr/>
              <p:nvPr/>
            </p:nvSpPr>
            <p:spPr>
              <a:xfrm>
                <a:off x="501112" y="790414"/>
                <a:ext cx="11189776" cy="4726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rPr>
                  <a:t>Mega-Analytic Estimates (</a:t>
                </a:r>
                <a14:m>
                  <m:oMath xmlns:m="http://schemas.openxmlformats.org/officeDocument/2006/math">
                    <m:sSub>
                      <m:sSubPr>
                        <m:ctrlPr>
                          <a:rPr lang="en-US" sz="2800" b="1" i="1" dirty="0" smtClean="0">
                            <a:solidFill>
                              <a:schemeClr val="tx1"/>
                            </a:solidFill>
                            <a:latin typeface="Cambria Math" panose="02040503050406030204" pitchFamily="18" charset="0"/>
                          </a:rPr>
                        </m:ctrlPr>
                      </m:sSubPr>
                      <m:e>
                        <m:r>
                          <a:rPr lang="en-US" sz="2800" b="1" i="1" dirty="0" smtClean="0">
                            <a:solidFill>
                              <a:schemeClr val="tx1"/>
                            </a:solidFill>
                            <a:latin typeface="Cambria Math" panose="02040503050406030204" pitchFamily="18" charset="0"/>
                          </a:rPr>
                          <m:t>𝜸</m:t>
                        </m:r>
                      </m:e>
                      <m:sub>
                        <m:r>
                          <a:rPr lang="en-US" sz="2800" b="1" i="1" dirty="0" smtClean="0">
                            <a:solidFill>
                              <a:schemeClr val="tx1"/>
                            </a:solidFill>
                            <a:latin typeface="Cambria Math" panose="02040503050406030204" pitchFamily="18" charset="0"/>
                          </a:rPr>
                          <m:t>𝟏𝟎</m:t>
                        </m:r>
                      </m:sub>
                    </m:sSub>
                  </m:oMath>
                </a14:m>
                <a:r>
                  <a:rPr lang="en-US" sz="2800" b="1" dirty="0">
                    <a:solidFill>
                      <a:schemeClr val="tx1"/>
                    </a:solidFill>
                  </a:rPr>
                  <a:t>)</a:t>
                </a:r>
                <a:r>
                  <a:rPr lang="en-US" sz="2800" dirty="0">
                    <a:solidFill>
                      <a:schemeClr val="tx1"/>
                    </a:solidFill>
                  </a:rPr>
                  <a:t>: 32.65% robust after matching</a:t>
                </a:r>
              </a:p>
            </p:txBody>
          </p:sp>
        </mc:Choice>
        <mc:Fallback xmlns="">
          <p:sp>
            <p:nvSpPr>
              <p:cNvPr id="11" name="Rectangle 10">
                <a:extLst>
                  <a:ext uri="{FF2B5EF4-FFF2-40B4-BE49-F238E27FC236}">
                    <a16:creationId xmlns:a16="http://schemas.microsoft.com/office/drawing/2014/main" id="{BD3CD345-BACE-3345-AB57-C09110C01E66}"/>
                  </a:ext>
                </a:extLst>
              </p:cNvPr>
              <p:cNvSpPr>
                <a:spLocks noRot="1" noChangeAspect="1" noMove="1" noResize="1" noEditPoints="1" noAdjustHandles="1" noChangeArrowheads="1" noChangeShapeType="1" noTextEdit="1"/>
              </p:cNvSpPr>
              <p:nvPr/>
            </p:nvSpPr>
            <p:spPr>
              <a:xfrm>
                <a:off x="501112" y="790414"/>
                <a:ext cx="11189776" cy="472698"/>
              </a:xfrm>
              <a:prstGeom prst="rect">
                <a:avLst/>
              </a:prstGeom>
              <a:blipFill>
                <a:blip r:embed="rId4"/>
                <a:stretch>
                  <a:fillRect t="-18421" b="-39474"/>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257548149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ABB58358-DDCD-F94E-B942-9D4347CDF1F4}"/>
              </a:ext>
            </a:extLst>
          </p:cNvPr>
          <p:cNvGraphicFramePr>
            <a:graphicFrameLocks noGrp="1"/>
          </p:cNvGraphicFramePr>
          <p:nvPr/>
        </p:nvGraphicFramePr>
        <p:xfrm>
          <a:off x="0" y="0"/>
          <a:ext cx="12192000" cy="582506"/>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554269618"/>
                    </a:ext>
                  </a:extLst>
                </a:gridCol>
                <a:gridCol w="4064000">
                  <a:extLst>
                    <a:ext uri="{9D8B030D-6E8A-4147-A177-3AD203B41FA5}">
                      <a16:colId xmlns:a16="http://schemas.microsoft.com/office/drawing/2014/main" val="1174822857"/>
                    </a:ext>
                  </a:extLst>
                </a:gridCol>
                <a:gridCol w="4064000">
                  <a:extLst>
                    <a:ext uri="{9D8B030D-6E8A-4147-A177-3AD203B41FA5}">
                      <a16:colId xmlns:a16="http://schemas.microsoft.com/office/drawing/2014/main" val="3564525316"/>
                    </a:ext>
                  </a:extLst>
                </a:gridCol>
              </a:tblGrid>
              <a:tr h="582506">
                <a:tc>
                  <a:txBody>
                    <a:bodyPr/>
                    <a:lstStyle/>
                    <a:p>
                      <a:pPr algn="ctr"/>
                      <a:r>
                        <a:rPr lang="en-US" sz="2800" dirty="0"/>
                        <a:t>PSM Balance</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algn="ctr"/>
                      <a:r>
                        <a:rPr lang="en-US" sz="2800" dirty="0"/>
                        <a:t>Unmoderated Prediction</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2F2EF9"/>
                    </a:solidFill>
                  </a:tcPr>
                </a:tc>
                <a:tc>
                  <a:txBody>
                    <a:bodyPr/>
                    <a:lstStyle/>
                    <a:p>
                      <a:pPr algn="ctr"/>
                      <a:r>
                        <a:rPr lang="en-US" sz="2800" dirty="0"/>
                        <a:t>Moderators of Prediction</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2633248741"/>
                  </a:ext>
                </a:extLst>
              </a:tr>
            </a:tbl>
          </a:graphicData>
        </a:graphic>
      </p:graphicFrame>
      <p:pic>
        <p:nvPicPr>
          <p:cNvPr id="3" name="Picture 2" descr="A screenshot of a cell phone&#10;&#10;Description automatically generated">
            <a:extLst>
              <a:ext uri="{FF2B5EF4-FFF2-40B4-BE49-F238E27FC236}">
                <a16:creationId xmlns:a16="http://schemas.microsoft.com/office/drawing/2014/main" id="{4F2C4B94-707B-9E4A-BC7B-DDA34EDE00E2}"/>
              </a:ext>
            </a:extLst>
          </p:cNvPr>
          <p:cNvPicPr>
            <a:picLocks noChangeAspect="1"/>
          </p:cNvPicPr>
          <p:nvPr/>
        </p:nvPicPr>
        <p:blipFill>
          <a:blip r:embed="rId3"/>
          <a:stretch>
            <a:fillRect/>
          </a:stretch>
        </p:blipFill>
        <p:spPr>
          <a:xfrm>
            <a:off x="509204" y="1263112"/>
            <a:ext cx="11189776" cy="5594888"/>
          </a:xfrm>
          <a:prstGeom prst="rect">
            <a:avLst/>
          </a:prstGeom>
        </p:spPr>
      </p:pic>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33DD0D45-1D7F-C242-956F-0454ED3E24E5}"/>
                  </a:ext>
                </a:extLst>
              </p:cNvPr>
              <p:cNvSpPr/>
              <p:nvPr/>
            </p:nvSpPr>
            <p:spPr>
              <a:xfrm>
                <a:off x="501112" y="790414"/>
                <a:ext cx="11189776" cy="4726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rPr>
                  <a:t>Mega-Analytic Estimates (</a:t>
                </a:r>
                <a14:m>
                  <m:oMath xmlns:m="http://schemas.openxmlformats.org/officeDocument/2006/math">
                    <m:sSub>
                      <m:sSubPr>
                        <m:ctrlPr>
                          <a:rPr lang="en-US" sz="2800" b="1" i="1" dirty="0" smtClean="0">
                            <a:solidFill>
                              <a:schemeClr val="tx1"/>
                            </a:solidFill>
                            <a:latin typeface="Cambria Math" panose="02040503050406030204" pitchFamily="18" charset="0"/>
                          </a:rPr>
                        </m:ctrlPr>
                      </m:sSubPr>
                      <m:e>
                        <m:r>
                          <a:rPr lang="en-US" sz="2800" b="1" i="1" dirty="0" smtClean="0">
                            <a:solidFill>
                              <a:schemeClr val="tx1"/>
                            </a:solidFill>
                            <a:latin typeface="Cambria Math" panose="02040503050406030204" pitchFamily="18" charset="0"/>
                          </a:rPr>
                          <m:t>𝜸</m:t>
                        </m:r>
                      </m:e>
                      <m:sub>
                        <m:r>
                          <a:rPr lang="en-US" sz="2800" b="1" i="1" dirty="0" smtClean="0">
                            <a:solidFill>
                              <a:schemeClr val="tx1"/>
                            </a:solidFill>
                            <a:latin typeface="Cambria Math" panose="02040503050406030204" pitchFamily="18" charset="0"/>
                          </a:rPr>
                          <m:t>𝟏𝟎</m:t>
                        </m:r>
                      </m:sub>
                    </m:sSub>
                  </m:oMath>
                </a14:m>
                <a:r>
                  <a:rPr lang="en-US" sz="2800" b="1" dirty="0">
                    <a:solidFill>
                      <a:schemeClr val="tx1"/>
                    </a:solidFill>
                  </a:rPr>
                  <a:t>)</a:t>
                </a:r>
                <a:r>
                  <a:rPr lang="en-US" sz="2800" dirty="0">
                    <a:solidFill>
                      <a:schemeClr val="tx1"/>
                    </a:solidFill>
                  </a:rPr>
                  <a:t>: 32.65% robust after matching</a:t>
                </a:r>
              </a:p>
            </p:txBody>
          </p:sp>
        </mc:Choice>
        <mc:Fallback xmlns="">
          <p:sp>
            <p:nvSpPr>
              <p:cNvPr id="5" name="Rectangle 4">
                <a:extLst>
                  <a:ext uri="{FF2B5EF4-FFF2-40B4-BE49-F238E27FC236}">
                    <a16:creationId xmlns:a16="http://schemas.microsoft.com/office/drawing/2014/main" id="{33DD0D45-1D7F-C242-956F-0454ED3E24E5}"/>
                  </a:ext>
                </a:extLst>
              </p:cNvPr>
              <p:cNvSpPr>
                <a:spLocks noRot="1" noChangeAspect="1" noMove="1" noResize="1" noEditPoints="1" noAdjustHandles="1" noChangeArrowheads="1" noChangeShapeType="1" noTextEdit="1"/>
              </p:cNvSpPr>
              <p:nvPr/>
            </p:nvSpPr>
            <p:spPr>
              <a:xfrm>
                <a:off x="501112" y="790414"/>
                <a:ext cx="11189776" cy="472698"/>
              </a:xfrm>
              <a:prstGeom prst="rect">
                <a:avLst/>
              </a:prstGeom>
              <a:blipFill>
                <a:blip r:embed="rId4"/>
                <a:stretch>
                  <a:fillRect t="-15789" b="-39474"/>
                </a:stretch>
              </a:blipFill>
              <a:ln>
                <a:noFill/>
              </a:ln>
            </p:spPr>
            <p:txBody>
              <a:bodyPr/>
              <a:lstStyle/>
              <a:p>
                <a:r>
                  <a:rPr lang="en-US">
                    <a:noFill/>
                  </a:rPr>
                  <a:t> </a:t>
                </a:r>
              </a:p>
            </p:txBody>
          </p:sp>
        </mc:Fallback>
      </mc:AlternateContent>
      <p:sp>
        <p:nvSpPr>
          <p:cNvPr id="7" name="Rectangle 6">
            <a:extLst>
              <a:ext uri="{FF2B5EF4-FFF2-40B4-BE49-F238E27FC236}">
                <a16:creationId xmlns:a16="http://schemas.microsoft.com/office/drawing/2014/main" id="{29A3484D-AF45-214E-B01A-1B74A79207DF}"/>
              </a:ext>
            </a:extLst>
          </p:cNvPr>
          <p:cNvSpPr/>
          <p:nvPr/>
        </p:nvSpPr>
        <p:spPr>
          <a:xfrm rot="16200000">
            <a:off x="-540288" y="2122953"/>
            <a:ext cx="1693334" cy="3894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2F2EF9"/>
                </a:solidFill>
              </a:rPr>
              <a:t>Health</a:t>
            </a:r>
          </a:p>
        </p:txBody>
      </p:sp>
      <p:sp>
        <p:nvSpPr>
          <p:cNvPr id="8" name="Rectangle 7">
            <a:extLst>
              <a:ext uri="{FF2B5EF4-FFF2-40B4-BE49-F238E27FC236}">
                <a16:creationId xmlns:a16="http://schemas.microsoft.com/office/drawing/2014/main" id="{4C4262C8-E3B4-2945-B6A8-7CFD08FFC7BB}"/>
              </a:ext>
            </a:extLst>
          </p:cNvPr>
          <p:cNvSpPr/>
          <p:nvPr/>
        </p:nvSpPr>
        <p:spPr>
          <a:xfrm rot="16200000">
            <a:off x="-540287" y="3498914"/>
            <a:ext cx="1693334" cy="3894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2F2EF9"/>
                </a:solidFill>
              </a:rPr>
              <a:t>Social</a:t>
            </a:r>
          </a:p>
        </p:txBody>
      </p:sp>
      <p:sp>
        <p:nvSpPr>
          <p:cNvPr id="9" name="Rectangle 8">
            <a:extLst>
              <a:ext uri="{FF2B5EF4-FFF2-40B4-BE49-F238E27FC236}">
                <a16:creationId xmlns:a16="http://schemas.microsoft.com/office/drawing/2014/main" id="{F115C77A-58E8-F84C-B262-F45D84018DA7}"/>
              </a:ext>
            </a:extLst>
          </p:cNvPr>
          <p:cNvSpPr/>
          <p:nvPr/>
        </p:nvSpPr>
        <p:spPr>
          <a:xfrm rot="16200000">
            <a:off x="-566118" y="4815233"/>
            <a:ext cx="1693334" cy="3894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2F2EF9"/>
                </a:solidFill>
              </a:rPr>
              <a:t>Work/Edu</a:t>
            </a:r>
          </a:p>
        </p:txBody>
      </p:sp>
      <p:sp>
        <p:nvSpPr>
          <p:cNvPr id="10" name="Rectangle 9">
            <a:extLst>
              <a:ext uri="{FF2B5EF4-FFF2-40B4-BE49-F238E27FC236}">
                <a16:creationId xmlns:a16="http://schemas.microsoft.com/office/drawing/2014/main" id="{98C608F9-CD59-B249-986C-6C9FEC788B3F}"/>
              </a:ext>
            </a:extLst>
          </p:cNvPr>
          <p:cNvSpPr/>
          <p:nvPr/>
        </p:nvSpPr>
        <p:spPr>
          <a:xfrm rot="16200000">
            <a:off x="-553203" y="5814177"/>
            <a:ext cx="1693334" cy="3894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2F2EF9"/>
                </a:solidFill>
              </a:rPr>
              <a:t>Civic</a:t>
            </a:r>
          </a:p>
        </p:txBody>
      </p:sp>
      <p:sp>
        <p:nvSpPr>
          <p:cNvPr id="2" name="Rectangle 1">
            <a:extLst>
              <a:ext uri="{FF2B5EF4-FFF2-40B4-BE49-F238E27FC236}">
                <a16:creationId xmlns:a16="http://schemas.microsoft.com/office/drawing/2014/main" id="{FC7D98BA-69A7-3043-9861-5DED987BBDA6}"/>
              </a:ext>
            </a:extLst>
          </p:cNvPr>
          <p:cNvSpPr/>
          <p:nvPr/>
        </p:nvSpPr>
        <p:spPr>
          <a:xfrm>
            <a:off x="3066881" y="1343278"/>
            <a:ext cx="1424199" cy="1084333"/>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BC8E687-9CFB-D34A-ADAD-B4DF59501C72}"/>
              </a:ext>
            </a:extLst>
          </p:cNvPr>
          <p:cNvSpPr/>
          <p:nvPr/>
        </p:nvSpPr>
        <p:spPr>
          <a:xfrm>
            <a:off x="5922317" y="1343278"/>
            <a:ext cx="713151" cy="1084333"/>
          </a:xfrm>
          <a:prstGeom prst="rect">
            <a:avLst/>
          </a:prstGeom>
          <a:noFill/>
          <a:ln w="38100">
            <a:solidFill>
              <a:srgbClr val="1C98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7031A5E-8040-A541-AB42-71A490B24C64}"/>
              </a:ext>
            </a:extLst>
          </p:cNvPr>
          <p:cNvSpPr/>
          <p:nvPr/>
        </p:nvSpPr>
        <p:spPr>
          <a:xfrm>
            <a:off x="1624098" y="3386517"/>
            <a:ext cx="1442783" cy="333796"/>
          </a:xfrm>
          <a:prstGeom prst="rect">
            <a:avLst/>
          </a:prstGeom>
          <a:noFill/>
          <a:ln w="38100">
            <a:solidFill>
              <a:srgbClr val="1C98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7C66B7A-7C31-0C42-8B54-A497170F0491}"/>
              </a:ext>
            </a:extLst>
          </p:cNvPr>
          <p:cNvSpPr/>
          <p:nvPr/>
        </p:nvSpPr>
        <p:spPr>
          <a:xfrm>
            <a:off x="2346690" y="3720314"/>
            <a:ext cx="720191" cy="333796"/>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8FD448A-FCFA-CE41-8B71-B46977270E49}"/>
              </a:ext>
            </a:extLst>
          </p:cNvPr>
          <p:cNvSpPr/>
          <p:nvPr/>
        </p:nvSpPr>
        <p:spPr>
          <a:xfrm>
            <a:off x="9506791" y="3726760"/>
            <a:ext cx="720191" cy="333796"/>
          </a:xfrm>
          <a:prstGeom prst="rect">
            <a:avLst/>
          </a:prstGeom>
          <a:noFill/>
          <a:ln w="38100">
            <a:solidFill>
              <a:srgbClr val="1C98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6A05E3DC-0AD6-0847-BA7D-E103BE31C301}"/>
              </a:ext>
            </a:extLst>
          </p:cNvPr>
          <p:cNvSpPr/>
          <p:nvPr/>
        </p:nvSpPr>
        <p:spPr>
          <a:xfrm>
            <a:off x="10226982" y="1343278"/>
            <a:ext cx="713151" cy="728283"/>
          </a:xfrm>
          <a:prstGeom prst="rect">
            <a:avLst/>
          </a:prstGeom>
          <a:noFill/>
          <a:ln w="38100">
            <a:solidFill>
              <a:srgbClr val="1C98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EC53389-3D2D-7646-B1FB-B1E5AE7BF9A9}"/>
              </a:ext>
            </a:extLst>
          </p:cNvPr>
          <p:cNvSpPr/>
          <p:nvPr/>
        </p:nvSpPr>
        <p:spPr>
          <a:xfrm>
            <a:off x="4499172" y="4332316"/>
            <a:ext cx="713151" cy="385342"/>
          </a:xfrm>
          <a:prstGeom prst="rect">
            <a:avLst/>
          </a:prstGeom>
          <a:noFill/>
          <a:ln w="38100">
            <a:solidFill>
              <a:srgbClr val="1C98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E4B8CB51-4B4B-E748-9AE9-9DB8AB7CEEDA}"/>
              </a:ext>
            </a:extLst>
          </p:cNvPr>
          <p:cNvSpPr/>
          <p:nvPr/>
        </p:nvSpPr>
        <p:spPr>
          <a:xfrm>
            <a:off x="3066881" y="4358089"/>
            <a:ext cx="720191" cy="333796"/>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71D6858E-4BEA-354F-9A77-6ACB9E102B13}"/>
              </a:ext>
            </a:extLst>
          </p:cNvPr>
          <p:cNvSpPr/>
          <p:nvPr/>
        </p:nvSpPr>
        <p:spPr>
          <a:xfrm>
            <a:off x="1626703" y="5651047"/>
            <a:ext cx="1442783" cy="385342"/>
          </a:xfrm>
          <a:prstGeom prst="rect">
            <a:avLst/>
          </a:prstGeom>
          <a:noFill/>
          <a:ln w="38100">
            <a:solidFill>
              <a:srgbClr val="1C98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035A8B6B-191D-5449-838F-5B9E0AFA09E3}"/>
              </a:ext>
            </a:extLst>
          </p:cNvPr>
          <p:cNvSpPr/>
          <p:nvPr/>
        </p:nvSpPr>
        <p:spPr>
          <a:xfrm>
            <a:off x="5922317" y="5651047"/>
            <a:ext cx="713151" cy="385342"/>
          </a:xfrm>
          <a:prstGeom prst="rect">
            <a:avLst/>
          </a:prstGeom>
          <a:noFill/>
          <a:ln w="38100">
            <a:solidFill>
              <a:srgbClr val="1C98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5C501A9E-3207-A248-B353-4F0547546C5E}"/>
              </a:ext>
            </a:extLst>
          </p:cNvPr>
          <p:cNvSpPr/>
          <p:nvPr/>
        </p:nvSpPr>
        <p:spPr>
          <a:xfrm>
            <a:off x="10226982" y="4332316"/>
            <a:ext cx="713151" cy="385342"/>
          </a:xfrm>
          <a:prstGeom prst="rect">
            <a:avLst/>
          </a:prstGeom>
          <a:noFill/>
          <a:ln w="38100">
            <a:solidFill>
              <a:srgbClr val="1C98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084B5645-DAE1-7949-875A-8B2FD2CA803A}"/>
              </a:ext>
            </a:extLst>
          </p:cNvPr>
          <p:cNvSpPr/>
          <p:nvPr/>
        </p:nvSpPr>
        <p:spPr>
          <a:xfrm>
            <a:off x="3781219" y="3387854"/>
            <a:ext cx="720191" cy="666256"/>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51213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11"/>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15"/>
                                        </p:tgtEl>
                                        <p:attrNameLst>
                                          <p:attrName>style.visibility</p:attrName>
                                        </p:attrNameLst>
                                      </p:cBhvr>
                                      <p:to>
                                        <p:strVal val="hidden"/>
                                      </p:to>
                                    </p:set>
                                  </p:childTnLst>
                                </p:cTn>
                              </p:par>
                              <p:par>
                                <p:cTn id="19" presetID="1" presetClass="exit" presetSubtype="0" fill="hold" grpId="1" nodeType="withEffect">
                                  <p:stCondLst>
                                    <p:cond delay="0"/>
                                  </p:stCondLst>
                                  <p:childTnLst>
                                    <p:set>
                                      <p:cBhvr>
                                        <p:cTn id="20" dur="1" fill="hold">
                                          <p:stCondLst>
                                            <p:cond delay="0"/>
                                          </p:stCondLst>
                                        </p:cTn>
                                        <p:tgtEl>
                                          <p:spTgt spid="2"/>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1" nodeType="clickEffect">
                                  <p:stCondLst>
                                    <p:cond delay="0"/>
                                  </p:stCondLst>
                                  <p:childTnLst>
                                    <p:set>
                                      <p:cBhvr>
                                        <p:cTn id="36" dur="1" fill="hold">
                                          <p:stCondLst>
                                            <p:cond delay="0"/>
                                          </p:stCondLst>
                                        </p:cTn>
                                        <p:tgtEl>
                                          <p:spTgt spid="21"/>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12"/>
                                        </p:tgtEl>
                                        <p:attrNameLst>
                                          <p:attrName>style.visibility</p:attrName>
                                        </p:attrNameLst>
                                      </p:cBhvr>
                                      <p:to>
                                        <p:strVal val="hidden"/>
                                      </p:to>
                                    </p:set>
                                  </p:childTnLst>
                                </p:cTn>
                              </p:par>
                              <p:par>
                                <p:cTn id="39" presetID="1" presetClass="exit" presetSubtype="0" fill="hold" grpId="1" nodeType="withEffect">
                                  <p:stCondLst>
                                    <p:cond delay="0"/>
                                  </p:stCondLst>
                                  <p:childTnLst>
                                    <p:set>
                                      <p:cBhvr>
                                        <p:cTn id="40" dur="1" fill="hold">
                                          <p:stCondLst>
                                            <p:cond delay="0"/>
                                          </p:stCondLst>
                                        </p:cTn>
                                        <p:tgtEl>
                                          <p:spTgt spid="13"/>
                                        </p:tgtEl>
                                        <p:attrNameLst>
                                          <p:attrName>style.visibility</p:attrName>
                                        </p:attrNameLst>
                                      </p:cBhvr>
                                      <p:to>
                                        <p:strVal val="hidden"/>
                                      </p:to>
                                    </p:set>
                                  </p:childTnLst>
                                </p:cTn>
                              </p:par>
                              <p:par>
                                <p:cTn id="41" presetID="1" presetClass="exit" presetSubtype="0" fill="hold" grpId="1" nodeType="withEffect">
                                  <p:stCondLst>
                                    <p:cond delay="0"/>
                                  </p:stCondLst>
                                  <p:childTnLst>
                                    <p:set>
                                      <p:cBhvr>
                                        <p:cTn id="42" dur="1" fill="hold">
                                          <p:stCondLst>
                                            <p:cond delay="0"/>
                                          </p:stCondLst>
                                        </p:cTn>
                                        <p:tgtEl>
                                          <p:spTgt spid="14"/>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0"/>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7"/>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xit" presetSubtype="0" fill="hold" grpId="1" nodeType="clickEffect">
                                  <p:stCondLst>
                                    <p:cond delay="0"/>
                                  </p:stCondLst>
                                  <p:childTnLst>
                                    <p:set>
                                      <p:cBhvr>
                                        <p:cTn id="56" dur="1" fill="hold">
                                          <p:stCondLst>
                                            <p:cond delay="0"/>
                                          </p:stCondLst>
                                        </p:cTn>
                                        <p:tgtEl>
                                          <p:spTgt spid="17"/>
                                        </p:tgtEl>
                                        <p:attrNameLst>
                                          <p:attrName>style.visibility</p:attrName>
                                        </p:attrNameLst>
                                      </p:cBhvr>
                                      <p:to>
                                        <p:strVal val="hidden"/>
                                      </p:to>
                                    </p:set>
                                  </p:childTnLst>
                                </p:cTn>
                              </p:par>
                              <p:par>
                                <p:cTn id="57" presetID="1" presetClass="exit" presetSubtype="0" fill="hold" grpId="1" nodeType="withEffect">
                                  <p:stCondLst>
                                    <p:cond delay="0"/>
                                  </p:stCondLst>
                                  <p:childTnLst>
                                    <p:set>
                                      <p:cBhvr>
                                        <p:cTn id="58" dur="1" fill="hold">
                                          <p:stCondLst>
                                            <p:cond delay="0"/>
                                          </p:stCondLst>
                                        </p:cTn>
                                        <p:tgtEl>
                                          <p:spTgt spid="16"/>
                                        </p:tgtEl>
                                        <p:attrNameLst>
                                          <p:attrName>style.visibility</p:attrName>
                                        </p:attrNameLst>
                                      </p:cBhvr>
                                      <p:to>
                                        <p:strVal val="hidden"/>
                                      </p:to>
                                    </p:set>
                                  </p:childTnLst>
                                </p:cTn>
                              </p:par>
                              <p:par>
                                <p:cTn id="59" presetID="1" presetClass="exit" presetSubtype="0" fill="hold" grpId="1" nodeType="withEffect">
                                  <p:stCondLst>
                                    <p:cond delay="0"/>
                                  </p:stCondLst>
                                  <p:childTnLst>
                                    <p:set>
                                      <p:cBhvr>
                                        <p:cTn id="60" dur="1" fill="hold">
                                          <p:stCondLst>
                                            <p:cond delay="0"/>
                                          </p:stCondLst>
                                        </p:cTn>
                                        <p:tgtEl>
                                          <p:spTgt spid="20"/>
                                        </p:tgtEl>
                                        <p:attrNameLst>
                                          <p:attrName>style.visibility</p:attrName>
                                        </p:attrNameLst>
                                      </p:cBhvr>
                                      <p:to>
                                        <p:strVal val="hidden"/>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19"/>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11" grpId="0" animBg="1"/>
      <p:bldP spid="11" grpId="1" animBg="1"/>
      <p:bldP spid="12" grpId="0" animBg="1"/>
      <p:bldP spid="12" grpId="1" animBg="1"/>
      <p:bldP spid="13" grpId="0" animBg="1"/>
      <p:bldP spid="13" grpId="1" animBg="1"/>
      <p:bldP spid="14" grpId="0" animBg="1"/>
      <p:bldP spid="14" grpId="1" animBg="1"/>
      <p:bldP spid="15" grpId="0" animBg="1"/>
      <p:bldP spid="15" grpId="1" animBg="1"/>
      <p:bldP spid="16" grpId="0" animBg="1"/>
      <p:bldP spid="16" grpId="1" animBg="1"/>
      <p:bldP spid="17" grpId="0" animBg="1"/>
      <p:bldP spid="17" grpId="1" animBg="1"/>
      <p:bldP spid="18" grpId="0" animBg="1"/>
      <p:bldP spid="19" grpId="0" animBg="1"/>
      <p:bldP spid="20" grpId="0" animBg="1"/>
      <p:bldP spid="20" grpId="1" animBg="1"/>
      <p:bldP spid="21" grpId="0" animBg="1"/>
      <p:bldP spid="21" grpId="1"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ABB58358-DDCD-F94E-B942-9D4347CDF1F4}"/>
              </a:ext>
            </a:extLst>
          </p:cNvPr>
          <p:cNvGraphicFramePr>
            <a:graphicFrameLocks noGrp="1"/>
          </p:cNvGraphicFramePr>
          <p:nvPr/>
        </p:nvGraphicFramePr>
        <p:xfrm>
          <a:off x="0" y="0"/>
          <a:ext cx="12192000" cy="582506"/>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554269618"/>
                    </a:ext>
                  </a:extLst>
                </a:gridCol>
                <a:gridCol w="4064000">
                  <a:extLst>
                    <a:ext uri="{9D8B030D-6E8A-4147-A177-3AD203B41FA5}">
                      <a16:colId xmlns:a16="http://schemas.microsoft.com/office/drawing/2014/main" val="1174822857"/>
                    </a:ext>
                  </a:extLst>
                </a:gridCol>
                <a:gridCol w="4064000">
                  <a:extLst>
                    <a:ext uri="{9D8B030D-6E8A-4147-A177-3AD203B41FA5}">
                      <a16:colId xmlns:a16="http://schemas.microsoft.com/office/drawing/2014/main" val="3564525316"/>
                    </a:ext>
                  </a:extLst>
                </a:gridCol>
              </a:tblGrid>
              <a:tr h="582506">
                <a:tc>
                  <a:txBody>
                    <a:bodyPr/>
                    <a:lstStyle/>
                    <a:p>
                      <a:pPr algn="ctr"/>
                      <a:r>
                        <a:rPr lang="en-US" sz="2800" dirty="0"/>
                        <a:t>PSM Balance</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algn="ctr"/>
                      <a:r>
                        <a:rPr lang="en-US" sz="2800" dirty="0"/>
                        <a:t>Unmoderated Prediction</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2F2EF9"/>
                    </a:solidFill>
                  </a:tcPr>
                </a:tc>
                <a:tc>
                  <a:txBody>
                    <a:bodyPr/>
                    <a:lstStyle/>
                    <a:p>
                      <a:pPr algn="ctr"/>
                      <a:r>
                        <a:rPr lang="en-US" sz="2800" dirty="0"/>
                        <a:t>Moderators of Prediction</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2633248741"/>
                  </a:ext>
                </a:extLst>
              </a:tr>
            </a:tbl>
          </a:graphicData>
        </a:graphic>
      </p:graphicFrame>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C7492113-174A-7C4D-BB8A-5DCF30EF9989}"/>
                  </a:ext>
                </a:extLst>
              </p:cNvPr>
              <p:cNvSpPr/>
              <p:nvPr/>
            </p:nvSpPr>
            <p:spPr>
              <a:xfrm>
                <a:off x="501112" y="578382"/>
                <a:ext cx="11189776" cy="4726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rPr>
                  <a:t>Study-Specific Estimates (</a:t>
                </a:r>
                <a14:m>
                  <m:oMath xmlns:m="http://schemas.openxmlformats.org/officeDocument/2006/math">
                    <m:sSub>
                      <m:sSubPr>
                        <m:ctrlPr>
                          <a:rPr lang="en-US" sz="2800" b="1" i="1" dirty="0" smtClean="0">
                            <a:solidFill>
                              <a:schemeClr val="tx1"/>
                            </a:solidFill>
                            <a:latin typeface="Cambria Math" panose="02040503050406030204" pitchFamily="18" charset="0"/>
                          </a:rPr>
                        </m:ctrlPr>
                      </m:sSubPr>
                      <m:e>
                        <m:r>
                          <a:rPr lang="en-US" sz="2800" b="1" i="1" dirty="0" smtClean="0">
                            <a:solidFill>
                              <a:schemeClr val="tx1"/>
                            </a:solidFill>
                            <a:latin typeface="Cambria Math" panose="02040503050406030204" pitchFamily="18" charset="0"/>
                          </a:rPr>
                          <m:t>𝜷</m:t>
                        </m:r>
                      </m:e>
                      <m:sub>
                        <m:r>
                          <a:rPr lang="en-US" sz="2800" b="1" i="1" dirty="0" smtClean="0">
                            <a:solidFill>
                              <a:schemeClr val="tx1"/>
                            </a:solidFill>
                            <a:latin typeface="Cambria Math" panose="02040503050406030204" pitchFamily="18" charset="0"/>
                          </a:rPr>
                          <m:t>𝟏</m:t>
                        </m:r>
                        <m:r>
                          <a:rPr lang="en-US" sz="2800" b="1" i="1" dirty="0" smtClean="0">
                            <a:solidFill>
                              <a:schemeClr val="tx1"/>
                            </a:solidFill>
                            <a:latin typeface="Cambria Math" panose="02040503050406030204" pitchFamily="18" charset="0"/>
                          </a:rPr>
                          <m:t>𝑱</m:t>
                        </m:r>
                      </m:sub>
                    </m:sSub>
                  </m:oMath>
                </a14:m>
                <a:r>
                  <a:rPr lang="en-US" sz="2800" b="1" dirty="0">
                    <a:solidFill>
                      <a:schemeClr val="tx1"/>
                    </a:solidFill>
                  </a:rPr>
                  <a:t>)</a:t>
                </a:r>
                <a:endParaRPr lang="en-US" sz="2800" dirty="0">
                  <a:solidFill>
                    <a:schemeClr val="tx1"/>
                  </a:solidFill>
                </a:endParaRPr>
              </a:p>
            </p:txBody>
          </p:sp>
        </mc:Choice>
        <mc:Fallback xmlns="">
          <p:sp>
            <p:nvSpPr>
              <p:cNvPr id="6" name="Rectangle 5">
                <a:extLst>
                  <a:ext uri="{FF2B5EF4-FFF2-40B4-BE49-F238E27FC236}">
                    <a16:creationId xmlns:a16="http://schemas.microsoft.com/office/drawing/2014/main" id="{C7492113-174A-7C4D-BB8A-5DCF30EF9989}"/>
                  </a:ext>
                </a:extLst>
              </p:cNvPr>
              <p:cNvSpPr>
                <a:spLocks noRot="1" noChangeAspect="1" noMove="1" noResize="1" noEditPoints="1" noAdjustHandles="1" noChangeArrowheads="1" noChangeShapeType="1" noTextEdit="1"/>
              </p:cNvSpPr>
              <p:nvPr/>
            </p:nvSpPr>
            <p:spPr>
              <a:xfrm>
                <a:off x="501112" y="578382"/>
                <a:ext cx="11189776" cy="472698"/>
              </a:xfrm>
              <a:prstGeom prst="rect">
                <a:avLst/>
              </a:prstGeom>
              <a:blipFill>
                <a:blip r:embed="rId2"/>
                <a:stretch>
                  <a:fillRect t="-18421" b="-36842"/>
                </a:stretch>
              </a:blipFill>
              <a:ln>
                <a:noFill/>
              </a:ln>
            </p:spPr>
            <p:txBody>
              <a:bodyPr/>
              <a:lstStyle/>
              <a:p>
                <a:r>
                  <a:rPr lang="en-US">
                    <a:noFill/>
                  </a:rPr>
                  <a:t> </a:t>
                </a:r>
              </a:p>
            </p:txBody>
          </p:sp>
        </mc:Fallback>
      </mc:AlternateContent>
      <p:sp>
        <p:nvSpPr>
          <p:cNvPr id="5" name="Rectangle 4">
            <a:extLst>
              <a:ext uri="{FF2B5EF4-FFF2-40B4-BE49-F238E27FC236}">
                <a16:creationId xmlns:a16="http://schemas.microsoft.com/office/drawing/2014/main" id="{921516A9-B241-EE40-B464-A9F925D8A1A9}"/>
              </a:ext>
            </a:extLst>
          </p:cNvPr>
          <p:cNvSpPr/>
          <p:nvPr/>
        </p:nvSpPr>
        <p:spPr>
          <a:xfrm>
            <a:off x="1915885" y="6461949"/>
            <a:ext cx="8360229" cy="369332"/>
          </a:xfrm>
          <a:prstGeom prst="rect">
            <a:avLst/>
          </a:prstGeom>
        </p:spPr>
        <p:txBody>
          <a:bodyPr wrap="square">
            <a:spAutoFit/>
          </a:bodyPr>
          <a:lstStyle/>
          <a:p>
            <a:r>
              <a:rPr lang="en-US" dirty="0">
                <a:hlinkClick r:id="rId3"/>
              </a:rPr>
              <a:t>https://github.com/emoriebeck/selection/tree/master/results/psm/matched/tables</a:t>
            </a:r>
            <a:endParaRPr lang="en-US" dirty="0"/>
          </a:p>
        </p:txBody>
      </p:sp>
    </p:spTree>
    <p:extLst>
      <p:ext uri="{BB962C8B-B14F-4D97-AF65-F5344CB8AC3E}">
        <p14:creationId xmlns:p14="http://schemas.microsoft.com/office/powerpoint/2010/main" val="219606266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ABB58358-DDCD-F94E-B942-9D4347CDF1F4}"/>
              </a:ext>
            </a:extLst>
          </p:cNvPr>
          <p:cNvGraphicFramePr>
            <a:graphicFrameLocks noGrp="1"/>
          </p:cNvGraphicFramePr>
          <p:nvPr/>
        </p:nvGraphicFramePr>
        <p:xfrm>
          <a:off x="0" y="0"/>
          <a:ext cx="12192000" cy="582506"/>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554269618"/>
                    </a:ext>
                  </a:extLst>
                </a:gridCol>
                <a:gridCol w="4064000">
                  <a:extLst>
                    <a:ext uri="{9D8B030D-6E8A-4147-A177-3AD203B41FA5}">
                      <a16:colId xmlns:a16="http://schemas.microsoft.com/office/drawing/2014/main" val="1174822857"/>
                    </a:ext>
                  </a:extLst>
                </a:gridCol>
                <a:gridCol w="4064000">
                  <a:extLst>
                    <a:ext uri="{9D8B030D-6E8A-4147-A177-3AD203B41FA5}">
                      <a16:colId xmlns:a16="http://schemas.microsoft.com/office/drawing/2014/main" val="3564525316"/>
                    </a:ext>
                  </a:extLst>
                </a:gridCol>
              </a:tblGrid>
              <a:tr h="582506">
                <a:tc>
                  <a:txBody>
                    <a:bodyPr/>
                    <a:lstStyle/>
                    <a:p>
                      <a:pPr algn="ctr"/>
                      <a:r>
                        <a:rPr lang="en-US" sz="2800" dirty="0"/>
                        <a:t>PSM Balance</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algn="ctr"/>
                      <a:r>
                        <a:rPr lang="en-US" sz="2800" dirty="0"/>
                        <a:t>Unmoderated Prediction</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2F2EF9"/>
                    </a:solidFill>
                  </a:tcPr>
                </a:tc>
                <a:tc>
                  <a:txBody>
                    <a:bodyPr/>
                    <a:lstStyle/>
                    <a:p>
                      <a:pPr algn="ctr"/>
                      <a:r>
                        <a:rPr lang="en-US" sz="2800" dirty="0"/>
                        <a:t>Moderators of Prediction</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2633248741"/>
                  </a:ext>
                </a:extLst>
              </a:tr>
            </a:tbl>
          </a:graphicData>
        </a:graphic>
      </p:graphicFrame>
      <p:pic>
        <p:nvPicPr>
          <p:cNvPr id="5" name="Picture 4">
            <a:extLst>
              <a:ext uri="{FF2B5EF4-FFF2-40B4-BE49-F238E27FC236}">
                <a16:creationId xmlns:a16="http://schemas.microsoft.com/office/drawing/2014/main" id="{EDF79447-0F86-1943-AEC3-9D22DE20FACB}"/>
              </a:ext>
            </a:extLst>
          </p:cNvPr>
          <p:cNvPicPr>
            <a:picLocks noChangeAspect="1"/>
          </p:cNvPicPr>
          <p:nvPr/>
        </p:nvPicPr>
        <p:blipFill rotWithShape="1">
          <a:blip r:embed="rId2"/>
          <a:srcRect l="39976" r="39991" b="65575"/>
          <a:stretch/>
        </p:blipFill>
        <p:spPr>
          <a:xfrm>
            <a:off x="4996070" y="1026763"/>
            <a:ext cx="2198106" cy="1888715"/>
          </a:xfrm>
          <a:prstGeom prst="rect">
            <a:avLst/>
          </a:prstGeom>
        </p:spPr>
      </p:pic>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71B8BA48-F0E7-794A-BC7E-E5002342DCC3}"/>
                  </a:ext>
                </a:extLst>
              </p:cNvPr>
              <p:cNvSpPr/>
              <p:nvPr/>
            </p:nvSpPr>
            <p:spPr>
              <a:xfrm>
                <a:off x="501112" y="578382"/>
                <a:ext cx="11189776" cy="4726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rPr>
                  <a:t>Study-Specific Estimates (</a:t>
                </a:r>
                <a14:m>
                  <m:oMath xmlns:m="http://schemas.openxmlformats.org/officeDocument/2006/math">
                    <m:sSub>
                      <m:sSubPr>
                        <m:ctrlPr>
                          <a:rPr lang="en-US" sz="2800" b="1" i="1" dirty="0" smtClean="0">
                            <a:solidFill>
                              <a:schemeClr val="tx1"/>
                            </a:solidFill>
                            <a:latin typeface="Cambria Math" panose="02040503050406030204" pitchFamily="18" charset="0"/>
                          </a:rPr>
                        </m:ctrlPr>
                      </m:sSubPr>
                      <m:e>
                        <m:r>
                          <a:rPr lang="en-US" sz="2800" b="1" i="1" dirty="0" smtClean="0">
                            <a:solidFill>
                              <a:schemeClr val="tx1"/>
                            </a:solidFill>
                            <a:latin typeface="Cambria Math" panose="02040503050406030204" pitchFamily="18" charset="0"/>
                          </a:rPr>
                          <m:t>𝜷</m:t>
                        </m:r>
                      </m:e>
                      <m:sub>
                        <m:r>
                          <a:rPr lang="en-US" sz="2800" b="1" i="1" dirty="0" smtClean="0">
                            <a:solidFill>
                              <a:schemeClr val="tx1"/>
                            </a:solidFill>
                            <a:latin typeface="Cambria Math" panose="02040503050406030204" pitchFamily="18" charset="0"/>
                          </a:rPr>
                          <m:t>𝟏</m:t>
                        </m:r>
                        <m:r>
                          <a:rPr lang="en-US" sz="2800" b="1" i="1" dirty="0" smtClean="0">
                            <a:solidFill>
                              <a:schemeClr val="tx1"/>
                            </a:solidFill>
                            <a:latin typeface="Cambria Math" panose="02040503050406030204" pitchFamily="18" charset="0"/>
                          </a:rPr>
                          <m:t>𝑱</m:t>
                        </m:r>
                      </m:sub>
                    </m:sSub>
                  </m:oMath>
                </a14:m>
                <a:r>
                  <a:rPr lang="en-US" sz="2800" b="1" dirty="0">
                    <a:solidFill>
                      <a:schemeClr val="tx1"/>
                    </a:solidFill>
                  </a:rPr>
                  <a:t>)</a:t>
                </a:r>
                <a:endParaRPr lang="en-US" sz="2800" dirty="0">
                  <a:solidFill>
                    <a:schemeClr val="tx1"/>
                  </a:solidFill>
                </a:endParaRPr>
              </a:p>
            </p:txBody>
          </p:sp>
        </mc:Choice>
        <mc:Fallback xmlns="">
          <p:sp>
            <p:nvSpPr>
              <p:cNvPr id="6" name="Rectangle 5">
                <a:extLst>
                  <a:ext uri="{FF2B5EF4-FFF2-40B4-BE49-F238E27FC236}">
                    <a16:creationId xmlns:a16="http://schemas.microsoft.com/office/drawing/2014/main" id="{71B8BA48-F0E7-794A-BC7E-E5002342DCC3}"/>
                  </a:ext>
                </a:extLst>
              </p:cNvPr>
              <p:cNvSpPr>
                <a:spLocks noRot="1" noChangeAspect="1" noMove="1" noResize="1" noEditPoints="1" noAdjustHandles="1" noChangeArrowheads="1" noChangeShapeType="1" noTextEdit="1"/>
              </p:cNvSpPr>
              <p:nvPr/>
            </p:nvSpPr>
            <p:spPr>
              <a:xfrm>
                <a:off x="501112" y="578382"/>
                <a:ext cx="11189776" cy="472698"/>
              </a:xfrm>
              <a:prstGeom prst="rect">
                <a:avLst/>
              </a:prstGeom>
              <a:blipFill>
                <a:blip r:embed="rId3"/>
                <a:stretch>
                  <a:fillRect t="-18421" b="-36842"/>
                </a:stretch>
              </a:blipFill>
              <a:ln>
                <a:noFill/>
              </a:ln>
            </p:spPr>
            <p:txBody>
              <a:bodyPr/>
              <a:lstStyle/>
              <a:p>
                <a:r>
                  <a:rPr lang="en-US">
                    <a:noFill/>
                  </a:rPr>
                  <a:t> </a:t>
                </a:r>
              </a:p>
            </p:txBody>
          </p:sp>
        </mc:Fallback>
      </mc:AlternateContent>
      <p:pic>
        <p:nvPicPr>
          <p:cNvPr id="7" name="Picture 6">
            <a:extLst>
              <a:ext uri="{FF2B5EF4-FFF2-40B4-BE49-F238E27FC236}">
                <a16:creationId xmlns:a16="http://schemas.microsoft.com/office/drawing/2014/main" id="{7757F461-A95D-0C4B-BE50-DDF89A7DF3EE}"/>
              </a:ext>
            </a:extLst>
          </p:cNvPr>
          <p:cNvPicPr>
            <a:picLocks noChangeAspect="1"/>
          </p:cNvPicPr>
          <p:nvPr/>
        </p:nvPicPr>
        <p:blipFill rotWithShape="1">
          <a:blip r:embed="rId2"/>
          <a:srcRect l="39976" t="92431" r="36962"/>
          <a:stretch/>
        </p:blipFill>
        <p:spPr>
          <a:xfrm>
            <a:off x="4996070" y="2841080"/>
            <a:ext cx="2530585" cy="415258"/>
          </a:xfrm>
          <a:prstGeom prst="rect">
            <a:avLst/>
          </a:prstGeom>
        </p:spPr>
      </p:pic>
      <p:sp>
        <p:nvSpPr>
          <p:cNvPr id="8" name="Rectangle 7">
            <a:extLst>
              <a:ext uri="{FF2B5EF4-FFF2-40B4-BE49-F238E27FC236}">
                <a16:creationId xmlns:a16="http://schemas.microsoft.com/office/drawing/2014/main" id="{585477C3-25F4-5B48-8C5A-C689DB79AFE3}"/>
              </a:ext>
            </a:extLst>
          </p:cNvPr>
          <p:cNvSpPr/>
          <p:nvPr/>
        </p:nvSpPr>
        <p:spPr>
          <a:xfrm>
            <a:off x="1915885" y="6461949"/>
            <a:ext cx="8360229" cy="369332"/>
          </a:xfrm>
          <a:prstGeom prst="rect">
            <a:avLst/>
          </a:prstGeom>
        </p:spPr>
        <p:txBody>
          <a:bodyPr wrap="square">
            <a:spAutoFit/>
          </a:bodyPr>
          <a:lstStyle/>
          <a:p>
            <a:r>
              <a:rPr lang="en-US" dirty="0">
                <a:hlinkClick r:id="rId4"/>
              </a:rPr>
              <a:t>https://github.com/emoriebeck/selection/tree/master/results/psm/matched/tables</a:t>
            </a:r>
            <a:endParaRPr lang="en-US" dirty="0"/>
          </a:p>
        </p:txBody>
      </p:sp>
    </p:spTree>
    <p:extLst>
      <p:ext uri="{BB962C8B-B14F-4D97-AF65-F5344CB8AC3E}">
        <p14:creationId xmlns:p14="http://schemas.microsoft.com/office/powerpoint/2010/main" val="314374928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ABB58358-DDCD-F94E-B942-9D4347CDF1F4}"/>
              </a:ext>
            </a:extLst>
          </p:cNvPr>
          <p:cNvGraphicFramePr>
            <a:graphicFrameLocks noGrp="1"/>
          </p:cNvGraphicFramePr>
          <p:nvPr/>
        </p:nvGraphicFramePr>
        <p:xfrm>
          <a:off x="0" y="0"/>
          <a:ext cx="12192000" cy="582506"/>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554269618"/>
                    </a:ext>
                  </a:extLst>
                </a:gridCol>
                <a:gridCol w="4064000">
                  <a:extLst>
                    <a:ext uri="{9D8B030D-6E8A-4147-A177-3AD203B41FA5}">
                      <a16:colId xmlns:a16="http://schemas.microsoft.com/office/drawing/2014/main" val="1174822857"/>
                    </a:ext>
                  </a:extLst>
                </a:gridCol>
                <a:gridCol w="4064000">
                  <a:extLst>
                    <a:ext uri="{9D8B030D-6E8A-4147-A177-3AD203B41FA5}">
                      <a16:colId xmlns:a16="http://schemas.microsoft.com/office/drawing/2014/main" val="3564525316"/>
                    </a:ext>
                  </a:extLst>
                </a:gridCol>
              </a:tblGrid>
              <a:tr h="582506">
                <a:tc>
                  <a:txBody>
                    <a:bodyPr/>
                    <a:lstStyle/>
                    <a:p>
                      <a:pPr algn="ctr"/>
                      <a:r>
                        <a:rPr lang="en-US" sz="2800" dirty="0"/>
                        <a:t>PSM Balance</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algn="ctr"/>
                      <a:r>
                        <a:rPr lang="en-US" sz="2800" dirty="0"/>
                        <a:t>Unmoderated Prediction</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2F2EF9"/>
                    </a:solidFill>
                  </a:tcPr>
                </a:tc>
                <a:tc>
                  <a:txBody>
                    <a:bodyPr/>
                    <a:lstStyle/>
                    <a:p>
                      <a:pPr algn="ctr"/>
                      <a:r>
                        <a:rPr lang="en-US" sz="2800" dirty="0"/>
                        <a:t>Moderators of Prediction</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2633248741"/>
                  </a:ext>
                </a:extLst>
              </a:tr>
            </a:tbl>
          </a:graphicData>
        </a:graphic>
      </p:graphicFrame>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71B8BA48-F0E7-794A-BC7E-E5002342DCC3}"/>
                  </a:ext>
                </a:extLst>
              </p:cNvPr>
              <p:cNvSpPr/>
              <p:nvPr/>
            </p:nvSpPr>
            <p:spPr>
              <a:xfrm>
                <a:off x="501112" y="578382"/>
                <a:ext cx="11189776" cy="4726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rPr>
                  <a:t>Study-Specific Estimates (</a:t>
                </a:r>
                <a14:m>
                  <m:oMath xmlns:m="http://schemas.openxmlformats.org/officeDocument/2006/math">
                    <m:sSub>
                      <m:sSubPr>
                        <m:ctrlPr>
                          <a:rPr lang="en-US" sz="2800" b="1" i="1" dirty="0" smtClean="0">
                            <a:solidFill>
                              <a:schemeClr val="tx1"/>
                            </a:solidFill>
                            <a:latin typeface="Cambria Math" panose="02040503050406030204" pitchFamily="18" charset="0"/>
                          </a:rPr>
                        </m:ctrlPr>
                      </m:sSubPr>
                      <m:e>
                        <m:r>
                          <a:rPr lang="en-US" sz="2800" b="1" i="1" dirty="0" smtClean="0">
                            <a:solidFill>
                              <a:schemeClr val="tx1"/>
                            </a:solidFill>
                            <a:latin typeface="Cambria Math" panose="02040503050406030204" pitchFamily="18" charset="0"/>
                          </a:rPr>
                          <m:t>𝜷</m:t>
                        </m:r>
                      </m:e>
                      <m:sub>
                        <m:r>
                          <a:rPr lang="en-US" sz="2800" b="1" i="1" dirty="0" smtClean="0">
                            <a:solidFill>
                              <a:schemeClr val="tx1"/>
                            </a:solidFill>
                            <a:latin typeface="Cambria Math" panose="02040503050406030204" pitchFamily="18" charset="0"/>
                          </a:rPr>
                          <m:t>𝟏</m:t>
                        </m:r>
                        <m:r>
                          <a:rPr lang="en-US" sz="2800" b="1" i="1" dirty="0" smtClean="0">
                            <a:solidFill>
                              <a:schemeClr val="tx1"/>
                            </a:solidFill>
                            <a:latin typeface="Cambria Math" panose="02040503050406030204" pitchFamily="18" charset="0"/>
                          </a:rPr>
                          <m:t>𝑱</m:t>
                        </m:r>
                      </m:sub>
                    </m:sSub>
                  </m:oMath>
                </a14:m>
                <a:r>
                  <a:rPr lang="en-US" sz="2800" b="1" dirty="0">
                    <a:solidFill>
                      <a:schemeClr val="tx1"/>
                    </a:solidFill>
                  </a:rPr>
                  <a:t>)</a:t>
                </a:r>
                <a:endParaRPr lang="en-US" sz="2800" dirty="0">
                  <a:solidFill>
                    <a:schemeClr val="tx1"/>
                  </a:solidFill>
                </a:endParaRPr>
              </a:p>
            </p:txBody>
          </p:sp>
        </mc:Choice>
        <mc:Fallback xmlns="">
          <p:sp>
            <p:nvSpPr>
              <p:cNvPr id="6" name="Rectangle 5">
                <a:extLst>
                  <a:ext uri="{FF2B5EF4-FFF2-40B4-BE49-F238E27FC236}">
                    <a16:creationId xmlns:a16="http://schemas.microsoft.com/office/drawing/2014/main" id="{71B8BA48-F0E7-794A-BC7E-E5002342DCC3}"/>
                  </a:ext>
                </a:extLst>
              </p:cNvPr>
              <p:cNvSpPr>
                <a:spLocks noRot="1" noChangeAspect="1" noMove="1" noResize="1" noEditPoints="1" noAdjustHandles="1" noChangeArrowheads="1" noChangeShapeType="1" noTextEdit="1"/>
              </p:cNvSpPr>
              <p:nvPr/>
            </p:nvSpPr>
            <p:spPr>
              <a:xfrm>
                <a:off x="501112" y="578382"/>
                <a:ext cx="11189776" cy="472698"/>
              </a:xfrm>
              <a:prstGeom prst="rect">
                <a:avLst/>
              </a:prstGeom>
              <a:blipFill>
                <a:blip r:embed="rId2"/>
                <a:stretch>
                  <a:fillRect t="-18421" b="-36842"/>
                </a:stretch>
              </a:blipFill>
              <a:ln>
                <a:noFill/>
              </a:ln>
            </p:spPr>
            <p:txBody>
              <a:bodyPr/>
              <a:lstStyle/>
              <a:p>
                <a:r>
                  <a:rPr lang="en-US">
                    <a:noFill/>
                  </a:rPr>
                  <a:t> </a:t>
                </a:r>
              </a:p>
            </p:txBody>
          </p:sp>
        </mc:Fallback>
      </mc:AlternateContent>
      <p:pic>
        <p:nvPicPr>
          <p:cNvPr id="8" name="Picture 7">
            <a:extLst>
              <a:ext uri="{FF2B5EF4-FFF2-40B4-BE49-F238E27FC236}">
                <a16:creationId xmlns:a16="http://schemas.microsoft.com/office/drawing/2014/main" id="{6A28F15D-D3BF-3340-9357-2F1AEAF93B48}"/>
              </a:ext>
            </a:extLst>
          </p:cNvPr>
          <p:cNvPicPr>
            <a:picLocks noChangeAspect="1"/>
          </p:cNvPicPr>
          <p:nvPr/>
        </p:nvPicPr>
        <p:blipFill>
          <a:blip r:embed="rId3"/>
          <a:stretch>
            <a:fillRect/>
          </a:stretch>
        </p:blipFill>
        <p:spPr>
          <a:xfrm>
            <a:off x="609600" y="1026763"/>
            <a:ext cx="10972800" cy="5486400"/>
          </a:xfrm>
          <a:prstGeom prst="rect">
            <a:avLst/>
          </a:prstGeom>
        </p:spPr>
      </p:pic>
      <p:sp>
        <p:nvSpPr>
          <p:cNvPr id="5" name="Rectangle 4">
            <a:extLst>
              <a:ext uri="{FF2B5EF4-FFF2-40B4-BE49-F238E27FC236}">
                <a16:creationId xmlns:a16="http://schemas.microsoft.com/office/drawing/2014/main" id="{CD9A819E-8821-D244-AED3-6C525C791B5F}"/>
              </a:ext>
            </a:extLst>
          </p:cNvPr>
          <p:cNvSpPr/>
          <p:nvPr/>
        </p:nvSpPr>
        <p:spPr>
          <a:xfrm>
            <a:off x="1915885" y="6461949"/>
            <a:ext cx="8360229" cy="369332"/>
          </a:xfrm>
          <a:prstGeom prst="rect">
            <a:avLst/>
          </a:prstGeom>
        </p:spPr>
        <p:txBody>
          <a:bodyPr wrap="square">
            <a:spAutoFit/>
          </a:bodyPr>
          <a:lstStyle/>
          <a:p>
            <a:r>
              <a:rPr lang="en-US" dirty="0">
                <a:hlinkClick r:id="rId4"/>
              </a:rPr>
              <a:t>https://github.com/emoriebeck/selection/tree/master/results/psm/matched/tables</a:t>
            </a:r>
            <a:endParaRPr lang="en-US" dirty="0"/>
          </a:p>
        </p:txBody>
      </p:sp>
    </p:spTree>
    <p:extLst>
      <p:ext uri="{BB962C8B-B14F-4D97-AF65-F5344CB8AC3E}">
        <p14:creationId xmlns:p14="http://schemas.microsoft.com/office/powerpoint/2010/main" val="369085702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ABB58358-DDCD-F94E-B942-9D4347CDF1F4}"/>
              </a:ext>
            </a:extLst>
          </p:cNvPr>
          <p:cNvGraphicFramePr>
            <a:graphicFrameLocks noGrp="1"/>
          </p:cNvGraphicFramePr>
          <p:nvPr/>
        </p:nvGraphicFramePr>
        <p:xfrm>
          <a:off x="0" y="0"/>
          <a:ext cx="12192000" cy="582506"/>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554269618"/>
                    </a:ext>
                  </a:extLst>
                </a:gridCol>
                <a:gridCol w="4064000">
                  <a:extLst>
                    <a:ext uri="{9D8B030D-6E8A-4147-A177-3AD203B41FA5}">
                      <a16:colId xmlns:a16="http://schemas.microsoft.com/office/drawing/2014/main" val="1174822857"/>
                    </a:ext>
                  </a:extLst>
                </a:gridCol>
                <a:gridCol w="4064000">
                  <a:extLst>
                    <a:ext uri="{9D8B030D-6E8A-4147-A177-3AD203B41FA5}">
                      <a16:colId xmlns:a16="http://schemas.microsoft.com/office/drawing/2014/main" val="3564525316"/>
                    </a:ext>
                  </a:extLst>
                </a:gridCol>
              </a:tblGrid>
              <a:tr h="582506">
                <a:tc>
                  <a:txBody>
                    <a:bodyPr/>
                    <a:lstStyle/>
                    <a:p>
                      <a:pPr algn="ctr"/>
                      <a:r>
                        <a:rPr lang="en-US" sz="2800" dirty="0"/>
                        <a:t>PSM Balance</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algn="ctr"/>
                      <a:r>
                        <a:rPr lang="en-US" sz="2800" dirty="0"/>
                        <a:t>Unmoderated Prediction</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2F2EF9"/>
                    </a:solidFill>
                  </a:tcPr>
                </a:tc>
                <a:tc>
                  <a:txBody>
                    <a:bodyPr/>
                    <a:lstStyle/>
                    <a:p>
                      <a:pPr algn="ctr"/>
                      <a:r>
                        <a:rPr lang="en-US" sz="2800" dirty="0"/>
                        <a:t>Moderators of Prediction</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2633248741"/>
                  </a:ext>
                </a:extLst>
              </a:tr>
            </a:tbl>
          </a:graphicData>
        </a:graphic>
      </p:graphicFrame>
      <p:pic>
        <p:nvPicPr>
          <p:cNvPr id="2" name="Picture 1">
            <a:extLst>
              <a:ext uri="{FF2B5EF4-FFF2-40B4-BE49-F238E27FC236}">
                <a16:creationId xmlns:a16="http://schemas.microsoft.com/office/drawing/2014/main" id="{E3B6ECC2-1152-7940-86FF-0039923C2DAA}"/>
              </a:ext>
            </a:extLst>
          </p:cNvPr>
          <p:cNvPicPr>
            <a:picLocks noChangeAspect="1"/>
          </p:cNvPicPr>
          <p:nvPr/>
        </p:nvPicPr>
        <p:blipFill>
          <a:blip r:embed="rId3"/>
          <a:stretch>
            <a:fillRect/>
          </a:stretch>
        </p:blipFill>
        <p:spPr>
          <a:xfrm>
            <a:off x="1041400" y="874363"/>
            <a:ext cx="10109200" cy="5791200"/>
          </a:xfrm>
          <a:prstGeom prst="rect">
            <a:avLst/>
          </a:prstGeom>
        </p:spPr>
      </p:pic>
      <p:sp>
        <p:nvSpPr>
          <p:cNvPr id="6" name="Rectangle 5">
            <a:extLst>
              <a:ext uri="{FF2B5EF4-FFF2-40B4-BE49-F238E27FC236}">
                <a16:creationId xmlns:a16="http://schemas.microsoft.com/office/drawing/2014/main" id="{66586297-DEC1-3749-9815-04A820003B84}"/>
              </a:ext>
            </a:extLst>
          </p:cNvPr>
          <p:cNvSpPr/>
          <p:nvPr/>
        </p:nvSpPr>
        <p:spPr>
          <a:xfrm rot="16200000">
            <a:off x="207649" y="2224796"/>
            <a:ext cx="1693334" cy="3894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2F2EF9"/>
                </a:solidFill>
              </a:rPr>
              <a:t>Health</a:t>
            </a:r>
          </a:p>
        </p:txBody>
      </p:sp>
      <p:sp>
        <p:nvSpPr>
          <p:cNvPr id="7" name="Rectangle 6">
            <a:extLst>
              <a:ext uri="{FF2B5EF4-FFF2-40B4-BE49-F238E27FC236}">
                <a16:creationId xmlns:a16="http://schemas.microsoft.com/office/drawing/2014/main" id="{6AFB0B85-3349-3C41-A1F2-41C88DBE7056}"/>
              </a:ext>
            </a:extLst>
          </p:cNvPr>
          <p:cNvSpPr/>
          <p:nvPr/>
        </p:nvSpPr>
        <p:spPr>
          <a:xfrm rot="16200000">
            <a:off x="207650" y="3600757"/>
            <a:ext cx="1693334" cy="3894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2F2EF9"/>
                </a:solidFill>
              </a:rPr>
              <a:t>Social</a:t>
            </a:r>
          </a:p>
        </p:txBody>
      </p:sp>
      <p:sp>
        <p:nvSpPr>
          <p:cNvPr id="8" name="Rectangle 7">
            <a:extLst>
              <a:ext uri="{FF2B5EF4-FFF2-40B4-BE49-F238E27FC236}">
                <a16:creationId xmlns:a16="http://schemas.microsoft.com/office/drawing/2014/main" id="{241C9CC6-0A84-904D-9AEB-1C578150B110}"/>
              </a:ext>
            </a:extLst>
          </p:cNvPr>
          <p:cNvSpPr/>
          <p:nvPr/>
        </p:nvSpPr>
        <p:spPr>
          <a:xfrm rot="16200000">
            <a:off x="181819" y="4917076"/>
            <a:ext cx="1693334" cy="3894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2F2EF9"/>
                </a:solidFill>
              </a:rPr>
              <a:t>Work/Edu</a:t>
            </a:r>
          </a:p>
        </p:txBody>
      </p:sp>
      <p:sp>
        <p:nvSpPr>
          <p:cNvPr id="9" name="Rectangle 8">
            <a:extLst>
              <a:ext uri="{FF2B5EF4-FFF2-40B4-BE49-F238E27FC236}">
                <a16:creationId xmlns:a16="http://schemas.microsoft.com/office/drawing/2014/main" id="{A854B483-FAFE-5243-87F7-77DD2BCEDDE9}"/>
              </a:ext>
            </a:extLst>
          </p:cNvPr>
          <p:cNvSpPr/>
          <p:nvPr/>
        </p:nvSpPr>
        <p:spPr>
          <a:xfrm rot="16200000">
            <a:off x="194734" y="6024508"/>
            <a:ext cx="1693334" cy="3894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2F2EF9"/>
                </a:solidFill>
              </a:rPr>
              <a:t>Civic</a:t>
            </a:r>
          </a:p>
        </p:txBody>
      </p:sp>
    </p:spTree>
    <p:extLst>
      <p:ext uri="{BB962C8B-B14F-4D97-AF65-F5344CB8AC3E}">
        <p14:creationId xmlns:p14="http://schemas.microsoft.com/office/powerpoint/2010/main" val="28315754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F69C733-1365-D74C-9F69-6D5CE24D30B2}"/>
              </a:ext>
            </a:extLst>
          </p:cNvPr>
          <p:cNvSpPr/>
          <p:nvPr/>
        </p:nvSpPr>
        <p:spPr>
          <a:xfrm>
            <a:off x="0" y="4981"/>
            <a:ext cx="12192000" cy="65621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t>Limitations of Personality Prediction</a:t>
            </a:r>
          </a:p>
        </p:txBody>
      </p:sp>
      <p:cxnSp>
        <p:nvCxnSpPr>
          <p:cNvPr id="6" name="Straight Connector 5">
            <a:extLst>
              <a:ext uri="{FF2B5EF4-FFF2-40B4-BE49-F238E27FC236}">
                <a16:creationId xmlns:a16="http://schemas.microsoft.com/office/drawing/2014/main" id="{4248D61A-7AC7-5645-BE77-1B9E5B78D556}"/>
              </a:ext>
            </a:extLst>
          </p:cNvPr>
          <p:cNvCxnSpPr>
            <a:cxnSpLocks/>
          </p:cNvCxnSpPr>
          <p:nvPr/>
        </p:nvCxnSpPr>
        <p:spPr>
          <a:xfrm>
            <a:off x="1413163" y="3818378"/>
            <a:ext cx="9115797"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088ACB20-D452-8943-8E08-9D436D48BAB9}"/>
              </a:ext>
            </a:extLst>
          </p:cNvPr>
          <p:cNvSpPr/>
          <p:nvPr/>
        </p:nvSpPr>
        <p:spPr>
          <a:xfrm>
            <a:off x="5250387" y="3567857"/>
            <a:ext cx="1503124" cy="501041"/>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T1</a:t>
            </a:r>
          </a:p>
        </p:txBody>
      </p:sp>
      <p:sp>
        <p:nvSpPr>
          <p:cNvPr id="11" name="Rectangle 10">
            <a:extLst>
              <a:ext uri="{FF2B5EF4-FFF2-40B4-BE49-F238E27FC236}">
                <a16:creationId xmlns:a16="http://schemas.microsoft.com/office/drawing/2014/main" id="{411EE081-86ED-A04C-8A9A-82BB8CBF806B}"/>
              </a:ext>
            </a:extLst>
          </p:cNvPr>
          <p:cNvSpPr/>
          <p:nvPr/>
        </p:nvSpPr>
        <p:spPr>
          <a:xfrm>
            <a:off x="8672218" y="3530623"/>
            <a:ext cx="1503124" cy="501041"/>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T2</a:t>
            </a:r>
          </a:p>
        </p:txBody>
      </p:sp>
      <p:cxnSp>
        <p:nvCxnSpPr>
          <p:cNvPr id="12" name="Straight Arrow Connector 11">
            <a:extLst>
              <a:ext uri="{FF2B5EF4-FFF2-40B4-BE49-F238E27FC236}">
                <a16:creationId xmlns:a16="http://schemas.microsoft.com/office/drawing/2014/main" id="{27B15876-B967-7345-B4B6-0E144F8AF3F0}"/>
              </a:ext>
            </a:extLst>
          </p:cNvPr>
          <p:cNvCxnSpPr>
            <a:cxnSpLocks/>
          </p:cNvCxnSpPr>
          <p:nvPr/>
        </p:nvCxnSpPr>
        <p:spPr>
          <a:xfrm flipV="1">
            <a:off x="9413180" y="4222178"/>
            <a:ext cx="0" cy="55183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41553715-4777-3040-9FBB-7E1E935049F7}"/>
              </a:ext>
            </a:extLst>
          </p:cNvPr>
          <p:cNvPicPr>
            <a:picLocks noChangeAspect="1"/>
          </p:cNvPicPr>
          <p:nvPr/>
        </p:nvPicPr>
        <p:blipFill>
          <a:blip r:embed="rId3"/>
          <a:stretch>
            <a:fillRect/>
          </a:stretch>
        </p:blipFill>
        <p:spPr>
          <a:xfrm>
            <a:off x="5707053" y="1977052"/>
            <a:ext cx="663895" cy="682668"/>
          </a:xfrm>
          <a:prstGeom prst="rect">
            <a:avLst/>
          </a:prstGeom>
        </p:spPr>
      </p:pic>
      <p:cxnSp>
        <p:nvCxnSpPr>
          <p:cNvPr id="14" name="Straight Arrow Connector 13">
            <a:extLst>
              <a:ext uri="{FF2B5EF4-FFF2-40B4-BE49-F238E27FC236}">
                <a16:creationId xmlns:a16="http://schemas.microsoft.com/office/drawing/2014/main" id="{8597EE22-C004-204A-803C-B79F2D87D93F}"/>
              </a:ext>
            </a:extLst>
          </p:cNvPr>
          <p:cNvCxnSpPr>
            <a:cxnSpLocks/>
          </p:cNvCxnSpPr>
          <p:nvPr/>
        </p:nvCxnSpPr>
        <p:spPr>
          <a:xfrm>
            <a:off x="5951318" y="2841006"/>
            <a:ext cx="0" cy="55183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83B94227-3A5C-0A46-B2ED-CB224AC939E5}"/>
              </a:ext>
            </a:extLst>
          </p:cNvPr>
          <p:cNvPicPr>
            <a:picLocks noChangeAspect="1"/>
          </p:cNvPicPr>
          <p:nvPr/>
        </p:nvPicPr>
        <p:blipFill>
          <a:blip r:embed="rId4"/>
          <a:stretch>
            <a:fillRect/>
          </a:stretch>
        </p:blipFill>
        <p:spPr>
          <a:xfrm>
            <a:off x="9189735" y="4781864"/>
            <a:ext cx="600553" cy="600553"/>
          </a:xfrm>
          <a:prstGeom prst="rect">
            <a:avLst/>
          </a:prstGeom>
        </p:spPr>
      </p:pic>
      <p:sp>
        <p:nvSpPr>
          <p:cNvPr id="16" name="Rectangle 15">
            <a:extLst>
              <a:ext uri="{FF2B5EF4-FFF2-40B4-BE49-F238E27FC236}">
                <a16:creationId xmlns:a16="http://schemas.microsoft.com/office/drawing/2014/main" id="{F2265AD3-D45C-274D-B7DF-568BB5FAB703}"/>
              </a:ext>
            </a:extLst>
          </p:cNvPr>
          <p:cNvSpPr/>
          <p:nvPr/>
        </p:nvSpPr>
        <p:spPr>
          <a:xfrm>
            <a:off x="4673947" y="1370091"/>
            <a:ext cx="2710257" cy="5991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rgbClr val="302EF8"/>
                </a:solidFill>
              </a:rPr>
              <a:t>Personality</a:t>
            </a:r>
          </a:p>
        </p:txBody>
      </p:sp>
      <p:sp>
        <p:nvSpPr>
          <p:cNvPr id="17" name="Rectangle 16">
            <a:extLst>
              <a:ext uri="{FF2B5EF4-FFF2-40B4-BE49-F238E27FC236}">
                <a16:creationId xmlns:a16="http://schemas.microsoft.com/office/drawing/2014/main" id="{9296D0A9-5D20-2243-AB21-56BBC4281CB5}"/>
              </a:ext>
            </a:extLst>
          </p:cNvPr>
          <p:cNvSpPr/>
          <p:nvPr/>
        </p:nvSpPr>
        <p:spPr>
          <a:xfrm>
            <a:off x="8040032" y="5571359"/>
            <a:ext cx="2710257" cy="5991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rgbClr val="302EF8"/>
                </a:solidFill>
              </a:rPr>
              <a:t>Outcomes</a:t>
            </a:r>
          </a:p>
        </p:txBody>
      </p:sp>
      <p:sp>
        <p:nvSpPr>
          <p:cNvPr id="19" name="Rectangle 18">
            <a:extLst>
              <a:ext uri="{FF2B5EF4-FFF2-40B4-BE49-F238E27FC236}">
                <a16:creationId xmlns:a16="http://schemas.microsoft.com/office/drawing/2014/main" id="{31A5B09A-B9B1-1741-84C9-9CB3B1C89E66}"/>
              </a:ext>
            </a:extLst>
          </p:cNvPr>
          <p:cNvSpPr/>
          <p:nvPr/>
        </p:nvSpPr>
        <p:spPr>
          <a:xfrm>
            <a:off x="1828556" y="3567857"/>
            <a:ext cx="1503124" cy="501041"/>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T0</a:t>
            </a:r>
          </a:p>
        </p:txBody>
      </p:sp>
      <p:cxnSp>
        <p:nvCxnSpPr>
          <p:cNvPr id="22" name="Straight Arrow Connector 21">
            <a:extLst>
              <a:ext uri="{FF2B5EF4-FFF2-40B4-BE49-F238E27FC236}">
                <a16:creationId xmlns:a16="http://schemas.microsoft.com/office/drawing/2014/main" id="{1B3097DD-B212-704D-BE16-83248C59AD19}"/>
              </a:ext>
            </a:extLst>
          </p:cNvPr>
          <p:cNvCxnSpPr>
            <a:cxnSpLocks/>
          </p:cNvCxnSpPr>
          <p:nvPr/>
        </p:nvCxnSpPr>
        <p:spPr>
          <a:xfrm flipV="1">
            <a:off x="2558923" y="4304386"/>
            <a:ext cx="0" cy="55183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3" name="Picture 22">
            <a:extLst>
              <a:ext uri="{FF2B5EF4-FFF2-40B4-BE49-F238E27FC236}">
                <a16:creationId xmlns:a16="http://schemas.microsoft.com/office/drawing/2014/main" id="{E7C376BA-1E1D-B840-ACC6-21907E4EBC36}"/>
              </a:ext>
            </a:extLst>
          </p:cNvPr>
          <p:cNvPicPr>
            <a:picLocks noChangeAspect="1"/>
          </p:cNvPicPr>
          <p:nvPr/>
        </p:nvPicPr>
        <p:blipFill>
          <a:blip r:embed="rId4"/>
          <a:stretch>
            <a:fillRect/>
          </a:stretch>
        </p:blipFill>
        <p:spPr>
          <a:xfrm>
            <a:off x="2335478" y="4864072"/>
            <a:ext cx="600553" cy="600553"/>
          </a:xfrm>
          <a:prstGeom prst="rect">
            <a:avLst/>
          </a:prstGeom>
        </p:spPr>
      </p:pic>
      <p:sp>
        <p:nvSpPr>
          <p:cNvPr id="24" name="Rectangle 23">
            <a:extLst>
              <a:ext uri="{FF2B5EF4-FFF2-40B4-BE49-F238E27FC236}">
                <a16:creationId xmlns:a16="http://schemas.microsoft.com/office/drawing/2014/main" id="{DDA93F58-6DA7-F04B-8E61-7081777616F9}"/>
              </a:ext>
            </a:extLst>
          </p:cNvPr>
          <p:cNvSpPr/>
          <p:nvPr/>
        </p:nvSpPr>
        <p:spPr>
          <a:xfrm>
            <a:off x="1185775" y="5653567"/>
            <a:ext cx="2710257" cy="5991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rgbClr val="302EF8"/>
                </a:solidFill>
              </a:rPr>
              <a:t>Outcomes</a:t>
            </a:r>
          </a:p>
        </p:txBody>
      </p:sp>
      <p:sp>
        <p:nvSpPr>
          <p:cNvPr id="2" name="Rectangle 1">
            <a:extLst>
              <a:ext uri="{FF2B5EF4-FFF2-40B4-BE49-F238E27FC236}">
                <a16:creationId xmlns:a16="http://schemas.microsoft.com/office/drawing/2014/main" id="{5CC92EF7-8149-F64B-8DC3-7A22B67BF02A}"/>
              </a:ext>
            </a:extLst>
          </p:cNvPr>
          <p:cNvSpPr/>
          <p:nvPr/>
        </p:nvSpPr>
        <p:spPr>
          <a:xfrm>
            <a:off x="1080655" y="4222178"/>
            <a:ext cx="2815377" cy="2237999"/>
          </a:xfrm>
          <a:prstGeom prst="rect">
            <a:avLst/>
          </a:prstGeom>
          <a:solidFill>
            <a:srgbClr val="FFFFFF">
              <a:alpha val="7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5" name="Table 24">
            <a:extLst>
              <a:ext uri="{FF2B5EF4-FFF2-40B4-BE49-F238E27FC236}">
                <a16:creationId xmlns:a16="http://schemas.microsoft.com/office/drawing/2014/main" id="{65F32042-7B44-E342-983F-F79CA091B04E}"/>
              </a:ext>
            </a:extLst>
          </p:cNvPr>
          <p:cNvGraphicFramePr>
            <a:graphicFrameLocks noGrp="1"/>
          </p:cNvGraphicFramePr>
          <p:nvPr/>
        </p:nvGraphicFramePr>
        <p:xfrm>
          <a:off x="0" y="669954"/>
          <a:ext cx="12192000" cy="640080"/>
        </p:xfrm>
        <a:graphic>
          <a:graphicData uri="http://schemas.openxmlformats.org/drawingml/2006/table">
            <a:tbl>
              <a:tblPr firstRow="1" bandRow="1">
                <a:tableStyleId>{5C22544A-7EE6-4342-B048-85BDC9FD1C3A}</a:tableStyleId>
              </a:tblPr>
              <a:tblGrid>
                <a:gridCol w="2438400">
                  <a:extLst>
                    <a:ext uri="{9D8B030D-6E8A-4147-A177-3AD203B41FA5}">
                      <a16:colId xmlns:a16="http://schemas.microsoft.com/office/drawing/2014/main" val="2675878359"/>
                    </a:ext>
                  </a:extLst>
                </a:gridCol>
                <a:gridCol w="2438400">
                  <a:extLst>
                    <a:ext uri="{9D8B030D-6E8A-4147-A177-3AD203B41FA5}">
                      <a16:colId xmlns:a16="http://schemas.microsoft.com/office/drawing/2014/main" val="1988272518"/>
                    </a:ext>
                  </a:extLst>
                </a:gridCol>
                <a:gridCol w="2438400">
                  <a:extLst>
                    <a:ext uri="{9D8B030D-6E8A-4147-A177-3AD203B41FA5}">
                      <a16:colId xmlns:a16="http://schemas.microsoft.com/office/drawing/2014/main" val="2528695090"/>
                    </a:ext>
                  </a:extLst>
                </a:gridCol>
                <a:gridCol w="2438400">
                  <a:extLst>
                    <a:ext uri="{9D8B030D-6E8A-4147-A177-3AD203B41FA5}">
                      <a16:colId xmlns:a16="http://schemas.microsoft.com/office/drawing/2014/main" val="1257646453"/>
                    </a:ext>
                  </a:extLst>
                </a:gridCol>
                <a:gridCol w="2438400">
                  <a:extLst>
                    <a:ext uri="{9D8B030D-6E8A-4147-A177-3AD203B41FA5}">
                      <a16:colId xmlns:a16="http://schemas.microsoft.com/office/drawing/2014/main" val="166446408"/>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dirty="0">
                          <a:solidFill>
                            <a:schemeClr val="bg1"/>
                          </a:solidFill>
                        </a:rPr>
                        <a:t>Cross-Sectional (Reverse Causality)</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7030A0"/>
                    </a:solidFill>
                  </a:tcPr>
                </a:tc>
                <a:tc>
                  <a:txBody>
                    <a:bodyPr/>
                    <a:lstStyle/>
                    <a:p>
                      <a:pPr algn="ctr"/>
                      <a:r>
                        <a:rPr lang="en-US" dirty="0"/>
                        <a:t>Third Variables (Selection Bias)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algn="ctr"/>
                      <a:r>
                        <a:rPr lang="en-US" dirty="0"/>
                        <a:t>Arbitrary Covariate Inclusion</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algn="ctr"/>
                      <a:r>
                        <a:rPr lang="en-US" dirty="0"/>
                        <a:t>Unclear Boundary Conditions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algn="ctr"/>
                      <a:r>
                        <a:rPr lang="en-US" dirty="0"/>
                        <a:t>Single Studies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4191370413"/>
                  </a:ext>
                </a:extLst>
              </a:tr>
            </a:tbl>
          </a:graphicData>
        </a:graphic>
      </p:graphicFrame>
    </p:spTree>
    <p:extLst>
      <p:ext uri="{BB962C8B-B14F-4D97-AF65-F5344CB8AC3E}">
        <p14:creationId xmlns:p14="http://schemas.microsoft.com/office/powerpoint/2010/main" val="238417197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ABB58358-DDCD-F94E-B942-9D4347CDF1F4}"/>
              </a:ext>
            </a:extLst>
          </p:cNvPr>
          <p:cNvGraphicFramePr>
            <a:graphicFrameLocks noGrp="1"/>
          </p:cNvGraphicFramePr>
          <p:nvPr>
            <p:extLst>
              <p:ext uri="{D42A27DB-BD31-4B8C-83A1-F6EECF244321}">
                <p14:modId xmlns:p14="http://schemas.microsoft.com/office/powerpoint/2010/main" val="3088422044"/>
              </p:ext>
            </p:extLst>
          </p:nvPr>
        </p:nvGraphicFramePr>
        <p:xfrm>
          <a:off x="0" y="0"/>
          <a:ext cx="12192000" cy="582506"/>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554269618"/>
                    </a:ext>
                  </a:extLst>
                </a:gridCol>
                <a:gridCol w="4064000">
                  <a:extLst>
                    <a:ext uri="{9D8B030D-6E8A-4147-A177-3AD203B41FA5}">
                      <a16:colId xmlns:a16="http://schemas.microsoft.com/office/drawing/2014/main" val="1174822857"/>
                    </a:ext>
                  </a:extLst>
                </a:gridCol>
                <a:gridCol w="4064000">
                  <a:extLst>
                    <a:ext uri="{9D8B030D-6E8A-4147-A177-3AD203B41FA5}">
                      <a16:colId xmlns:a16="http://schemas.microsoft.com/office/drawing/2014/main" val="3564525316"/>
                    </a:ext>
                  </a:extLst>
                </a:gridCol>
              </a:tblGrid>
              <a:tr h="582506">
                <a:tc>
                  <a:txBody>
                    <a:bodyPr/>
                    <a:lstStyle/>
                    <a:p>
                      <a:pPr algn="ctr"/>
                      <a:r>
                        <a:rPr lang="en-US" sz="2800" dirty="0"/>
                        <a:t>PSM Balance</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algn="ctr"/>
                      <a:r>
                        <a:rPr lang="en-US" sz="2800" dirty="0"/>
                        <a:t>Unmoderated Prediction</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algn="ctr"/>
                      <a:r>
                        <a:rPr lang="en-US" sz="2800" dirty="0"/>
                        <a:t>Moderators of Prediction</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2F2EF9"/>
                    </a:solidFill>
                  </a:tcPr>
                </a:tc>
                <a:extLst>
                  <a:ext uri="{0D108BD9-81ED-4DB2-BD59-A6C34878D82A}">
                    <a16:rowId xmlns:a16="http://schemas.microsoft.com/office/drawing/2014/main" val="2633248741"/>
                  </a:ext>
                </a:extLst>
              </a:tr>
            </a:tbl>
          </a:graphicData>
        </a:graphic>
      </p:graphicFrame>
      <p:sp>
        <p:nvSpPr>
          <p:cNvPr id="3" name="Rectangle 2">
            <a:extLst>
              <a:ext uri="{FF2B5EF4-FFF2-40B4-BE49-F238E27FC236}">
                <a16:creationId xmlns:a16="http://schemas.microsoft.com/office/drawing/2014/main" id="{5ED32A66-FBB5-F447-96DA-C53FAB1317B0}"/>
              </a:ext>
            </a:extLst>
          </p:cNvPr>
          <p:cNvSpPr/>
          <p:nvPr/>
        </p:nvSpPr>
        <p:spPr>
          <a:xfrm>
            <a:off x="1118461" y="678710"/>
            <a:ext cx="9732935" cy="6354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2F2EF9"/>
                </a:solidFill>
              </a:rPr>
              <a:t>…too many results to parse through in a short amount of time</a:t>
            </a:r>
          </a:p>
        </p:txBody>
      </p:sp>
      <p:sp>
        <p:nvSpPr>
          <p:cNvPr id="5" name="Rectangle 4">
            <a:extLst>
              <a:ext uri="{FF2B5EF4-FFF2-40B4-BE49-F238E27FC236}">
                <a16:creationId xmlns:a16="http://schemas.microsoft.com/office/drawing/2014/main" id="{82FDD748-82B0-0B4E-AE47-ADBF735F7BC8}"/>
              </a:ext>
            </a:extLst>
          </p:cNvPr>
          <p:cNvSpPr/>
          <p:nvPr/>
        </p:nvSpPr>
        <p:spPr>
          <a:xfrm>
            <a:off x="139485" y="1379350"/>
            <a:ext cx="3673098" cy="976392"/>
          </a:xfrm>
          <a:prstGeom prst="rect">
            <a:avLst/>
          </a:prstGeom>
          <a:solidFill>
            <a:srgbClr val="C00000"/>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bg1"/>
                </a:solidFill>
              </a:rPr>
              <a:t>Top/Bottom Moderators</a:t>
            </a:r>
          </a:p>
        </p:txBody>
      </p:sp>
      <p:sp>
        <p:nvSpPr>
          <p:cNvPr id="6" name="Rectangle 5">
            <a:extLst>
              <a:ext uri="{FF2B5EF4-FFF2-40B4-BE49-F238E27FC236}">
                <a16:creationId xmlns:a16="http://schemas.microsoft.com/office/drawing/2014/main" id="{A9A2EA09-9420-E444-BF00-A0E85408ABC0}"/>
              </a:ext>
            </a:extLst>
          </p:cNvPr>
          <p:cNvSpPr/>
          <p:nvPr/>
        </p:nvSpPr>
        <p:spPr>
          <a:xfrm>
            <a:off x="4246536" y="1379350"/>
            <a:ext cx="3611105" cy="976392"/>
          </a:xfrm>
          <a:prstGeom prst="rect">
            <a:avLst/>
          </a:prstGeom>
          <a:solidFill>
            <a:srgbClr val="7030A0"/>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bg1"/>
                </a:solidFill>
              </a:rPr>
              <a:t>Most/Least </a:t>
            </a:r>
          </a:p>
          <a:p>
            <a:pPr algn="ctr"/>
            <a:r>
              <a:rPr lang="en-US" sz="2800" b="1" dirty="0">
                <a:solidFill>
                  <a:schemeClr val="bg1"/>
                </a:solidFill>
              </a:rPr>
              <a:t>Moderated Traits</a:t>
            </a:r>
          </a:p>
        </p:txBody>
      </p:sp>
      <p:sp>
        <p:nvSpPr>
          <p:cNvPr id="7" name="Rectangle 6">
            <a:extLst>
              <a:ext uri="{FF2B5EF4-FFF2-40B4-BE49-F238E27FC236}">
                <a16:creationId xmlns:a16="http://schemas.microsoft.com/office/drawing/2014/main" id="{5D4505F2-46DC-C34A-8FC1-F36E00221E2E}"/>
              </a:ext>
            </a:extLst>
          </p:cNvPr>
          <p:cNvSpPr/>
          <p:nvPr/>
        </p:nvSpPr>
        <p:spPr>
          <a:xfrm>
            <a:off x="8441409" y="1379350"/>
            <a:ext cx="3611105" cy="976392"/>
          </a:xfrm>
          <a:prstGeom prst="rect">
            <a:avLst/>
          </a:prstGeom>
          <a:solidFill>
            <a:srgbClr val="2F2EF9"/>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bg1"/>
                </a:solidFill>
              </a:rPr>
              <a:t>Most/Least </a:t>
            </a:r>
          </a:p>
          <a:p>
            <a:pPr algn="ctr"/>
            <a:r>
              <a:rPr lang="en-US" sz="2800" b="1" dirty="0">
                <a:solidFill>
                  <a:schemeClr val="bg1"/>
                </a:solidFill>
              </a:rPr>
              <a:t>Moderated Outcomes</a:t>
            </a:r>
          </a:p>
        </p:txBody>
      </p:sp>
    </p:spTree>
    <p:extLst>
      <p:ext uri="{BB962C8B-B14F-4D97-AF65-F5344CB8AC3E}">
        <p14:creationId xmlns:p14="http://schemas.microsoft.com/office/powerpoint/2010/main" val="3331115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ABB58358-DDCD-F94E-B942-9D4347CDF1F4}"/>
              </a:ext>
            </a:extLst>
          </p:cNvPr>
          <p:cNvGraphicFramePr>
            <a:graphicFrameLocks noGrp="1"/>
          </p:cNvGraphicFramePr>
          <p:nvPr/>
        </p:nvGraphicFramePr>
        <p:xfrm>
          <a:off x="0" y="0"/>
          <a:ext cx="12192000" cy="582506"/>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554269618"/>
                    </a:ext>
                  </a:extLst>
                </a:gridCol>
                <a:gridCol w="4064000">
                  <a:extLst>
                    <a:ext uri="{9D8B030D-6E8A-4147-A177-3AD203B41FA5}">
                      <a16:colId xmlns:a16="http://schemas.microsoft.com/office/drawing/2014/main" val="1174822857"/>
                    </a:ext>
                  </a:extLst>
                </a:gridCol>
                <a:gridCol w="4064000">
                  <a:extLst>
                    <a:ext uri="{9D8B030D-6E8A-4147-A177-3AD203B41FA5}">
                      <a16:colId xmlns:a16="http://schemas.microsoft.com/office/drawing/2014/main" val="3564525316"/>
                    </a:ext>
                  </a:extLst>
                </a:gridCol>
              </a:tblGrid>
              <a:tr h="582506">
                <a:tc>
                  <a:txBody>
                    <a:bodyPr/>
                    <a:lstStyle/>
                    <a:p>
                      <a:pPr algn="ctr"/>
                      <a:r>
                        <a:rPr lang="en-US" sz="2800" dirty="0"/>
                        <a:t>PSM Balance</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algn="ctr"/>
                      <a:r>
                        <a:rPr lang="en-US" sz="2800" dirty="0"/>
                        <a:t>Unmoderated Prediction</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algn="ctr"/>
                      <a:r>
                        <a:rPr lang="en-US" sz="2800" dirty="0"/>
                        <a:t>Moderators of Prediction</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2F2EF9"/>
                    </a:solidFill>
                  </a:tcPr>
                </a:tc>
                <a:extLst>
                  <a:ext uri="{0D108BD9-81ED-4DB2-BD59-A6C34878D82A}">
                    <a16:rowId xmlns:a16="http://schemas.microsoft.com/office/drawing/2014/main" val="2633248741"/>
                  </a:ext>
                </a:extLst>
              </a:tr>
            </a:tbl>
          </a:graphicData>
        </a:graphic>
      </p:graphicFrame>
      <p:sp>
        <p:nvSpPr>
          <p:cNvPr id="3" name="Rectangle 2">
            <a:extLst>
              <a:ext uri="{FF2B5EF4-FFF2-40B4-BE49-F238E27FC236}">
                <a16:creationId xmlns:a16="http://schemas.microsoft.com/office/drawing/2014/main" id="{5ED32A66-FBB5-F447-96DA-C53FAB1317B0}"/>
              </a:ext>
            </a:extLst>
          </p:cNvPr>
          <p:cNvSpPr/>
          <p:nvPr/>
        </p:nvSpPr>
        <p:spPr>
          <a:xfrm>
            <a:off x="1118461" y="678710"/>
            <a:ext cx="9732935" cy="6354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2F2EF9"/>
                </a:solidFill>
              </a:rPr>
              <a:t>…too many results to parse through in a short amount of time</a:t>
            </a:r>
          </a:p>
        </p:txBody>
      </p:sp>
      <p:sp>
        <p:nvSpPr>
          <p:cNvPr id="5" name="Rectangle 4">
            <a:extLst>
              <a:ext uri="{FF2B5EF4-FFF2-40B4-BE49-F238E27FC236}">
                <a16:creationId xmlns:a16="http://schemas.microsoft.com/office/drawing/2014/main" id="{82FDD748-82B0-0B4E-AE47-ADBF735F7BC8}"/>
              </a:ext>
            </a:extLst>
          </p:cNvPr>
          <p:cNvSpPr/>
          <p:nvPr/>
        </p:nvSpPr>
        <p:spPr>
          <a:xfrm>
            <a:off x="139485" y="1379350"/>
            <a:ext cx="3673098" cy="976392"/>
          </a:xfrm>
          <a:prstGeom prst="rect">
            <a:avLst/>
          </a:prstGeom>
          <a:solidFill>
            <a:srgbClr val="C00000"/>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bg1"/>
                </a:solidFill>
              </a:rPr>
              <a:t>Top/Bottom Moderators</a:t>
            </a:r>
          </a:p>
        </p:txBody>
      </p:sp>
      <p:sp>
        <p:nvSpPr>
          <p:cNvPr id="6" name="Rectangle 5">
            <a:extLst>
              <a:ext uri="{FF2B5EF4-FFF2-40B4-BE49-F238E27FC236}">
                <a16:creationId xmlns:a16="http://schemas.microsoft.com/office/drawing/2014/main" id="{A9A2EA09-9420-E444-BF00-A0E85408ABC0}"/>
              </a:ext>
            </a:extLst>
          </p:cNvPr>
          <p:cNvSpPr/>
          <p:nvPr/>
        </p:nvSpPr>
        <p:spPr>
          <a:xfrm>
            <a:off x="4246536" y="1379350"/>
            <a:ext cx="3611105" cy="976392"/>
          </a:xfrm>
          <a:prstGeom prst="rect">
            <a:avLst/>
          </a:prstGeom>
          <a:solidFill>
            <a:srgbClr val="7030A0"/>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bg1"/>
                </a:solidFill>
              </a:rPr>
              <a:t>Most/Least </a:t>
            </a:r>
          </a:p>
          <a:p>
            <a:pPr algn="ctr"/>
            <a:r>
              <a:rPr lang="en-US" sz="2800" b="1" dirty="0">
                <a:solidFill>
                  <a:schemeClr val="bg1"/>
                </a:solidFill>
              </a:rPr>
              <a:t>Moderated Traits</a:t>
            </a:r>
          </a:p>
        </p:txBody>
      </p:sp>
      <p:sp>
        <p:nvSpPr>
          <p:cNvPr id="7" name="Rectangle 6">
            <a:extLst>
              <a:ext uri="{FF2B5EF4-FFF2-40B4-BE49-F238E27FC236}">
                <a16:creationId xmlns:a16="http://schemas.microsoft.com/office/drawing/2014/main" id="{5D4505F2-46DC-C34A-8FC1-F36E00221E2E}"/>
              </a:ext>
            </a:extLst>
          </p:cNvPr>
          <p:cNvSpPr/>
          <p:nvPr/>
        </p:nvSpPr>
        <p:spPr>
          <a:xfrm>
            <a:off x="8441409" y="1379350"/>
            <a:ext cx="3611105" cy="976392"/>
          </a:xfrm>
          <a:prstGeom prst="rect">
            <a:avLst/>
          </a:prstGeom>
          <a:solidFill>
            <a:srgbClr val="2F2EF9"/>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bg1"/>
                </a:solidFill>
              </a:rPr>
              <a:t>Most/Least </a:t>
            </a:r>
          </a:p>
          <a:p>
            <a:pPr algn="ctr"/>
            <a:r>
              <a:rPr lang="en-US" sz="2800" b="1" dirty="0">
                <a:solidFill>
                  <a:schemeClr val="bg1"/>
                </a:solidFill>
              </a:rPr>
              <a:t>Moderated Outcomes</a:t>
            </a:r>
          </a:p>
        </p:txBody>
      </p:sp>
      <p:sp>
        <p:nvSpPr>
          <p:cNvPr id="9" name="Rectangle 8">
            <a:extLst>
              <a:ext uri="{FF2B5EF4-FFF2-40B4-BE49-F238E27FC236}">
                <a16:creationId xmlns:a16="http://schemas.microsoft.com/office/drawing/2014/main" id="{16938E93-CD9B-B74C-A569-CAA3FA275EE0}"/>
              </a:ext>
            </a:extLst>
          </p:cNvPr>
          <p:cNvSpPr/>
          <p:nvPr/>
        </p:nvSpPr>
        <p:spPr>
          <a:xfrm>
            <a:off x="139485" y="2355741"/>
            <a:ext cx="3673097" cy="39675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6.70% significant overall</a:t>
            </a:r>
          </a:p>
          <a:p>
            <a:pPr algn="ctr"/>
            <a:endParaRPr lang="en-US" sz="2400" b="1" dirty="0">
              <a:solidFill>
                <a:schemeClr val="tx1"/>
              </a:solidFill>
            </a:endParaRPr>
          </a:p>
          <a:p>
            <a:pPr marL="581025" indent="-336550">
              <a:buFont typeface="+mj-lt"/>
              <a:buAutoNum type="arabicPeriod"/>
            </a:pPr>
            <a:r>
              <a:rPr lang="en-US" sz="2400" b="1" dirty="0">
                <a:solidFill>
                  <a:schemeClr val="tx1"/>
                </a:solidFill>
              </a:rPr>
              <a:t>Parental Education: 11.20%*</a:t>
            </a:r>
          </a:p>
          <a:p>
            <a:pPr marL="581025" indent="-336550">
              <a:buFont typeface="+mj-lt"/>
              <a:buAutoNum type="arabicPeriod"/>
            </a:pPr>
            <a:r>
              <a:rPr lang="en-US" sz="2400" b="1" dirty="0">
                <a:solidFill>
                  <a:schemeClr val="tx1"/>
                </a:solidFill>
              </a:rPr>
              <a:t>Age: 10.20%</a:t>
            </a:r>
          </a:p>
          <a:p>
            <a:pPr marL="581025" indent="-336550">
              <a:buFont typeface="+mj-lt"/>
              <a:buAutoNum type="arabicPeriod"/>
            </a:pPr>
            <a:r>
              <a:rPr lang="en-US" sz="2400" b="1" dirty="0">
                <a:solidFill>
                  <a:schemeClr val="tx1"/>
                </a:solidFill>
              </a:rPr>
              <a:t>Gender: 9.80%</a:t>
            </a:r>
          </a:p>
          <a:p>
            <a:pPr marL="581025" indent="-336550"/>
            <a:r>
              <a:rPr lang="en-US" sz="2400" b="1" dirty="0">
                <a:solidFill>
                  <a:schemeClr val="tx1"/>
                </a:solidFill>
              </a:rPr>
              <a:t>…</a:t>
            </a:r>
          </a:p>
          <a:p>
            <a:pPr marL="581025" indent="-336550">
              <a:buFont typeface="+mj-lt"/>
              <a:buAutoNum type="arabicPeriod" startAt="6"/>
            </a:pPr>
            <a:r>
              <a:rPr lang="en-US" sz="2400" b="1" dirty="0">
                <a:solidFill>
                  <a:schemeClr val="tx1"/>
                </a:solidFill>
              </a:rPr>
              <a:t>Race: 3.57%**</a:t>
            </a:r>
          </a:p>
          <a:p>
            <a:pPr marL="581025" indent="-336550">
              <a:buFont typeface="+mj-lt"/>
              <a:buAutoNum type="arabicPeriod" startAt="6"/>
            </a:pPr>
            <a:r>
              <a:rPr lang="en-US" sz="2400" b="1" dirty="0">
                <a:solidFill>
                  <a:schemeClr val="tx1"/>
                </a:solidFill>
              </a:rPr>
              <a:t>Reliability: 1.02%</a:t>
            </a:r>
          </a:p>
        </p:txBody>
      </p:sp>
      <p:sp>
        <p:nvSpPr>
          <p:cNvPr id="10" name="Rectangle 9">
            <a:extLst>
              <a:ext uri="{FF2B5EF4-FFF2-40B4-BE49-F238E27FC236}">
                <a16:creationId xmlns:a16="http://schemas.microsoft.com/office/drawing/2014/main" id="{9AD3AD41-6F16-8048-89DE-24CECBFDDBD5}"/>
              </a:ext>
            </a:extLst>
          </p:cNvPr>
          <p:cNvSpPr/>
          <p:nvPr/>
        </p:nvSpPr>
        <p:spPr>
          <a:xfrm>
            <a:off x="0" y="6282593"/>
            <a:ext cx="10822983" cy="646331"/>
          </a:xfrm>
          <a:prstGeom prst="rect">
            <a:avLst/>
          </a:prstGeom>
        </p:spPr>
        <p:txBody>
          <a:bodyPr wrap="square">
            <a:spAutoFit/>
          </a:bodyPr>
          <a:lstStyle/>
          <a:p>
            <a:r>
              <a:rPr lang="en-US" dirty="0"/>
              <a:t>*high school or below versus either 2/4-year college, 8.16%; degree or beyond 4 years of college, 4.08% </a:t>
            </a:r>
          </a:p>
          <a:p>
            <a:r>
              <a:rPr lang="en-US" dirty="0"/>
              <a:t>**white versus Black, 3.06%; white versus other; .51% </a:t>
            </a:r>
          </a:p>
        </p:txBody>
      </p:sp>
      <p:sp>
        <p:nvSpPr>
          <p:cNvPr id="11" name="Rectangle 10">
            <a:extLst>
              <a:ext uri="{FF2B5EF4-FFF2-40B4-BE49-F238E27FC236}">
                <a16:creationId xmlns:a16="http://schemas.microsoft.com/office/drawing/2014/main" id="{B4E7C105-CDE7-F242-A213-BA6ABBA36D58}"/>
              </a:ext>
            </a:extLst>
          </p:cNvPr>
          <p:cNvSpPr/>
          <p:nvPr/>
        </p:nvSpPr>
        <p:spPr>
          <a:xfrm>
            <a:off x="4259450" y="2315026"/>
            <a:ext cx="3673097" cy="39675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14/14 moderated</a:t>
            </a:r>
          </a:p>
          <a:p>
            <a:pPr algn="ctr"/>
            <a:endParaRPr lang="en-US" sz="2400" b="1" dirty="0">
              <a:solidFill>
                <a:schemeClr val="tx1"/>
              </a:solidFill>
            </a:endParaRPr>
          </a:p>
          <a:p>
            <a:pPr marL="458788" indent="-336550">
              <a:buFont typeface="+mj-lt"/>
              <a:buAutoNum type="arabicPeriod"/>
            </a:pPr>
            <a:r>
              <a:rPr lang="en-US" sz="2400" b="1" dirty="0">
                <a:solidFill>
                  <a:schemeClr val="tx1"/>
                </a:solidFill>
              </a:rPr>
              <a:t>Social Support: 12.50%</a:t>
            </a:r>
          </a:p>
          <a:p>
            <a:pPr marL="458788" indent="-336550">
              <a:buFont typeface="+mj-lt"/>
              <a:buAutoNum type="arabicPeriod"/>
            </a:pPr>
            <a:r>
              <a:rPr lang="en-US" sz="2400" b="1" dirty="0">
                <a:solidFill>
                  <a:schemeClr val="tx1"/>
                </a:solidFill>
              </a:rPr>
              <a:t>Conscientiousness, Openness: 10.70%</a:t>
            </a:r>
          </a:p>
          <a:p>
            <a:pPr marL="458788" indent="-336550"/>
            <a:r>
              <a:rPr lang="en-US" sz="2400" b="1" dirty="0">
                <a:solidFill>
                  <a:schemeClr val="tx1"/>
                </a:solidFill>
              </a:rPr>
              <a:t>…</a:t>
            </a:r>
          </a:p>
          <a:p>
            <a:pPr marL="458788" indent="-336550">
              <a:buFont typeface="+mj-lt"/>
              <a:buAutoNum type="arabicPeriod" startAt="13"/>
            </a:pPr>
            <a:r>
              <a:rPr lang="en-US" sz="2400" b="1" dirty="0">
                <a:solidFill>
                  <a:schemeClr val="tx1"/>
                </a:solidFill>
              </a:rPr>
              <a:t>IQ: 3.57%</a:t>
            </a:r>
          </a:p>
          <a:p>
            <a:pPr marL="458788" indent="-336550">
              <a:buFont typeface="+mj-lt"/>
              <a:buAutoNum type="arabicPeriod" startAt="13"/>
            </a:pPr>
            <a:r>
              <a:rPr lang="en-US" sz="2400" b="1" dirty="0">
                <a:solidFill>
                  <a:schemeClr val="tx1"/>
                </a:solidFill>
              </a:rPr>
              <a:t>Optimism: 2.68%</a:t>
            </a:r>
          </a:p>
        </p:txBody>
      </p:sp>
      <p:sp>
        <p:nvSpPr>
          <p:cNvPr id="12" name="Rectangle 11">
            <a:extLst>
              <a:ext uri="{FF2B5EF4-FFF2-40B4-BE49-F238E27FC236}">
                <a16:creationId xmlns:a16="http://schemas.microsoft.com/office/drawing/2014/main" id="{DE94F2F8-0064-9D46-9C4D-A02CEAD1E5AE}"/>
              </a:ext>
            </a:extLst>
          </p:cNvPr>
          <p:cNvSpPr/>
          <p:nvPr/>
        </p:nvSpPr>
        <p:spPr>
          <a:xfrm>
            <a:off x="8379417" y="2355741"/>
            <a:ext cx="3673097" cy="39675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11/14 moderated</a:t>
            </a:r>
          </a:p>
          <a:p>
            <a:pPr algn="ctr"/>
            <a:endParaRPr lang="en-US" sz="2400" b="1" dirty="0">
              <a:solidFill>
                <a:schemeClr val="tx1"/>
              </a:solidFill>
            </a:endParaRPr>
          </a:p>
          <a:p>
            <a:pPr marL="581025" indent="-336550">
              <a:buFont typeface="+mj-lt"/>
              <a:buAutoNum type="arabicPeriod"/>
            </a:pPr>
            <a:r>
              <a:rPr lang="en-US" sz="2400" b="1" dirty="0">
                <a:solidFill>
                  <a:schemeClr val="tx1"/>
                </a:solidFill>
              </a:rPr>
              <a:t>Unemployment: 13.4%</a:t>
            </a:r>
          </a:p>
          <a:p>
            <a:pPr marL="581025" indent="-336550">
              <a:buFont typeface="+mj-lt"/>
              <a:buAutoNum type="arabicPeriod"/>
            </a:pPr>
            <a:r>
              <a:rPr lang="en-US" sz="2400" b="1" dirty="0">
                <a:solidFill>
                  <a:schemeClr val="tx1"/>
                </a:solidFill>
              </a:rPr>
              <a:t>Move in with a Partner: 10.7%</a:t>
            </a:r>
          </a:p>
          <a:p>
            <a:pPr marL="581025" indent="-336550"/>
            <a:r>
              <a:rPr lang="en-US" sz="2400" b="1" dirty="0">
                <a:solidFill>
                  <a:schemeClr val="tx1"/>
                </a:solidFill>
              </a:rPr>
              <a:t>…</a:t>
            </a:r>
          </a:p>
          <a:p>
            <a:pPr marL="581025" indent="-336550">
              <a:buFont typeface="+mj-lt"/>
              <a:buAutoNum type="arabicPeriod" startAt="11"/>
            </a:pPr>
            <a:r>
              <a:rPr lang="en-US" sz="2400" b="1" dirty="0">
                <a:solidFill>
                  <a:schemeClr val="tx1"/>
                </a:solidFill>
              </a:rPr>
              <a:t>Education: 3.57%</a:t>
            </a:r>
          </a:p>
          <a:p>
            <a:pPr marL="581025" indent="-336550">
              <a:buFont typeface="+mj-lt"/>
              <a:buAutoNum type="arabicPeriod" startAt="14"/>
            </a:pPr>
            <a:r>
              <a:rPr lang="en-US" sz="2400" b="1" dirty="0">
                <a:solidFill>
                  <a:schemeClr val="tx1"/>
                </a:solidFill>
              </a:rPr>
              <a:t>Child Moves Out, First Job, Criminal Behavior: 0%</a:t>
            </a:r>
          </a:p>
        </p:txBody>
      </p:sp>
      <p:cxnSp>
        <p:nvCxnSpPr>
          <p:cNvPr id="14" name="Straight Connector 13">
            <a:extLst>
              <a:ext uri="{FF2B5EF4-FFF2-40B4-BE49-F238E27FC236}">
                <a16:creationId xmlns:a16="http://schemas.microsoft.com/office/drawing/2014/main" id="{9E289DD6-704E-054D-8F71-1FE8CBC54DEB}"/>
              </a:ext>
            </a:extLst>
          </p:cNvPr>
          <p:cNvCxnSpPr/>
          <p:nvPr/>
        </p:nvCxnSpPr>
        <p:spPr>
          <a:xfrm>
            <a:off x="4029559" y="2634712"/>
            <a:ext cx="0" cy="2991173"/>
          </a:xfrm>
          <a:prstGeom prst="line">
            <a:avLst/>
          </a:prstGeom>
          <a:ln w="12700"/>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65EA2DB3-53B2-084D-82CF-DD260353234A}"/>
              </a:ext>
            </a:extLst>
          </p:cNvPr>
          <p:cNvCxnSpPr/>
          <p:nvPr/>
        </p:nvCxnSpPr>
        <p:spPr>
          <a:xfrm>
            <a:off x="8134027" y="2634712"/>
            <a:ext cx="0" cy="2991173"/>
          </a:xfrm>
          <a:prstGeom prst="line">
            <a:avLst/>
          </a:prstGeom>
          <a:ln w="127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404098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82.xml><?xml version="1.0" encoding="utf-8"?>
<p:sld xmlns:a="http://schemas.openxmlformats.org/drawingml/2006/main" xmlns:r="http://schemas.openxmlformats.org/officeDocument/2006/relationships" xmlns:p="http://schemas.openxmlformats.org/presentationml/2006/main">
  <p:cSld>
    <p:bg>
      <p:bgPr>
        <a:solidFill>
          <a:srgbClr val="7030A0"/>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176CE04-D8B4-4A40-8D22-4B57742B0B5F}"/>
              </a:ext>
            </a:extLst>
          </p:cNvPr>
          <p:cNvSpPr/>
          <p:nvPr/>
        </p:nvSpPr>
        <p:spPr>
          <a:xfrm>
            <a:off x="3259666" y="2015066"/>
            <a:ext cx="5672667" cy="28278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500" b="1" dirty="0">
                <a:solidFill>
                  <a:schemeClr val="bg1"/>
                </a:solidFill>
              </a:rPr>
              <a:t>Results</a:t>
            </a:r>
          </a:p>
        </p:txBody>
      </p:sp>
      <p:sp>
        <p:nvSpPr>
          <p:cNvPr id="3" name="Rectangle 2">
            <a:extLst>
              <a:ext uri="{FF2B5EF4-FFF2-40B4-BE49-F238E27FC236}">
                <a16:creationId xmlns:a16="http://schemas.microsoft.com/office/drawing/2014/main" id="{82FCE928-C0AA-0A40-97DF-706F14753D3F}"/>
              </a:ext>
            </a:extLst>
          </p:cNvPr>
          <p:cNvSpPr/>
          <p:nvPr/>
        </p:nvSpPr>
        <p:spPr>
          <a:xfrm>
            <a:off x="1917698" y="3014132"/>
            <a:ext cx="8356602" cy="28278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b="1" dirty="0">
                <a:solidFill>
                  <a:schemeClr val="bg1"/>
                </a:solidFill>
              </a:rPr>
              <a:t>Specification Curve Analysis</a:t>
            </a:r>
          </a:p>
        </p:txBody>
      </p:sp>
      <p:sp>
        <p:nvSpPr>
          <p:cNvPr id="5" name="TextBox 4">
            <a:extLst>
              <a:ext uri="{FF2B5EF4-FFF2-40B4-BE49-F238E27FC236}">
                <a16:creationId xmlns:a16="http://schemas.microsoft.com/office/drawing/2014/main" id="{45136FB3-7717-9341-A337-3F06B9CAAA17}"/>
              </a:ext>
            </a:extLst>
          </p:cNvPr>
          <p:cNvSpPr txBox="1"/>
          <p:nvPr/>
        </p:nvSpPr>
        <p:spPr>
          <a:xfrm>
            <a:off x="1329266" y="5841999"/>
            <a:ext cx="9533466" cy="461665"/>
          </a:xfrm>
          <a:prstGeom prst="rect">
            <a:avLst/>
          </a:prstGeom>
          <a:noFill/>
        </p:spPr>
        <p:txBody>
          <a:bodyPr wrap="square" rtlCol="0">
            <a:spAutoFit/>
          </a:bodyPr>
          <a:lstStyle/>
          <a:p>
            <a:pPr algn="ctr"/>
            <a:r>
              <a:rPr lang="en-US" sz="2400" b="1" dirty="0">
                <a:solidFill>
                  <a:schemeClr val="bg1"/>
                </a:solidFill>
              </a:rPr>
              <a:t>R Shiny Web Application: https://</a:t>
            </a:r>
            <a:r>
              <a:rPr lang="en-US" sz="2400" b="1" dirty="0" err="1">
                <a:solidFill>
                  <a:schemeClr val="bg1"/>
                </a:solidFill>
              </a:rPr>
              <a:t>emoriebeck.shinyapps.io</a:t>
            </a:r>
            <a:r>
              <a:rPr lang="en-US" sz="2400" b="1" dirty="0">
                <a:solidFill>
                  <a:schemeClr val="bg1"/>
                </a:solidFill>
              </a:rPr>
              <a:t>/selection</a:t>
            </a:r>
          </a:p>
        </p:txBody>
      </p:sp>
      <p:sp>
        <p:nvSpPr>
          <p:cNvPr id="6" name="TextBox 5">
            <a:extLst>
              <a:ext uri="{FF2B5EF4-FFF2-40B4-BE49-F238E27FC236}">
                <a16:creationId xmlns:a16="http://schemas.microsoft.com/office/drawing/2014/main" id="{5C4F979A-E83A-204D-A4B6-4E42A33E2303}"/>
              </a:ext>
            </a:extLst>
          </p:cNvPr>
          <p:cNvSpPr txBox="1"/>
          <p:nvPr/>
        </p:nvSpPr>
        <p:spPr>
          <a:xfrm>
            <a:off x="1329266" y="6303664"/>
            <a:ext cx="9533466" cy="461665"/>
          </a:xfrm>
          <a:prstGeom prst="rect">
            <a:avLst/>
          </a:prstGeom>
          <a:noFill/>
        </p:spPr>
        <p:txBody>
          <a:bodyPr wrap="square" rtlCol="0">
            <a:spAutoFit/>
          </a:bodyPr>
          <a:lstStyle/>
          <a:p>
            <a:pPr algn="ctr"/>
            <a:r>
              <a:rPr lang="en-US" sz="2400" b="1" dirty="0">
                <a:solidFill>
                  <a:schemeClr val="bg1"/>
                </a:solidFill>
              </a:rPr>
              <a:t>All Code &amp; Results: https://</a:t>
            </a:r>
            <a:r>
              <a:rPr lang="en-US" sz="2400" b="1" dirty="0" err="1">
                <a:solidFill>
                  <a:schemeClr val="bg1"/>
                </a:solidFill>
              </a:rPr>
              <a:t>github.com</a:t>
            </a:r>
            <a:r>
              <a:rPr lang="en-US" sz="2400" b="1" dirty="0">
                <a:solidFill>
                  <a:schemeClr val="bg1"/>
                </a:solidFill>
              </a:rPr>
              <a:t>/</a:t>
            </a:r>
            <a:r>
              <a:rPr lang="en-US" sz="2400" b="1" dirty="0" err="1">
                <a:solidFill>
                  <a:schemeClr val="bg1"/>
                </a:solidFill>
              </a:rPr>
              <a:t>emoriebeck</a:t>
            </a:r>
            <a:r>
              <a:rPr lang="en-US" sz="2400" b="1" dirty="0">
                <a:solidFill>
                  <a:schemeClr val="bg1"/>
                </a:solidFill>
              </a:rPr>
              <a:t>/selection</a:t>
            </a:r>
          </a:p>
        </p:txBody>
      </p:sp>
    </p:spTree>
    <p:extLst>
      <p:ext uri="{BB962C8B-B14F-4D97-AF65-F5344CB8AC3E}">
        <p14:creationId xmlns:p14="http://schemas.microsoft.com/office/powerpoint/2010/main" val="339270998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EB34D72-AAF0-CF41-9B5E-38C2DDFF9183}"/>
              </a:ext>
            </a:extLst>
          </p:cNvPr>
          <p:cNvSpPr/>
          <p:nvPr/>
        </p:nvSpPr>
        <p:spPr>
          <a:xfrm>
            <a:off x="6555918" y="1401939"/>
            <a:ext cx="445526" cy="461115"/>
          </a:xfrm>
          <a:prstGeom prst="rect">
            <a:avLst/>
          </a:prstGeom>
          <a:solidFill>
            <a:srgbClr val="92D050">
              <a:alpha val="4705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B2B40A8-9D18-5F46-BCD6-0D2A0388BB2E}"/>
              </a:ext>
            </a:extLst>
          </p:cNvPr>
          <p:cNvSpPr/>
          <p:nvPr/>
        </p:nvSpPr>
        <p:spPr>
          <a:xfrm>
            <a:off x="8758828" y="2233462"/>
            <a:ext cx="455501" cy="461115"/>
          </a:xfrm>
          <a:prstGeom prst="rect">
            <a:avLst/>
          </a:prstGeom>
          <a:solidFill>
            <a:srgbClr val="FFFF00">
              <a:alpha val="4705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F09DA726-ACC1-854C-9FD2-F11530749157}"/>
              </a:ext>
            </a:extLst>
          </p:cNvPr>
          <p:cNvSpPr/>
          <p:nvPr/>
        </p:nvSpPr>
        <p:spPr>
          <a:xfrm>
            <a:off x="6521276" y="2233463"/>
            <a:ext cx="478206" cy="461115"/>
          </a:xfrm>
          <a:prstGeom prst="rect">
            <a:avLst/>
          </a:prstGeom>
          <a:solidFill>
            <a:srgbClr val="FFFF00">
              <a:alpha val="4705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Table 4">
            <a:extLst>
              <a:ext uri="{FF2B5EF4-FFF2-40B4-BE49-F238E27FC236}">
                <a16:creationId xmlns:a16="http://schemas.microsoft.com/office/drawing/2014/main" id="{B7B758D7-7306-C248-A2FD-838782A8B572}"/>
              </a:ext>
            </a:extLst>
          </p:cNvPr>
          <p:cNvGraphicFramePr>
            <a:graphicFrameLocks noGrp="1"/>
          </p:cNvGraphicFramePr>
          <p:nvPr/>
        </p:nvGraphicFramePr>
        <p:xfrm>
          <a:off x="457200" y="527658"/>
          <a:ext cx="4544041" cy="6001713"/>
        </p:xfrm>
        <a:graphic>
          <a:graphicData uri="http://schemas.openxmlformats.org/drawingml/2006/table">
            <a:tbl>
              <a:tblPr>
                <a:tableStyleId>{5C22544A-7EE6-4342-B048-85BDC9FD1C3A}</a:tableStyleId>
              </a:tblPr>
              <a:tblGrid>
                <a:gridCol w="4544041">
                  <a:extLst>
                    <a:ext uri="{9D8B030D-6E8A-4147-A177-3AD203B41FA5}">
                      <a16:colId xmlns:a16="http://schemas.microsoft.com/office/drawing/2014/main" val="2595340936"/>
                    </a:ext>
                  </a:extLst>
                </a:gridCol>
              </a:tblGrid>
              <a:tr h="585672">
                <a:tc>
                  <a:txBody>
                    <a:bodyPr/>
                    <a:lstStyle/>
                    <a:p>
                      <a:pPr algn="ctr" fontAlgn="b"/>
                      <a:r>
                        <a:rPr lang="en-US" sz="3600" b="1" u="none" strike="noStrike" dirty="0">
                          <a:solidFill>
                            <a:schemeClr val="bg1"/>
                          </a:solidFill>
                          <a:effectLst/>
                        </a:rPr>
                        <a:t>Dataset</a:t>
                      </a:r>
                      <a:endParaRPr lang="en-US" sz="3600" b="1" i="0" u="none" strike="noStrike" dirty="0">
                        <a:solidFill>
                          <a:schemeClr val="bg1"/>
                        </a:solidFill>
                        <a:effectLst/>
                        <a:latin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793873331"/>
                  </a:ext>
                </a:extLst>
              </a:tr>
              <a:tr h="512463">
                <a:tc>
                  <a:txBody>
                    <a:bodyPr/>
                    <a:lstStyle/>
                    <a:p>
                      <a:pPr marL="182880" algn="l" fontAlgn="b"/>
                      <a:r>
                        <a:rPr lang="en-US" sz="2000" b="1" u="none" strike="noStrike" dirty="0">
                          <a:effectLst/>
                        </a:rPr>
                        <a:t>Wisconsin Longitudinal Study (WLS)</a:t>
                      </a:r>
                      <a:endParaRPr lang="en-US" sz="2000" b="1" i="0" u="none" strike="noStrike" dirty="0">
                        <a:solidFill>
                          <a:srgbClr val="000000"/>
                        </a:solidFill>
                        <a:effectLst/>
                        <a:latin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71075284"/>
                  </a:ext>
                </a:extLst>
              </a:tr>
              <a:tr h="512463">
                <a:tc>
                  <a:txBody>
                    <a:bodyPr/>
                    <a:lstStyle/>
                    <a:p>
                      <a:pPr marL="182880" algn="l" fontAlgn="b"/>
                      <a:r>
                        <a:rPr lang="en-US" sz="2000" b="1" u="none" strike="noStrike" dirty="0">
                          <a:effectLst/>
                        </a:rPr>
                        <a:t>German Socioeconomic Panel (GSOEP)</a:t>
                      </a:r>
                      <a:endParaRPr lang="en-US" sz="2000" b="1" i="0" u="none" strike="noStrike" dirty="0">
                        <a:solidFill>
                          <a:srgbClr val="000000"/>
                        </a:solidFill>
                        <a:effectLst/>
                        <a:latin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05703853"/>
                  </a:ext>
                </a:extLst>
              </a:tr>
              <a:tr h="512463">
                <a:tc>
                  <a:txBody>
                    <a:bodyPr/>
                    <a:lstStyle/>
                    <a:p>
                      <a:pPr marL="182880" algn="l" fontAlgn="b"/>
                      <a:r>
                        <a:rPr lang="en-US" sz="2000" b="1" u="none" strike="noStrike" dirty="0">
                          <a:effectLst/>
                        </a:rPr>
                        <a:t>Longitudinal Internet Studies for the Social Sciences (LISS)</a:t>
                      </a:r>
                      <a:endParaRPr lang="en-US" sz="2000" b="1" i="0" u="none" strike="noStrike" dirty="0">
                        <a:solidFill>
                          <a:srgbClr val="000000"/>
                        </a:solidFill>
                        <a:effectLst/>
                        <a:latin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36730710"/>
                  </a:ext>
                </a:extLst>
              </a:tr>
              <a:tr h="512463">
                <a:tc>
                  <a:txBody>
                    <a:bodyPr/>
                    <a:lstStyle/>
                    <a:p>
                      <a:pPr marL="182880" algn="l" fontAlgn="b"/>
                      <a:r>
                        <a:rPr lang="en-US" sz="2000" b="1" u="none" strike="noStrike" dirty="0">
                          <a:effectLst/>
                        </a:rPr>
                        <a:t>National Longitudinal Study of Youth  (NLSY)</a:t>
                      </a:r>
                      <a:endParaRPr lang="en-US" sz="2000" b="1" i="0" u="none" strike="noStrike" dirty="0">
                        <a:solidFill>
                          <a:srgbClr val="000000"/>
                        </a:solidFill>
                        <a:effectLst/>
                        <a:latin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85293870"/>
                  </a:ext>
                </a:extLst>
              </a:tr>
              <a:tr h="512463">
                <a:tc>
                  <a:txBody>
                    <a:bodyPr/>
                    <a:lstStyle/>
                    <a:p>
                      <a:pPr marL="182880" algn="l" fontAlgn="b"/>
                      <a:r>
                        <a:rPr lang="en-US" sz="2000" b="1" u="none" strike="noStrike" dirty="0">
                          <a:effectLst/>
                        </a:rPr>
                        <a:t>Household, Income, and Labor Dynamics in Australia (HILDA)</a:t>
                      </a:r>
                      <a:endParaRPr lang="en-US" sz="2000" b="1" i="0" u="none" strike="noStrike" dirty="0">
                        <a:solidFill>
                          <a:srgbClr val="000000"/>
                        </a:solidFill>
                        <a:effectLst/>
                        <a:latin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36844830"/>
                  </a:ext>
                </a:extLst>
              </a:tr>
              <a:tr h="512463">
                <a:tc>
                  <a:txBody>
                    <a:bodyPr/>
                    <a:lstStyle/>
                    <a:p>
                      <a:pPr marL="182880" algn="l" fontAlgn="b"/>
                      <a:r>
                        <a:rPr lang="en-US" sz="2000" b="1" u="none" strike="noStrike" dirty="0">
                          <a:effectLst/>
                        </a:rPr>
                        <a:t>Midlife in the US Study (MIDUS)</a:t>
                      </a:r>
                      <a:endParaRPr lang="en-US" sz="2000" b="1" i="0" u="none" strike="noStrike" dirty="0">
                        <a:solidFill>
                          <a:srgbClr val="000000"/>
                        </a:solidFill>
                        <a:effectLst/>
                        <a:latin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25501623"/>
                  </a:ext>
                </a:extLst>
              </a:tr>
              <a:tr h="512463">
                <a:tc>
                  <a:txBody>
                    <a:bodyPr/>
                    <a:lstStyle/>
                    <a:p>
                      <a:pPr marL="182880" algn="l" fontAlgn="b"/>
                      <a:r>
                        <a:rPr lang="en-US" sz="2000" b="1" u="none" strike="noStrike" dirty="0">
                          <a:effectLst/>
                        </a:rPr>
                        <a:t>British House Panel Study (BHPS)</a:t>
                      </a:r>
                      <a:endParaRPr lang="en-US" sz="2000" b="1" i="0" u="none" strike="noStrike" dirty="0">
                        <a:solidFill>
                          <a:srgbClr val="000000"/>
                        </a:solidFill>
                        <a:effectLst/>
                        <a:latin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84313560"/>
                  </a:ext>
                </a:extLst>
              </a:tr>
              <a:tr h="512463">
                <a:tc>
                  <a:txBody>
                    <a:bodyPr/>
                    <a:lstStyle/>
                    <a:p>
                      <a:pPr marL="182880" algn="l" fontAlgn="b"/>
                      <a:r>
                        <a:rPr lang="en-US" sz="2000" b="1" u="none" strike="noStrike" dirty="0">
                          <a:effectLst/>
                        </a:rPr>
                        <a:t>Adolescent to Adult Health (Ad Health)</a:t>
                      </a:r>
                      <a:endParaRPr lang="en-US" sz="2000" b="1" i="0" u="none" strike="noStrike" dirty="0">
                        <a:solidFill>
                          <a:srgbClr val="000000"/>
                        </a:solidFill>
                        <a:effectLst/>
                        <a:latin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94239769"/>
                  </a:ext>
                </a:extLst>
              </a:tr>
              <a:tr h="512463">
                <a:tc>
                  <a:txBody>
                    <a:bodyPr/>
                    <a:lstStyle/>
                    <a:p>
                      <a:pPr marL="182880" algn="l" fontAlgn="b"/>
                      <a:r>
                        <a:rPr lang="en-US" sz="2000" b="1" u="none" strike="noStrike" dirty="0">
                          <a:effectLst/>
                        </a:rPr>
                        <a:t>Health and Retirement Study (HRS)</a:t>
                      </a:r>
                      <a:endParaRPr lang="en-US" sz="2000" b="1" i="0" u="none" strike="noStrike" dirty="0">
                        <a:solidFill>
                          <a:srgbClr val="000000"/>
                        </a:solidFill>
                        <a:effectLst/>
                        <a:latin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64393294"/>
                  </a:ext>
                </a:extLst>
              </a:tr>
              <a:tr h="512463">
                <a:tc>
                  <a:txBody>
                    <a:bodyPr/>
                    <a:lstStyle/>
                    <a:p>
                      <a:pPr marL="182880" algn="l" fontAlgn="b"/>
                      <a:r>
                        <a:rPr lang="en-US" sz="2000" b="1" u="none" strike="noStrike" dirty="0">
                          <a:effectLst/>
                        </a:rPr>
                        <a:t>Swiss Household Panel Study (SHP)</a:t>
                      </a:r>
                      <a:endParaRPr lang="en-US" sz="2000" b="1" i="0" u="none" strike="noStrike" dirty="0">
                        <a:solidFill>
                          <a:srgbClr val="000000"/>
                        </a:solidFill>
                        <a:effectLst/>
                        <a:latin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8442331"/>
                  </a:ext>
                </a:extLst>
              </a:tr>
            </a:tbl>
          </a:graphicData>
        </a:graphic>
      </p:graphicFrame>
      <p:sp>
        <p:nvSpPr>
          <p:cNvPr id="14" name="Rectangle 13">
            <a:extLst>
              <a:ext uri="{FF2B5EF4-FFF2-40B4-BE49-F238E27FC236}">
                <a16:creationId xmlns:a16="http://schemas.microsoft.com/office/drawing/2014/main" id="{A5B08652-9498-4B47-935F-7EF4709E77CB}"/>
              </a:ext>
            </a:extLst>
          </p:cNvPr>
          <p:cNvSpPr/>
          <p:nvPr/>
        </p:nvSpPr>
        <p:spPr>
          <a:xfrm>
            <a:off x="0" y="1"/>
            <a:ext cx="12192000" cy="461115"/>
          </a:xfrm>
          <a:prstGeom prst="rect">
            <a:avLst/>
          </a:prstGeom>
          <a:solidFill>
            <a:srgbClr val="0297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t>Specification Curve Analysis</a:t>
            </a:r>
          </a:p>
        </p:txBody>
      </p:sp>
      <p:cxnSp>
        <p:nvCxnSpPr>
          <p:cNvPr id="25" name="Straight Arrow Connector 24">
            <a:extLst>
              <a:ext uri="{FF2B5EF4-FFF2-40B4-BE49-F238E27FC236}">
                <a16:creationId xmlns:a16="http://schemas.microsoft.com/office/drawing/2014/main" id="{940DF380-FB4A-4942-A491-E50E76E752B7}"/>
              </a:ext>
            </a:extLst>
          </p:cNvPr>
          <p:cNvCxnSpPr>
            <a:cxnSpLocks/>
            <a:stCxn id="16" idx="2"/>
            <a:endCxn id="22" idx="3"/>
          </p:cNvCxnSpPr>
          <p:nvPr/>
        </p:nvCxnSpPr>
        <p:spPr>
          <a:xfrm>
            <a:off x="6760379" y="2694578"/>
            <a:ext cx="1266065" cy="73442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E2E02D99-4281-B146-976B-0DF8964993B7}"/>
              </a:ext>
            </a:extLst>
          </p:cNvPr>
          <p:cNvCxnSpPr>
            <a:cxnSpLocks/>
            <a:stCxn id="15" idx="2"/>
            <a:endCxn id="22" idx="3"/>
          </p:cNvCxnSpPr>
          <p:nvPr/>
        </p:nvCxnSpPr>
        <p:spPr>
          <a:xfrm flipH="1">
            <a:off x="8026444" y="2694577"/>
            <a:ext cx="960135" cy="73442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A686B43E-75E7-AD41-A911-910A502E7E4D}"/>
              </a:ext>
            </a:extLst>
          </p:cNvPr>
          <p:cNvSpPr/>
          <p:nvPr/>
        </p:nvSpPr>
        <p:spPr>
          <a:xfrm>
            <a:off x="8664706" y="914501"/>
            <a:ext cx="2154476" cy="907353"/>
          </a:xfrm>
          <a:prstGeom prst="rect">
            <a:avLst/>
          </a:prstGeom>
          <a:noFill/>
          <a:ln w="28575">
            <a:solidFill>
              <a:srgbClr val="1C98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Average personality-outcome association</a:t>
            </a:r>
          </a:p>
        </p:txBody>
      </p:sp>
      <p:cxnSp>
        <p:nvCxnSpPr>
          <p:cNvPr id="31" name="Straight Arrow Connector 30">
            <a:extLst>
              <a:ext uri="{FF2B5EF4-FFF2-40B4-BE49-F238E27FC236}">
                <a16:creationId xmlns:a16="http://schemas.microsoft.com/office/drawing/2014/main" id="{E9BA0DC9-C1F8-3349-A3DE-CE3E4ADC687B}"/>
              </a:ext>
            </a:extLst>
          </p:cNvPr>
          <p:cNvCxnSpPr>
            <a:cxnSpLocks/>
            <a:stCxn id="10" idx="3"/>
            <a:endCxn id="28" idx="1"/>
          </p:cNvCxnSpPr>
          <p:nvPr/>
        </p:nvCxnSpPr>
        <p:spPr>
          <a:xfrm flipV="1">
            <a:off x="7001444" y="1368178"/>
            <a:ext cx="1663262" cy="26431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59094873-F697-CD46-AE4D-B3860CD51A8C}"/>
              </a:ext>
            </a:extLst>
          </p:cNvPr>
          <p:cNvSpPr/>
          <p:nvPr/>
        </p:nvSpPr>
        <p:spPr>
          <a:xfrm flipH="1">
            <a:off x="8026444" y="3072739"/>
            <a:ext cx="1187885" cy="712522"/>
          </a:xfrm>
          <a:prstGeom prst="rect">
            <a:avLst/>
          </a:prstGeom>
          <a:solidFill>
            <a:schemeClr val="bg1"/>
          </a:solidFill>
          <a:ln w="3175">
            <a:solidFill>
              <a:schemeClr val="tx1"/>
            </a:solidFill>
          </a:ln>
          <a:effectLst>
            <a:glow rad="1397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Additional Covariates</a:t>
            </a:r>
          </a:p>
        </p:txBody>
      </p:sp>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3C46CF71-5CFB-B649-A5B4-91B715E311F9}"/>
                  </a:ext>
                </a:extLst>
              </p:cNvPr>
              <p:cNvSpPr/>
              <p:nvPr/>
            </p:nvSpPr>
            <p:spPr>
              <a:xfrm>
                <a:off x="5568190" y="280284"/>
                <a:ext cx="6096000" cy="2417328"/>
              </a:xfrm>
              <a:prstGeom prst="rect">
                <a:avLst/>
              </a:prstGeom>
            </p:spPr>
            <p:txBody>
              <a:bodyPr>
                <a:spAutoFit/>
              </a:bodyPr>
              <a:lstStyle/>
              <a:p>
                <a:pPr>
                  <a:lnSpc>
                    <a:spcPct val="200000"/>
                  </a:lnSpc>
                </a:pPr>
                <a14:m>
                  <m:oMathPara xmlns:m="http://schemas.openxmlformats.org/officeDocument/2006/math">
                    <m:oMathParaPr>
                      <m:jc m:val="left"/>
                    </m:oMathParaPr>
                    <m:oMath xmlns:m="http://schemas.openxmlformats.org/officeDocument/2006/math">
                      <m:r>
                        <a:rPr lang="en-US" sz="2400" b="1" i="1" smtClean="0">
                          <a:latin typeface="Cambria Math" panose="02040503050406030204" pitchFamily="18" charset="0"/>
                        </a:rPr>
                        <m:t>𝒍𝒐𝒈𝒊𝒕</m:t>
                      </m:r>
                      <m:r>
                        <a:rPr lang="en-US" sz="2400" b="1" i="1" smtClean="0">
                          <a:latin typeface="Cambria Math" panose="02040503050406030204" pitchFamily="18" charset="0"/>
                        </a:rPr>
                        <m:t>( </m:t>
                      </m:r>
                      <m:sSub>
                        <m:sSubPr>
                          <m:ctrlPr>
                            <a:rPr lang="en-US" sz="2400" b="1" i="1" smtClean="0">
                              <a:latin typeface="Cambria Math" panose="02040503050406030204" pitchFamily="18" charset="0"/>
                            </a:rPr>
                          </m:ctrlPr>
                        </m:sSubPr>
                        <m:e>
                          <m:sSub>
                            <m:sSubPr>
                              <m:ctrlPr>
                                <a:rPr lang="en-US" sz="2400" b="1" i="1">
                                  <a:latin typeface="Cambria Math" panose="02040503050406030204" pitchFamily="18" charset="0"/>
                                </a:rPr>
                              </m:ctrlPr>
                            </m:sSubPr>
                            <m:e>
                              <m:r>
                                <a:rPr lang="en-US" sz="2400" b="1" i="1" smtClean="0">
                                  <a:latin typeface="Cambria Math" panose="02040503050406030204" pitchFamily="18" charset="0"/>
                                </a:rPr>
                                <m:t>𝑷</m:t>
                              </m:r>
                            </m:e>
                            <m:sub>
                              <m:r>
                                <a:rPr lang="en-US" sz="2400" b="1" i="1" smtClean="0">
                                  <a:latin typeface="Cambria Math" panose="02040503050406030204" pitchFamily="18" charset="0"/>
                                </a:rPr>
                                <m:t>𝒊</m:t>
                              </m:r>
                              <m:r>
                                <a:rPr lang="en-US" sz="2400" b="1" i="1">
                                  <a:latin typeface="Cambria Math" panose="02040503050406030204" pitchFamily="18" charset="0"/>
                                </a:rPr>
                                <m:t>𝒋</m:t>
                              </m:r>
                            </m:sub>
                          </m:sSub>
                          <m:r>
                            <a:rPr lang="en-US" sz="2400" b="1" i="1" smtClean="0">
                              <a:latin typeface="Cambria Math" panose="02040503050406030204" pitchFamily="18" charset="0"/>
                            </a:rPr>
                            <m:t>)= </m:t>
                          </m:r>
                          <m:r>
                            <a:rPr lang="en-US" sz="2400" b="1" i="1">
                              <a:latin typeface="Cambria Math" panose="02040503050406030204" pitchFamily="18" charset="0"/>
                            </a:rPr>
                            <m:t>𝜷</m:t>
                          </m:r>
                        </m:e>
                        <m:sub>
                          <m:r>
                            <a:rPr lang="en-US" sz="2400" b="1" i="1">
                              <a:latin typeface="Cambria Math" panose="02040503050406030204" pitchFamily="18" charset="0"/>
                            </a:rPr>
                            <m:t>𝟎</m:t>
                          </m:r>
                          <m:r>
                            <a:rPr lang="en-US" sz="2400" b="1" i="1">
                              <a:latin typeface="Cambria Math" panose="02040503050406030204" pitchFamily="18" charset="0"/>
                            </a:rPr>
                            <m:t>𝒋</m:t>
                          </m:r>
                        </m:sub>
                      </m:sSub>
                      <m:r>
                        <a:rPr lang="en-US" sz="2400" b="1" i="1">
                          <a:latin typeface="Cambria Math" panose="02040503050406030204" pitchFamily="18" charset="0"/>
                        </a:rPr>
                        <m:t>+</m:t>
                      </m:r>
                    </m:oMath>
                  </m:oMathPara>
                </a14:m>
                <a:endParaRPr lang="en-US" sz="2400" b="1" i="1" dirty="0">
                  <a:latin typeface="Cambria Math" panose="02040503050406030204" pitchFamily="18" charset="0"/>
                </a:endParaRPr>
              </a:p>
              <a:p>
                <a:pPr>
                  <a:lnSpc>
                    <a:spcPct val="200000"/>
                  </a:lnSpc>
                </a:pPr>
                <a:r>
                  <a:rPr lang="en-US" sz="2400" b="1" dirty="0"/>
                  <a:t>	</a:t>
                </a:r>
                <a14:m>
                  <m:oMath xmlns:m="http://schemas.openxmlformats.org/officeDocument/2006/math">
                    <m:sSub>
                      <m:sSubPr>
                        <m:ctrlPr>
                          <a:rPr lang="en-US" sz="2400" b="1" i="1">
                            <a:latin typeface="Cambria Math" panose="02040503050406030204" pitchFamily="18" charset="0"/>
                          </a:rPr>
                        </m:ctrlPr>
                      </m:sSubPr>
                      <m:e>
                        <m:r>
                          <a:rPr lang="en-US" sz="2400" b="1" i="1">
                            <a:latin typeface="Cambria Math" panose="02040503050406030204" pitchFamily="18" charset="0"/>
                          </a:rPr>
                          <m:t>𝜷</m:t>
                        </m:r>
                      </m:e>
                      <m:sub>
                        <m:r>
                          <a:rPr lang="en-US" sz="2400" b="1" i="1">
                            <a:latin typeface="Cambria Math" panose="02040503050406030204" pitchFamily="18" charset="0"/>
                          </a:rPr>
                          <m:t>𝟏</m:t>
                        </m:r>
                        <m:r>
                          <a:rPr lang="en-US" sz="2400" b="1" i="1">
                            <a:latin typeface="Cambria Math" panose="02040503050406030204" pitchFamily="18" charset="0"/>
                          </a:rPr>
                          <m:t>𝒋</m:t>
                        </m:r>
                      </m:sub>
                    </m:sSub>
                    <m:r>
                      <a:rPr lang="en-US" sz="2400" b="1" i="1">
                        <a:latin typeface="Cambria Math" panose="02040503050406030204" pitchFamily="18" charset="0"/>
                      </a:rPr>
                      <m:t>∗</m:t>
                    </m:r>
                    <m:sSub>
                      <m:sSubPr>
                        <m:ctrlPr>
                          <a:rPr lang="en-US" sz="2400" b="1" i="1">
                            <a:latin typeface="Cambria Math" panose="02040503050406030204" pitchFamily="18" charset="0"/>
                          </a:rPr>
                        </m:ctrlPr>
                      </m:sSubPr>
                      <m:e>
                        <m:r>
                          <a:rPr lang="en-US" sz="2400" b="1" i="1">
                            <a:latin typeface="Cambria Math" panose="02040503050406030204" pitchFamily="18" charset="0"/>
                          </a:rPr>
                          <m:t>𝑷</m:t>
                        </m:r>
                        <m:r>
                          <a:rPr lang="en-US" sz="2400" b="1" i="1" smtClean="0">
                            <a:latin typeface="Cambria Math" panose="02040503050406030204" pitchFamily="18" charset="0"/>
                          </a:rPr>
                          <m:t>𝒆𝒓𝒔</m:t>
                        </m:r>
                      </m:e>
                      <m:sub>
                        <m:r>
                          <a:rPr lang="en-US" sz="2400" b="1" i="1">
                            <a:latin typeface="Cambria Math" panose="02040503050406030204" pitchFamily="18" charset="0"/>
                          </a:rPr>
                          <m:t>𝒊𝒋</m:t>
                        </m:r>
                      </m:sub>
                    </m:sSub>
                    <m:r>
                      <a:rPr lang="en-US" sz="2400" b="1" i="1">
                        <a:latin typeface="Cambria Math" panose="02040503050406030204" pitchFamily="18" charset="0"/>
                      </a:rPr>
                      <m:t>+</m:t>
                    </m:r>
                  </m:oMath>
                </a14:m>
                <a:endParaRPr lang="en-US" sz="2400" b="1" i="1" dirty="0">
                  <a:latin typeface="Cambria Math" panose="02040503050406030204" pitchFamily="18" charset="0"/>
                </a:endParaRPr>
              </a:p>
              <a:p>
                <a:pPr>
                  <a:lnSpc>
                    <a:spcPct val="200000"/>
                  </a:lnSpc>
                </a:pPr>
                <a:r>
                  <a:rPr lang="en-US" sz="2400" b="1" dirty="0"/>
                  <a:t>	</a:t>
                </a:r>
                <a14:m>
                  <m:oMath xmlns:m="http://schemas.openxmlformats.org/officeDocument/2006/math">
                    <m:sSub>
                      <m:sSubPr>
                        <m:ctrlPr>
                          <a:rPr lang="en-US" sz="2400" b="1" i="1">
                            <a:latin typeface="Cambria Math" panose="02040503050406030204" pitchFamily="18" charset="0"/>
                          </a:rPr>
                        </m:ctrlPr>
                      </m:sSubPr>
                      <m:e>
                        <m:r>
                          <a:rPr lang="en-US" sz="2400" b="1" i="1">
                            <a:latin typeface="Cambria Math" panose="02040503050406030204" pitchFamily="18" charset="0"/>
                          </a:rPr>
                          <m:t>𝜷</m:t>
                        </m:r>
                      </m:e>
                      <m:sub>
                        <m:r>
                          <a:rPr lang="en-US" sz="2400" b="1" i="1">
                            <a:latin typeface="Cambria Math" panose="02040503050406030204" pitchFamily="18" charset="0"/>
                          </a:rPr>
                          <m:t>𝟐</m:t>
                        </m:r>
                        <m:r>
                          <a:rPr lang="en-US" sz="2400" b="1" i="1">
                            <a:latin typeface="Cambria Math" panose="02040503050406030204" pitchFamily="18" charset="0"/>
                          </a:rPr>
                          <m:t>𝒋</m:t>
                        </m:r>
                      </m:sub>
                    </m:sSub>
                    <m:r>
                      <a:rPr lang="en-US" sz="2400" b="1" i="1">
                        <a:latin typeface="Cambria Math" panose="02040503050406030204" pitchFamily="18" charset="0"/>
                      </a:rPr>
                      <m:t>∗</m:t>
                    </m:r>
                    <m:sSub>
                      <m:sSubPr>
                        <m:ctrlPr>
                          <a:rPr lang="en-US" sz="2400" b="1" i="1">
                            <a:latin typeface="Cambria Math" panose="02040503050406030204" pitchFamily="18" charset="0"/>
                          </a:rPr>
                        </m:ctrlPr>
                      </m:sSubPr>
                      <m:e>
                        <m:r>
                          <a:rPr lang="en-US" sz="2400" b="1" i="1">
                            <a:latin typeface="Cambria Math" panose="02040503050406030204" pitchFamily="18" charset="0"/>
                          </a:rPr>
                          <m:t>𝑿</m:t>
                        </m:r>
                      </m:e>
                      <m:sub>
                        <m:r>
                          <a:rPr lang="en-US" sz="2400" b="1" i="1">
                            <a:latin typeface="Cambria Math" panose="02040503050406030204" pitchFamily="18" charset="0"/>
                          </a:rPr>
                          <m:t>𝟏</m:t>
                        </m:r>
                        <m:r>
                          <a:rPr lang="en-US" sz="2400" b="1" i="1">
                            <a:latin typeface="Cambria Math" panose="02040503050406030204" pitchFamily="18" charset="0"/>
                          </a:rPr>
                          <m:t>𝒊𝒋</m:t>
                        </m:r>
                      </m:sub>
                    </m:sSub>
                    <m:r>
                      <a:rPr lang="en-US" sz="2400" b="1" i="1">
                        <a:latin typeface="Cambria Math" panose="02040503050406030204" pitchFamily="18" charset="0"/>
                      </a:rPr>
                      <m:t>+…+</m:t>
                    </m:r>
                    <m:sSub>
                      <m:sSubPr>
                        <m:ctrlPr>
                          <a:rPr lang="en-US" sz="2400" b="1" i="1">
                            <a:latin typeface="Cambria Math" panose="02040503050406030204" pitchFamily="18" charset="0"/>
                          </a:rPr>
                        </m:ctrlPr>
                      </m:sSubPr>
                      <m:e>
                        <m:r>
                          <a:rPr lang="en-US" sz="2400" b="1" i="1">
                            <a:latin typeface="Cambria Math" panose="02040503050406030204" pitchFamily="18" charset="0"/>
                          </a:rPr>
                          <m:t>𝜷</m:t>
                        </m:r>
                      </m:e>
                      <m:sub>
                        <m:r>
                          <a:rPr lang="en-US" sz="2400" b="1" i="1">
                            <a:latin typeface="Cambria Math" panose="02040503050406030204" pitchFamily="18" charset="0"/>
                          </a:rPr>
                          <m:t>𝒑𝒋</m:t>
                        </m:r>
                      </m:sub>
                    </m:sSub>
                    <m:r>
                      <a:rPr lang="en-US" sz="2400" b="1" i="1">
                        <a:latin typeface="Cambria Math" panose="02040503050406030204" pitchFamily="18" charset="0"/>
                      </a:rPr>
                      <m:t>∗</m:t>
                    </m:r>
                    <m:sSub>
                      <m:sSubPr>
                        <m:ctrlPr>
                          <a:rPr lang="en-US" sz="2400" b="1" i="1">
                            <a:latin typeface="Cambria Math" panose="02040503050406030204" pitchFamily="18" charset="0"/>
                          </a:rPr>
                        </m:ctrlPr>
                      </m:sSubPr>
                      <m:e>
                        <m:r>
                          <a:rPr lang="en-US" sz="2400" b="1" i="1">
                            <a:latin typeface="Cambria Math" panose="02040503050406030204" pitchFamily="18" charset="0"/>
                          </a:rPr>
                          <m:t>𝑿</m:t>
                        </m:r>
                      </m:e>
                      <m:sub>
                        <m:r>
                          <a:rPr lang="en-US" sz="2400" b="1" i="1">
                            <a:latin typeface="Cambria Math" panose="02040503050406030204" pitchFamily="18" charset="0"/>
                          </a:rPr>
                          <m:t>𝒑𝒊𝒋</m:t>
                        </m:r>
                      </m:sub>
                    </m:sSub>
                    <m:r>
                      <a:rPr lang="en-US" sz="2400" b="1" i="1">
                        <a:latin typeface="Cambria Math" panose="02040503050406030204" pitchFamily="18" charset="0"/>
                      </a:rPr>
                      <m:t>+</m:t>
                    </m:r>
                    <m:sSub>
                      <m:sSubPr>
                        <m:ctrlPr>
                          <a:rPr lang="en-US" sz="2400" b="1" i="1">
                            <a:latin typeface="Cambria Math" panose="02040503050406030204" pitchFamily="18" charset="0"/>
                          </a:rPr>
                        </m:ctrlPr>
                      </m:sSubPr>
                      <m:e>
                        <m:r>
                          <a:rPr lang="en-US" sz="2400" b="1" i="1">
                            <a:latin typeface="Cambria Math" panose="02040503050406030204" pitchFamily="18" charset="0"/>
                          </a:rPr>
                          <m:t>𝝐</m:t>
                        </m:r>
                      </m:e>
                      <m:sub>
                        <m:r>
                          <a:rPr lang="en-US" sz="2400" b="1" i="1">
                            <a:latin typeface="Cambria Math" panose="02040503050406030204" pitchFamily="18" charset="0"/>
                          </a:rPr>
                          <m:t>𝒊𝒋</m:t>
                        </m:r>
                      </m:sub>
                    </m:sSub>
                  </m:oMath>
                </a14:m>
                <a:endParaRPr lang="en-US" sz="2400" b="1" dirty="0"/>
              </a:p>
            </p:txBody>
          </p:sp>
        </mc:Choice>
        <mc:Fallback xmlns="">
          <p:sp>
            <p:nvSpPr>
              <p:cNvPr id="9" name="Rectangle 8">
                <a:extLst>
                  <a:ext uri="{FF2B5EF4-FFF2-40B4-BE49-F238E27FC236}">
                    <a16:creationId xmlns:a16="http://schemas.microsoft.com/office/drawing/2014/main" id="{3C46CF71-5CFB-B649-A5B4-91B715E311F9}"/>
                  </a:ext>
                </a:extLst>
              </p:cNvPr>
              <p:cNvSpPr>
                <a:spLocks noRot="1" noChangeAspect="1" noMove="1" noResize="1" noEditPoints="1" noAdjustHandles="1" noChangeArrowheads="1" noChangeShapeType="1" noTextEdit="1"/>
              </p:cNvSpPr>
              <p:nvPr/>
            </p:nvSpPr>
            <p:spPr>
              <a:xfrm>
                <a:off x="5568190" y="280284"/>
                <a:ext cx="6096000" cy="2417328"/>
              </a:xfrm>
              <a:prstGeom prst="rect">
                <a:avLst/>
              </a:prstGeom>
              <a:blipFill>
                <a:blip r:embed="rId2"/>
                <a:stretch>
                  <a:fillRect l="-832" b="-2094"/>
                </a:stretch>
              </a:blipFill>
            </p:spPr>
            <p:txBody>
              <a:bodyPr/>
              <a:lstStyle/>
              <a:p>
                <a:r>
                  <a:rPr lang="en-US">
                    <a:noFill/>
                  </a:rPr>
                  <a:t> </a:t>
                </a:r>
              </a:p>
            </p:txBody>
          </p:sp>
        </mc:Fallback>
      </mc:AlternateContent>
    </p:spTree>
    <p:extLst>
      <p:ext uri="{BB962C8B-B14F-4D97-AF65-F5344CB8AC3E}">
        <p14:creationId xmlns:p14="http://schemas.microsoft.com/office/powerpoint/2010/main" val="930958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animBg="1"/>
      <p:bldP spid="16" grpId="0" animBg="1"/>
      <p:bldP spid="28" grpId="0" animBg="1"/>
      <p:bldP spid="22"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F8232349-F650-EE48-87BA-A22C1076C658}"/>
              </a:ext>
            </a:extLst>
          </p:cNvPr>
          <p:cNvGraphicFramePr>
            <a:graphicFrameLocks noGrp="1"/>
          </p:cNvGraphicFramePr>
          <p:nvPr>
            <p:extLst>
              <p:ext uri="{D42A27DB-BD31-4B8C-83A1-F6EECF244321}">
                <p14:modId xmlns:p14="http://schemas.microsoft.com/office/powerpoint/2010/main" val="3917408830"/>
              </p:ext>
            </p:extLst>
          </p:nvPr>
        </p:nvGraphicFramePr>
        <p:xfrm>
          <a:off x="0" y="0"/>
          <a:ext cx="12192000" cy="582506"/>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554269618"/>
                    </a:ext>
                  </a:extLst>
                </a:gridCol>
                <a:gridCol w="4064000">
                  <a:extLst>
                    <a:ext uri="{9D8B030D-6E8A-4147-A177-3AD203B41FA5}">
                      <a16:colId xmlns:a16="http://schemas.microsoft.com/office/drawing/2014/main" val="1174822857"/>
                    </a:ext>
                  </a:extLst>
                </a:gridCol>
                <a:gridCol w="4064000">
                  <a:extLst>
                    <a:ext uri="{9D8B030D-6E8A-4147-A177-3AD203B41FA5}">
                      <a16:colId xmlns:a16="http://schemas.microsoft.com/office/drawing/2014/main" val="3564525316"/>
                    </a:ext>
                  </a:extLst>
                </a:gridCol>
              </a:tblGrid>
              <a:tr h="582506">
                <a:tc>
                  <a:txBody>
                    <a:bodyPr/>
                    <a:lstStyle/>
                    <a:p>
                      <a:pPr algn="ctr"/>
                      <a:r>
                        <a:rPr lang="en-US" sz="2800" dirty="0"/>
                        <a:t>Inference Tests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7030A0"/>
                    </a:solidFill>
                  </a:tcPr>
                </a:tc>
                <a:tc>
                  <a:txBody>
                    <a:bodyPr/>
                    <a:lstStyle/>
                    <a:p>
                      <a:pPr algn="ctr"/>
                      <a:r>
                        <a:rPr lang="en-US" sz="2800" dirty="0"/>
                        <a:t>Specification Curves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algn="ctr"/>
                      <a:r>
                        <a:rPr lang="en-US" sz="2800" dirty="0"/>
                        <a:t>Key Variables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2633248741"/>
                  </a:ext>
                </a:extLst>
              </a:tr>
            </a:tbl>
          </a:graphicData>
        </a:graphic>
      </p:graphicFrame>
      <p:graphicFrame>
        <p:nvGraphicFramePr>
          <p:cNvPr id="12" name="Table 11">
            <a:extLst>
              <a:ext uri="{FF2B5EF4-FFF2-40B4-BE49-F238E27FC236}">
                <a16:creationId xmlns:a16="http://schemas.microsoft.com/office/drawing/2014/main" id="{BDB2203F-F17B-8346-86E1-872C378798BE}"/>
              </a:ext>
            </a:extLst>
          </p:cNvPr>
          <p:cNvGraphicFramePr>
            <a:graphicFrameLocks noGrp="1"/>
          </p:cNvGraphicFramePr>
          <p:nvPr>
            <p:extLst>
              <p:ext uri="{D42A27DB-BD31-4B8C-83A1-F6EECF244321}">
                <p14:modId xmlns:p14="http://schemas.microsoft.com/office/powerpoint/2010/main" val="958850509"/>
              </p:ext>
            </p:extLst>
          </p:nvPr>
        </p:nvGraphicFramePr>
        <p:xfrm>
          <a:off x="3492285" y="2000259"/>
          <a:ext cx="5207430" cy="3504622"/>
        </p:xfrm>
        <a:graphic>
          <a:graphicData uri="http://schemas.openxmlformats.org/drawingml/2006/table">
            <a:tbl>
              <a:tblPr firstRow="1" bandRow="1">
                <a:tableStyleId>{5C22544A-7EE6-4342-B048-85BDC9FD1C3A}</a:tableStyleId>
              </a:tblPr>
              <a:tblGrid>
                <a:gridCol w="1781856">
                  <a:extLst>
                    <a:ext uri="{9D8B030D-6E8A-4147-A177-3AD203B41FA5}">
                      <a16:colId xmlns:a16="http://schemas.microsoft.com/office/drawing/2014/main" val="3465748495"/>
                    </a:ext>
                  </a:extLst>
                </a:gridCol>
                <a:gridCol w="1596325">
                  <a:extLst>
                    <a:ext uri="{9D8B030D-6E8A-4147-A177-3AD203B41FA5}">
                      <a16:colId xmlns:a16="http://schemas.microsoft.com/office/drawing/2014/main" val="625495417"/>
                    </a:ext>
                  </a:extLst>
                </a:gridCol>
                <a:gridCol w="1829249">
                  <a:extLst>
                    <a:ext uri="{9D8B030D-6E8A-4147-A177-3AD203B41FA5}">
                      <a16:colId xmlns:a16="http://schemas.microsoft.com/office/drawing/2014/main" val="3105720773"/>
                    </a:ext>
                  </a:extLst>
                </a:gridCol>
              </a:tblGrid>
              <a:tr h="1229746">
                <a:tc>
                  <a:txBody>
                    <a:bodyPr/>
                    <a:lstStyle/>
                    <a:p>
                      <a:r>
                        <a:rPr lang="en-US" sz="2800" b="1" dirty="0">
                          <a:ln>
                            <a:noFill/>
                          </a:ln>
                          <a:solidFill>
                            <a:schemeClr val="tx1"/>
                          </a:solidFill>
                        </a:rPr>
                        <a:t>Very Robust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800" b="0" dirty="0">
                          <a:solidFill>
                            <a:schemeClr val="tx1"/>
                          </a:solidFill>
                        </a:rPr>
                        <a:t>3/3 &lt; .0167</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800" b="0" dirty="0">
                          <a:solidFill>
                            <a:schemeClr val="tx1"/>
                          </a:solidFill>
                        </a:rPr>
                        <a:t>102/196 (52.04%)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15225535"/>
                  </a:ext>
                </a:extLst>
              </a:tr>
              <a:tr h="1137438">
                <a:tc>
                  <a:txBody>
                    <a:bodyPr/>
                    <a:lstStyle/>
                    <a:p>
                      <a:r>
                        <a:rPr lang="en-US" sz="2800" b="1" dirty="0">
                          <a:ln w="1270">
                            <a:noFill/>
                          </a:ln>
                          <a:solidFill>
                            <a:schemeClr val="tx1"/>
                          </a:solidFill>
                        </a:rPr>
                        <a:t>Somewhat Robust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800" b="0" dirty="0">
                          <a:solidFill>
                            <a:schemeClr val="tx1"/>
                          </a:solidFill>
                        </a:rPr>
                        <a:t>2/3 &lt; .0167</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800" kern="1200" dirty="0">
                          <a:solidFill>
                            <a:schemeClr val="dk1"/>
                          </a:solidFill>
                          <a:effectLst/>
                          <a:latin typeface="+mn-lt"/>
                          <a:ea typeface="+mn-ea"/>
                          <a:cs typeface="+mn-cs"/>
                        </a:rPr>
                        <a:t>44/196 (22.44%) </a:t>
                      </a:r>
                      <a:endParaRPr lang="en-US" sz="2800"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91188157"/>
                  </a:ext>
                </a:extLst>
              </a:tr>
              <a:tr h="1137438">
                <a:tc>
                  <a:txBody>
                    <a:bodyPr/>
                    <a:lstStyle/>
                    <a:p>
                      <a:r>
                        <a:rPr lang="en-US" sz="2800" b="1" dirty="0">
                          <a:ln>
                            <a:noFill/>
                          </a:ln>
                          <a:solidFill>
                            <a:schemeClr val="tx1"/>
                          </a:solidFill>
                        </a:rPr>
                        <a:t>Not Robust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800" b="0" dirty="0">
                          <a:solidFill>
                            <a:schemeClr val="tx1"/>
                          </a:solidFill>
                        </a:rPr>
                        <a:t>0-1/3 &lt; .0167</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800" kern="1200" dirty="0">
                          <a:solidFill>
                            <a:schemeClr val="dk1"/>
                          </a:solidFill>
                          <a:effectLst/>
                          <a:latin typeface="+mn-lt"/>
                          <a:ea typeface="+mn-ea"/>
                          <a:cs typeface="+mn-cs"/>
                        </a:rPr>
                        <a:t>50/196 (25.51%) </a:t>
                      </a:r>
                      <a:endParaRPr lang="en-US" sz="2800"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58943904"/>
                  </a:ext>
                </a:extLst>
              </a:tr>
            </a:tbl>
          </a:graphicData>
        </a:graphic>
      </p:graphicFrame>
      <p:sp>
        <p:nvSpPr>
          <p:cNvPr id="13" name="Rectangle 12">
            <a:extLst>
              <a:ext uri="{FF2B5EF4-FFF2-40B4-BE49-F238E27FC236}">
                <a16:creationId xmlns:a16="http://schemas.microsoft.com/office/drawing/2014/main" id="{B75823E3-B3E7-994F-8B6F-09E3F4B07BCB}"/>
              </a:ext>
            </a:extLst>
          </p:cNvPr>
          <p:cNvSpPr/>
          <p:nvPr/>
        </p:nvSpPr>
        <p:spPr>
          <a:xfrm>
            <a:off x="3523276" y="1342608"/>
            <a:ext cx="5145448" cy="646331"/>
          </a:xfrm>
          <a:prstGeom prst="rect">
            <a:avLst/>
          </a:prstGeom>
        </p:spPr>
        <p:txBody>
          <a:bodyPr wrap="none">
            <a:spAutoFit/>
          </a:bodyPr>
          <a:lstStyle/>
          <a:p>
            <a:pPr algn="ctr"/>
            <a:r>
              <a:rPr lang="en-US" sz="3600" b="1" dirty="0"/>
              <a:t>Inference Test Robustness</a:t>
            </a:r>
          </a:p>
        </p:txBody>
      </p:sp>
      <p:sp>
        <p:nvSpPr>
          <p:cNvPr id="2" name="Rectangle 1">
            <a:extLst>
              <a:ext uri="{FF2B5EF4-FFF2-40B4-BE49-F238E27FC236}">
                <a16:creationId xmlns:a16="http://schemas.microsoft.com/office/drawing/2014/main" id="{C3792B56-C9EC-0A4F-BC11-29F25723FFF2}"/>
              </a:ext>
            </a:extLst>
          </p:cNvPr>
          <p:cNvSpPr/>
          <p:nvPr/>
        </p:nvSpPr>
        <p:spPr>
          <a:xfrm>
            <a:off x="6511690" y="2079899"/>
            <a:ext cx="2188025" cy="33453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9518378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F8232349-F650-EE48-87BA-A22C1076C658}"/>
              </a:ext>
            </a:extLst>
          </p:cNvPr>
          <p:cNvGraphicFramePr>
            <a:graphicFrameLocks noGrp="1"/>
          </p:cNvGraphicFramePr>
          <p:nvPr/>
        </p:nvGraphicFramePr>
        <p:xfrm>
          <a:off x="0" y="0"/>
          <a:ext cx="12192000" cy="582506"/>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554269618"/>
                    </a:ext>
                  </a:extLst>
                </a:gridCol>
                <a:gridCol w="4064000">
                  <a:extLst>
                    <a:ext uri="{9D8B030D-6E8A-4147-A177-3AD203B41FA5}">
                      <a16:colId xmlns:a16="http://schemas.microsoft.com/office/drawing/2014/main" val="1174822857"/>
                    </a:ext>
                  </a:extLst>
                </a:gridCol>
                <a:gridCol w="4064000">
                  <a:extLst>
                    <a:ext uri="{9D8B030D-6E8A-4147-A177-3AD203B41FA5}">
                      <a16:colId xmlns:a16="http://schemas.microsoft.com/office/drawing/2014/main" val="3564525316"/>
                    </a:ext>
                  </a:extLst>
                </a:gridCol>
              </a:tblGrid>
              <a:tr h="582506">
                <a:tc>
                  <a:txBody>
                    <a:bodyPr/>
                    <a:lstStyle/>
                    <a:p>
                      <a:pPr algn="ctr"/>
                      <a:r>
                        <a:rPr lang="en-US" sz="2800" dirty="0"/>
                        <a:t>Inference Tests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7030A0"/>
                    </a:solidFill>
                  </a:tcPr>
                </a:tc>
                <a:tc>
                  <a:txBody>
                    <a:bodyPr/>
                    <a:lstStyle/>
                    <a:p>
                      <a:pPr algn="ctr"/>
                      <a:r>
                        <a:rPr lang="en-US" sz="2800" dirty="0"/>
                        <a:t>Specification Curves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algn="ctr"/>
                      <a:r>
                        <a:rPr lang="en-US" sz="2800" dirty="0"/>
                        <a:t>Key Variables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2633248741"/>
                  </a:ext>
                </a:extLst>
              </a:tr>
            </a:tbl>
          </a:graphicData>
        </a:graphic>
      </p:graphicFrame>
      <p:graphicFrame>
        <p:nvGraphicFramePr>
          <p:cNvPr id="12" name="Table 11">
            <a:extLst>
              <a:ext uri="{FF2B5EF4-FFF2-40B4-BE49-F238E27FC236}">
                <a16:creationId xmlns:a16="http://schemas.microsoft.com/office/drawing/2014/main" id="{BDB2203F-F17B-8346-86E1-872C378798BE}"/>
              </a:ext>
            </a:extLst>
          </p:cNvPr>
          <p:cNvGraphicFramePr>
            <a:graphicFrameLocks noGrp="1"/>
          </p:cNvGraphicFramePr>
          <p:nvPr>
            <p:extLst>
              <p:ext uri="{D42A27DB-BD31-4B8C-83A1-F6EECF244321}">
                <p14:modId xmlns:p14="http://schemas.microsoft.com/office/powerpoint/2010/main" val="639570694"/>
              </p:ext>
            </p:extLst>
          </p:nvPr>
        </p:nvGraphicFramePr>
        <p:xfrm>
          <a:off x="3492285" y="2000259"/>
          <a:ext cx="5207430" cy="3504622"/>
        </p:xfrm>
        <a:graphic>
          <a:graphicData uri="http://schemas.openxmlformats.org/drawingml/2006/table">
            <a:tbl>
              <a:tblPr firstRow="1" bandRow="1">
                <a:tableStyleId>{5C22544A-7EE6-4342-B048-85BDC9FD1C3A}</a:tableStyleId>
              </a:tblPr>
              <a:tblGrid>
                <a:gridCol w="1781856">
                  <a:extLst>
                    <a:ext uri="{9D8B030D-6E8A-4147-A177-3AD203B41FA5}">
                      <a16:colId xmlns:a16="http://schemas.microsoft.com/office/drawing/2014/main" val="3465748495"/>
                    </a:ext>
                  </a:extLst>
                </a:gridCol>
                <a:gridCol w="1596325">
                  <a:extLst>
                    <a:ext uri="{9D8B030D-6E8A-4147-A177-3AD203B41FA5}">
                      <a16:colId xmlns:a16="http://schemas.microsoft.com/office/drawing/2014/main" val="625495417"/>
                    </a:ext>
                  </a:extLst>
                </a:gridCol>
                <a:gridCol w="1829249">
                  <a:extLst>
                    <a:ext uri="{9D8B030D-6E8A-4147-A177-3AD203B41FA5}">
                      <a16:colId xmlns:a16="http://schemas.microsoft.com/office/drawing/2014/main" val="3105720773"/>
                    </a:ext>
                  </a:extLst>
                </a:gridCol>
              </a:tblGrid>
              <a:tr h="1229746">
                <a:tc>
                  <a:txBody>
                    <a:bodyPr/>
                    <a:lstStyle/>
                    <a:p>
                      <a:r>
                        <a:rPr lang="en-US" sz="2800" b="1" dirty="0">
                          <a:ln>
                            <a:noFill/>
                          </a:ln>
                          <a:solidFill>
                            <a:schemeClr val="tx1"/>
                          </a:solidFill>
                        </a:rPr>
                        <a:t>Very Robust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800" b="0" dirty="0">
                          <a:solidFill>
                            <a:schemeClr val="tx1"/>
                          </a:solidFill>
                        </a:rPr>
                        <a:t>3/3 &lt; .0167</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800" b="0" dirty="0">
                          <a:solidFill>
                            <a:schemeClr val="tx1"/>
                          </a:solidFill>
                        </a:rPr>
                        <a:t>102/196 (52.04%)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15225535"/>
                  </a:ext>
                </a:extLst>
              </a:tr>
              <a:tr h="1137438">
                <a:tc>
                  <a:txBody>
                    <a:bodyPr/>
                    <a:lstStyle/>
                    <a:p>
                      <a:r>
                        <a:rPr lang="en-US" sz="2800" b="1" dirty="0">
                          <a:ln w="1270">
                            <a:noFill/>
                          </a:ln>
                          <a:solidFill>
                            <a:schemeClr val="tx1"/>
                          </a:solidFill>
                        </a:rPr>
                        <a:t>Somewhat Robust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800" b="0" dirty="0">
                          <a:solidFill>
                            <a:schemeClr val="tx1"/>
                          </a:solidFill>
                        </a:rPr>
                        <a:t>2/3 &lt; .0167</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800" kern="1200" dirty="0">
                          <a:solidFill>
                            <a:schemeClr val="dk1"/>
                          </a:solidFill>
                          <a:effectLst/>
                          <a:latin typeface="+mn-lt"/>
                          <a:ea typeface="+mn-ea"/>
                          <a:cs typeface="+mn-cs"/>
                        </a:rPr>
                        <a:t>44/196 (22.44%) </a:t>
                      </a:r>
                      <a:endParaRPr lang="en-US" sz="2800"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91188157"/>
                  </a:ext>
                </a:extLst>
              </a:tr>
              <a:tr h="1137438">
                <a:tc>
                  <a:txBody>
                    <a:bodyPr/>
                    <a:lstStyle/>
                    <a:p>
                      <a:r>
                        <a:rPr lang="en-US" sz="2800" b="1" dirty="0">
                          <a:ln>
                            <a:noFill/>
                          </a:ln>
                          <a:solidFill>
                            <a:schemeClr val="tx1"/>
                          </a:solidFill>
                        </a:rPr>
                        <a:t>Not Robust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800" b="0" dirty="0">
                          <a:solidFill>
                            <a:schemeClr val="tx1"/>
                          </a:solidFill>
                        </a:rPr>
                        <a:t>0-1/3 &lt; .0167</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800" kern="1200" dirty="0">
                          <a:solidFill>
                            <a:schemeClr val="dk1"/>
                          </a:solidFill>
                          <a:effectLst/>
                          <a:latin typeface="+mn-lt"/>
                          <a:ea typeface="+mn-ea"/>
                          <a:cs typeface="+mn-cs"/>
                        </a:rPr>
                        <a:t>50/196 (25.51%) </a:t>
                      </a:r>
                      <a:endParaRPr lang="en-US" sz="2800"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58943904"/>
                  </a:ext>
                </a:extLst>
              </a:tr>
            </a:tbl>
          </a:graphicData>
        </a:graphic>
      </p:graphicFrame>
      <p:sp>
        <p:nvSpPr>
          <p:cNvPr id="13" name="Rectangle 12">
            <a:extLst>
              <a:ext uri="{FF2B5EF4-FFF2-40B4-BE49-F238E27FC236}">
                <a16:creationId xmlns:a16="http://schemas.microsoft.com/office/drawing/2014/main" id="{B75823E3-B3E7-994F-8B6F-09E3F4B07BCB}"/>
              </a:ext>
            </a:extLst>
          </p:cNvPr>
          <p:cNvSpPr/>
          <p:nvPr/>
        </p:nvSpPr>
        <p:spPr>
          <a:xfrm>
            <a:off x="3523276" y="1342608"/>
            <a:ext cx="5145448" cy="646331"/>
          </a:xfrm>
          <a:prstGeom prst="rect">
            <a:avLst/>
          </a:prstGeom>
        </p:spPr>
        <p:txBody>
          <a:bodyPr wrap="none">
            <a:spAutoFit/>
          </a:bodyPr>
          <a:lstStyle/>
          <a:p>
            <a:pPr algn="ctr"/>
            <a:r>
              <a:rPr lang="en-US" sz="3600" b="1" dirty="0"/>
              <a:t>Inference Test Robustness</a:t>
            </a:r>
          </a:p>
        </p:txBody>
      </p:sp>
    </p:spTree>
    <p:extLst>
      <p:ext uri="{BB962C8B-B14F-4D97-AF65-F5344CB8AC3E}">
        <p14:creationId xmlns:p14="http://schemas.microsoft.com/office/powerpoint/2010/main" val="327776857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F8232349-F650-EE48-87BA-A22C1076C658}"/>
              </a:ext>
            </a:extLst>
          </p:cNvPr>
          <p:cNvGraphicFramePr>
            <a:graphicFrameLocks noGrp="1"/>
          </p:cNvGraphicFramePr>
          <p:nvPr/>
        </p:nvGraphicFramePr>
        <p:xfrm>
          <a:off x="0" y="0"/>
          <a:ext cx="12192000" cy="582506"/>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554269618"/>
                    </a:ext>
                  </a:extLst>
                </a:gridCol>
                <a:gridCol w="4064000">
                  <a:extLst>
                    <a:ext uri="{9D8B030D-6E8A-4147-A177-3AD203B41FA5}">
                      <a16:colId xmlns:a16="http://schemas.microsoft.com/office/drawing/2014/main" val="1174822857"/>
                    </a:ext>
                  </a:extLst>
                </a:gridCol>
                <a:gridCol w="4064000">
                  <a:extLst>
                    <a:ext uri="{9D8B030D-6E8A-4147-A177-3AD203B41FA5}">
                      <a16:colId xmlns:a16="http://schemas.microsoft.com/office/drawing/2014/main" val="3564525316"/>
                    </a:ext>
                  </a:extLst>
                </a:gridCol>
              </a:tblGrid>
              <a:tr h="582506">
                <a:tc>
                  <a:txBody>
                    <a:bodyPr/>
                    <a:lstStyle/>
                    <a:p>
                      <a:pPr algn="ctr"/>
                      <a:r>
                        <a:rPr lang="en-US" sz="2800" dirty="0"/>
                        <a:t>Inference Tests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7030A0"/>
                    </a:solidFill>
                  </a:tcPr>
                </a:tc>
                <a:tc>
                  <a:txBody>
                    <a:bodyPr/>
                    <a:lstStyle/>
                    <a:p>
                      <a:pPr algn="ctr"/>
                      <a:r>
                        <a:rPr lang="en-US" sz="2800" dirty="0"/>
                        <a:t>Specification Curves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algn="ctr"/>
                      <a:r>
                        <a:rPr lang="en-US" sz="2800" dirty="0"/>
                        <a:t>Key Variables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2633248741"/>
                  </a:ext>
                </a:extLst>
              </a:tr>
            </a:tbl>
          </a:graphicData>
        </a:graphic>
      </p:graphicFrame>
      <p:pic>
        <p:nvPicPr>
          <p:cNvPr id="6" name="Picture 5">
            <a:extLst>
              <a:ext uri="{FF2B5EF4-FFF2-40B4-BE49-F238E27FC236}">
                <a16:creationId xmlns:a16="http://schemas.microsoft.com/office/drawing/2014/main" id="{41A1D6ED-B209-F146-B16A-C1A6699392F3}"/>
              </a:ext>
            </a:extLst>
          </p:cNvPr>
          <p:cNvPicPr>
            <a:picLocks noChangeAspect="1"/>
          </p:cNvPicPr>
          <p:nvPr/>
        </p:nvPicPr>
        <p:blipFill>
          <a:blip r:embed="rId2"/>
          <a:stretch>
            <a:fillRect/>
          </a:stretch>
        </p:blipFill>
        <p:spPr>
          <a:xfrm>
            <a:off x="5931566" y="647140"/>
            <a:ext cx="5040352" cy="6210860"/>
          </a:xfrm>
          <a:prstGeom prst="rect">
            <a:avLst/>
          </a:prstGeom>
        </p:spPr>
      </p:pic>
      <p:sp>
        <p:nvSpPr>
          <p:cNvPr id="7" name="Rectangle 6">
            <a:extLst>
              <a:ext uri="{FF2B5EF4-FFF2-40B4-BE49-F238E27FC236}">
                <a16:creationId xmlns:a16="http://schemas.microsoft.com/office/drawing/2014/main" id="{4FE7CDBA-4F5E-B745-B423-63BE3E86D4A2}"/>
              </a:ext>
            </a:extLst>
          </p:cNvPr>
          <p:cNvSpPr/>
          <p:nvPr/>
        </p:nvSpPr>
        <p:spPr>
          <a:xfrm rot="16200000">
            <a:off x="4890165" y="1611511"/>
            <a:ext cx="1693334" cy="3894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2F2EF9"/>
                </a:solidFill>
              </a:rPr>
              <a:t>Health</a:t>
            </a:r>
          </a:p>
        </p:txBody>
      </p:sp>
      <p:sp>
        <p:nvSpPr>
          <p:cNvPr id="8" name="Rectangle 7">
            <a:extLst>
              <a:ext uri="{FF2B5EF4-FFF2-40B4-BE49-F238E27FC236}">
                <a16:creationId xmlns:a16="http://schemas.microsoft.com/office/drawing/2014/main" id="{F00E3675-D525-A047-B726-E818A1A77EE5}"/>
              </a:ext>
            </a:extLst>
          </p:cNvPr>
          <p:cNvSpPr/>
          <p:nvPr/>
        </p:nvSpPr>
        <p:spPr>
          <a:xfrm rot="16200000">
            <a:off x="4890166" y="3142452"/>
            <a:ext cx="1693334" cy="3894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2F2EF9"/>
                </a:solidFill>
              </a:rPr>
              <a:t>Social</a:t>
            </a:r>
          </a:p>
        </p:txBody>
      </p:sp>
      <p:sp>
        <p:nvSpPr>
          <p:cNvPr id="9" name="Rectangle 8">
            <a:extLst>
              <a:ext uri="{FF2B5EF4-FFF2-40B4-BE49-F238E27FC236}">
                <a16:creationId xmlns:a16="http://schemas.microsoft.com/office/drawing/2014/main" id="{DE280398-E286-CE42-AF24-C661F6F1443C}"/>
              </a:ext>
            </a:extLst>
          </p:cNvPr>
          <p:cNvSpPr/>
          <p:nvPr/>
        </p:nvSpPr>
        <p:spPr>
          <a:xfrm rot="16200000">
            <a:off x="4864335" y="4691245"/>
            <a:ext cx="1693334" cy="3894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2F2EF9"/>
                </a:solidFill>
              </a:rPr>
              <a:t>Work/Edu</a:t>
            </a:r>
          </a:p>
        </p:txBody>
      </p:sp>
      <p:sp>
        <p:nvSpPr>
          <p:cNvPr id="10" name="Rectangle 9">
            <a:extLst>
              <a:ext uri="{FF2B5EF4-FFF2-40B4-BE49-F238E27FC236}">
                <a16:creationId xmlns:a16="http://schemas.microsoft.com/office/drawing/2014/main" id="{97385D6F-B7FF-AD40-BFFB-795F816050E7}"/>
              </a:ext>
            </a:extLst>
          </p:cNvPr>
          <p:cNvSpPr/>
          <p:nvPr/>
        </p:nvSpPr>
        <p:spPr>
          <a:xfrm rot="16200000">
            <a:off x="4877250" y="5845175"/>
            <a:ext cx="1693334" cy="3894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2F2EF9"/>
                </a:solidFill>
              </a:rPr>
              <a:t>Civic</a:t>
            </a:r>
          </a:p>
        </p:txBody>
      </p:sp>
      <p:graphicFrame>
        <p:nvGraphicFramePr>
          <p:cNvPr id="12" name="Table 11">
            <a:extLst>
              <a:ext uri="{FF2B5EF4-FFF2-40B4-BE49-F238E27FC236}">
                <a16:creationId xmlns:a16="http://schemas.microsoft.com/office/drawing/2014/main" id="{BDB2203F-F17B-8346-86E1-872C378798BE}"/>
              </a:ext>
            </a:extLst>
          </p:cNvPr>
          <p:cNvGraphicFramePr>
            <a:graphicFrameLocks noGrp="1"/>
          </p:cNvGraphicFramePr>
          <p:nvPr>
            <p:extLst>
              <p:ext uri="{D42A27DB-BD31-4B8C-83A1-F6EECF244321}">
                <p14:modId xmlns:p14="http://schemas.microsoft.com/office/powerpoint/2010/main" val="418152941"/>
              </p:ext>
            </p:extLst>
          </p:nvPr>
        </p:nvGraphicFramePr>
        <p:xfrm>
          <a:off x="139934" y="2000259"/>
          <a:ext cx="5207430" cy="3504622"/>
        </p:xfrm>
        <a:graphic>
          <a:graphicData uri="http://schemas.openxmlformats.org/drawingml/2006/table">
            <a:tbl>
              <a:tblPr firstRow="1" bandRow="1">
                <a:tableStyleId>{5C22544A-7EE6-4342-B048-85BDC9FD1C3A}</a:tableStyleId>
              </a:tblPr>
              <a:tblGrid>
                <a:gridCol w="1781856">
                  <a:extLst>
                    <a:ext uri="{9D8B030D-6E8A-4147-A177-3AD203B41FA5}">
                      <a16:colId xmlns:a16="http://schemas.microsoft.com/office/drawing/2014/main" val="3465748495"/>
                    </a:ext>
                  </a:extLst>
                </a:gridCol>
                <a:gridCol w="1596325">
                  <a:extLst>
                    <a:ext uri="{9D8B030D-6E8A-4147-A177-3AD203B41FA5}">
                      <a16:colId xmlns:a16="http://schemas.microsoft.com/office/drawing/2014/main" val="625495417"/>
                    </a:ext>
                  </a:extLst>
                </a:gridCol>
                <a:gridCol w="1829249">
                  <a:extLst>
                    <a:ext uri="{9D8B030D-6E8A-4147-A177-3AD203B41FA5}">
                      <a16:colId xmlns:a16="http://schemas.microsoft.com/office/drawing/2014/main" val="3105720773"/>
                    </a:ext>
                  </a:extLst>
                </a:gridCol>
              </a:tblGrid>
              <a:tr h="1229746">
                <a:tc>
                  <a:txBody>
                    <a:bodyPr/>
                    <a:lstStyle/>
                    <a:p>
                      <a:r>
                        <a:rPr lang="en-US" sz="2800" b="1" dirty="0">
                          <a:ln>
                            <a:noFill/>
                          </a:ln>
                          <a:solidFill>
                            <a:schemeClr val="tx1"/>
                          </a:solidFill>
                        </a:rPr>
                        <a:t>Very Robust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800" b="0" dirty="0">
                          <a:solidFill>
                            <a:schemeClr val="tx1"/>
                          </a:solidFill>
                        </a:rPr>
                        <a:t>3/3 &lt; .0167</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800" b="0" dirty="0">
                          <a:solidFill>
                            <a:schemeClr val="tx1"/>
                          </a:solidFill>
                        </a:rPr>
                        <a:t>102/196 (52.04%)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15225535"/>
                  </a:ext>
                </a:extLst>
              </a:tr>
              <a:tr h="1137438">
                <a:tc>
                  <a:txBody>
                    <a:bodyPr/>
                    <a:lstStyle/>
                    <a:p>
                      <a:r>
                        <a:rPr lang="en-US" sz="2800" b="1" dirty="0">
                          <a:ln w="1270">
                            <a:noFill/>
                          </a:ln>
                          <a:solidFill>
                            <a:schemeClr val="tx1"/>
                          </a:solidFill>
                        </a:rPr>
                        <a:t>Somewhat Robust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800" b="0" dirty="0">
                          <a:solidFill>
                            <a:schemeClr val="tx1"/>
                          </a:solidFill>
                        </a:rPr>
                        <a:t>2/3 &lt; .0167</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800" kern="1200" dirty="0">
                          <a:solidFill>
                            <a:schemeClr val="dk1"/>
                          </a:solidFill>
                          <a:effectLst/>
                          <a:latin typeface="+mn-lt"/>
                          <a:ea typeface="+mn-ea"/>
                          <a:cs typeface="+mn-cs"/>
                        </a:rPr>
                        <a:t>44/196 (22.44%) </a:t>
                      </a:r>
                      <a:endParaRPr lang="en-US" sz="2800"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91188157"/>
                  </a:ext>
                </a:extLst>
              </a:tr>
              <a:tr h="1137438">
                <a:tc>
                  <a:txBody>
                    <a:bodyPr/>
                    <a:lstStyle/>
                    <a:p>
                      <a:r>
                        <a:rPr lang="en-US" sz="2800" b="1" dirty="0">
                          <a:ln>
                            <a:noFill/>
                          </a:ln>
                          <a:solidFill>
                            <a:schemeClr val="tx1"/>
                          </a:solidFill>
                        </a:rPr>
                        <a:t>Not Robust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800" b="0" dirty="0">
                          <a:solidFill>
                            <a:schemeClr val="tx1"/>
                          </a:solidFill>
                        </a:rPr>
                        <a:t>0-1/3 &lt; .0167</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800" kern="1200" dirty="0">
                          <a:solidFill>
                            <a:schemeClr val="dk1"/>
                          </a:solidFill>
                          <a:effectLst/>
                          <a:latin typeface="+mn-lt"/>
                          <a:ea typeface="+mn-ea"/>
                          <a:cs typeface="+mn-cs"/>
                        </a:rPr>
                        <a:t>50/196 (25.51%) </a:t>
                      </a:r>
                      <a:endParaRPr lang="en-US" sz="2800"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58943904"/>
                  </a:ext>
                </a:extLst>
              </a:tr>
            </a:tbl>
          </a:graphicData>
        </a:graphic>
      </p:graphicFrame>
      <p:sp>
        <p:nvSpPr>
          <p:cNvPr id="13" name="Rectangle 12">
            <a:extLst>
              <a:ext uri="{FF2B5EF4-FFF2-40B4-BE49-F238E27FC236}">
                <a16:creationId xmlns:a16="http://schemas.microsoft.com/office/drawing/2014/main" id="{B75823E3-B3E7-994F-8B6F-09E3F4B07BCB}"/>
              </a:ext>
            </a:extLst>
          </p:cNvPr>
          <p:cNvSpPr/>
          <p:nvPr/>
        </p:nvSpPr>
        <p:spPr>
          <a:xfrm>
            <a:off x="155428" y="1342608"/>
            <a:ext cx="5145448" cy="646331"/>
          </a:xfrm>
          <a:prstGeom prst="rect">
            <a:avLst/>
          </a:prstGeom>
        </p:spPr>
        <p:txBody>
          <a:bodyPr wrap="none">
            <a:spAutoFit/>
          </a:bodyPr>
          <a:lstStyle/>
          <a:p>
            <a:pPr algn="ctr"/>
            <a:r>
              <a:rPr lang="en-US" sz="3600" b="1" dirty="0"/>
              <a:t>Inference Test Robustness</a:t>
            </a:r>
          </a:p>
        </p:txBody>
      </p:sp>
      <p:sp>
        <p:nvSpPr>
          <p:cNvPr id="2" name="Rectangle 1">
            <a:extLst>
              <a:ext uri="{FF2B5EF4-FFF2-40B4-BE49-F238E27FC236}">
                <a16:creationId xmlns:a16="http://schemas.microsoft.com/office/drawing/2014/main" id="{79E3E765-83AF-084E-8674-5DB75641B59C}"/>
              </a:ext>
            </a:extLst>
          </p:cNvPr>
          <p:cNvSpPr/>
          <p:nvPr/>
        </p:nvSpPr>
        <p:spPr>
          <a:xfrm>
            <a:off x="7062281" y="1040860"/>
            <a:ext cx="4066162" cy="53210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3630262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F8232349-F650-EE48-87BA-A22C1076C658}"/>
              </a:ext>
            </a:extLst>
          </p:cNvPr>
          <p:cNvGraphicFramePr>
            <a:graphicFrameLocks noGrp="1"/>
          </p:cNvGraphicFramePr>
          <p:nvPr/>
        </p:nvGraphicFramePr>
        <p:xfrm>
          <a:off x="0" y="0"/>
          <a:ext cx="12192000" cy="582506"/>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554269618"/>
                    </a:ext>
                  </a:extLst>
                </a:gridCol>
                <a:gridCol w="4064000">
                  <a:extLst>
                    <a:ext uri="{9D8B030D-6E8A-4147-A177-3AD203B41FA5}">
                      <a16:colId xmlns:a16="http://schemas.microsoft.com/office/drawing/2014/main" val="1174822857"/>
                    </a:ext>
                  </a:extLst>
                </a:gridCol>
                <a:gridCol w="4064000">
                  <a:extLst>
                    <a:ext uri="{9D8B030D-6E8A-4147-A177-3AD203B41FA5}">
                      <a16:colId xmlns:a16="http://schemas.microsoft.com/office/drawing/2014/main" val="3564525316"/>
                    </a:ext>
                  </a:extLst>
                </a:gridCol>
              </a:tblGrid>
              <a:tr h="582506">
                <a:tc>
                  <a:txBody>
                    <a:bodyPr/>
                    <a:lstStyle/>
                    <a:p>
                      <a:pPr algn="ctr"/>
                      <a:r>
                        <a:rPr lang="en-US" sz="2800" dirty="0"/>
                        <a:t>Inference Tests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7030A0"/>
                    </a:solidFill>
                  </a:tcPr>
                </a:tc>
                <a:tc>
                  <a:txBody>
                    <a:bodyPr/>
                    <a:lstStyle/>
                    <a:p>
                      <a:pPr algn="ctr"/>
                      <a:r>
                        <a:rPr lang="en-US" sz="2800" dirty="0"/>
                        <a:t>Specification Curves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algn="ctr"/>
                      <a:r>
                        <a:rPr lang="en-US" sz="2800" dirty="0"/>
                        <a:t>Key Variables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2633248741"/>
                  </a:ext>
                </a:extLst>
              </a:tr>
            </a:tbl>
          </a:graphicData>
        </a:graphic>
      </p:graphicFrame>
      <p:pic>
        <p:nvPicPr>
          <p:cNvPr id="6" name="Picture 5">
            <a:extLst>
              <a:ext uri="{FF2B5EF4-FFF2-40B4-BE49-F238E27FC236}">
                <a16:creationId xmlns:a16="http://schemas.microsoft.com/office/drawing/2014/main" id="{41A1D6ED-B209-F146-B16A-C1A6699392F3}"/>
              </a:ext>
            </a:extLst>
          </p:cNvPr>
          <p:cNvPicPr>
            <a:picLocks noChangeAspect="1"/>
          </p:cNvPicPr>
          <p:nvPr/>
        </p:nvPicPr>
        <p:blipFill>
          <a:blip r:embed="rId2"/>
          <a:stretch>
            <a:fillRect/>
          </a:stretch>
        </p:blipFill>
        <p:spPr>
          <a:xfrm>
            <a:off x="5931566" y="647140"/>
            <a:ext cx="5040352" cy="6210860"/>
          </a:xfrm>
          <a:prstGeom prst="rect">
            <a:avLst/>
          </a:prstGeom>
        </p:spPr>
      </p:pic>
      <p:sp>
        <p:nvSpPr>
          <p:cNvPr id="7" name="Rectangle 6">
            <a:extLst>
              <a:ext uri="{FF2B5EF4-FFF2-40B4-BE49-F238E27FC236}">
                <a16:creationId xmlns:a16="http://schemas.microsoft.com/office/drawing/2014/main" id="{4FE7CDBA-4F5E-B745-B423-63BE3E86D4A2}"/>
              </a:ext>
            </a:extLst>
          </p:cNvPr>
          <p:cNvSpPr/>
          <p:nvPr/>
        </p:nvSpPr>
        <p:spPr>
          <a:xfrm rot="16200000">
            <a:off x="4890165" y="1611511"/>
            <a:ext cx="1693334" cy="3894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2F2EF9"/>
                </a:solidFill>
              </a:rPr>
              <a:t>Health</a:t>
            </a:r>
          </a:p>
        </p:txBody>
      </p:sp>
      <p:sp>
        <p:nvSpPr>
          <p:cNvPr id="8" name="Rectangle 7">
            <a:extLst>
              <a:ext uri="{FF2B5EF4-FFF2-40B4-BE49-F238E27FC236}">
                <a16:creationId xmlns:a16="http://schemas.microsoft.com/office/drawing/2014/main" id="{F00E3675-D525-A047-B726-E818A1A77EE5}"/>
              </a:ext>
            </a:extLst>
          </p:cNvPr>
          <p:cNvSpPr/>
          <p:nvPr/>
        </p:nvSpPr>
        <p:spPr>
          <a:xfrm rot="16200000">
            <a:off x="4890166" y="3142452"/>
            <a:ext cx="1693334" cy="3894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2F2EF9"/>
                </a:solidFill>
              </a:rPr>
              <a:t>Social</a:t>
            </a:r>
          </a:p>
        </p:txBody>
      </p:sp>
      <p:sp>
        <p:nvSpPr>
          <p:cNvPr id="9" name="Rectangle 8">
            <a:extLst>
              <a:ext uri="{FF2B5EF4-FFF2-40B4-BE49-F238E27FC236}">
                <a16:creationId xmlns:a16="http://schemas.microsoft.com/office/drawing/2014/main" id="{DE280398-E286-CE42-AF24-C661F6F1443C}"/>
              </a:ext>
            </a:extLst>
          </p:cNvPr>
          <p:cNvSpPr/>
          <p:nvPr/>
        </p:nvSpPr>
        <p:spPr>
          <a:xfrm rot="16200000">
            <a:off x="4864335" y="4691245"/>
            <a:ext cx="1693334" cy="3894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2F2EF9"/>
                </a:solidFill>
              </a:rPr>
              <a:t>Work/Edu</a:t>
            </a:r>
          </a:p>
        </p:txBody>
      </p:sp>
      <p:sp>
        <p:nvSpPr>
          <p:cNvPr id="10" name="Rectangle 9">
            <a:extLst>
              <a:ext uri="{FF2B5EF4-FFF2-40B4-BE49-F238E27FC236}">
                <a16:creationId xmlns:a16="http://schemas.microsoft.com/office/drawing/2014/main" id="{97385D6F-B7FF-AD40-BFFB-795F816050E7}"/>
              </a:ext>
            </a:extLst>
          </p:cNvPr>
          <p:cNvSpPr/>
          <p:nvPr/>
        </p:nvSpPr>
        <p:spPr>
          <a:xfrm rot="16200000">
            <a:off x="4877250" y="5845175"/>
            <a:ext cx="1693334" cy="3894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2F2EF9"/>
                </a:solidFill>
              </a:rPr>
              <a:t>Civic</a:t>
            </a:r>
          </a:p>
        </p:txBody>
      </p:sp>
      <p:graphicFrame>
        <p:nvGraphicFramePr>
          <p:cNvPr id="12" name="Table 11">
            <a:extLst>
              <a:ext uri="{FF2B5EF4-FFF2-40B4-BE49-F238E27FC236}">
                <a16:creationId xmlns:a16="http://schemas.microsoft.com/office/drawing/2014/main" id="{BDB2203F-F17B-8346-86E1-872C378798BE}"/>
              </a:ext>
            </a:extLst>
          </p:cNvPr>
          <p:cNvGraphicFramePr>
            <a:graphicFrameLocks noGrp="1"/>
          </p:cNvGraphicFramePr>
          <p:nvPr>
            <p:extLst>
              <p:ext uri="{D42A27DB-BD31-4B8C-83A1-F6EECF244321}">
                <p14:modId xmlns:p14="http://schemas.microsoft.com/office/powerpoint/2010/main" val="4144227620"/>
              </p:ext>
            </p:extLst>
          </p:nvPr>
        </p:nvGraphicFramePr>
        <p:xfrm>
          <a:off x="139934" y="2000259"/>
          <a:ext cx="5207430" cy="3504622"/>
        </p:xfrm>
        <a:graphic>
          <a:graphicData uri="http://schemas.openxmlformats.org/drawingml/2006/table">
            <a:tbl>
              <a:tblPr firstRow="1" bandRow="1">
                <a:tableStyleId>{5C22544A-7EE6-4342-B048-85BDC9FD1C3A}</a:tableStyleId>
              </a:tblPr>
              <a:tblGrid>
                <a:gridCol w="1781856">
                  <a:extLst>
                    <a:ext uri="{9D8B030D-6E8A-4147-A177-3AD203B41FA5}">
                      <a16:colId xmlns:a16="http://schemas.microsoft.com/office/drawing/2014/main" val="3465748495"/>
                    </a:ext>
                  </a:extLst>
                </a:gridCol>
                <a:gridCol w="1596325">
                  <a:extLst>
                    <a:ext uri="{9D8B030D-6E8A-4147-A177-3AD203B41FA5}">
                      <a16:colId xmlns:a16="http://schemas.microsoft.com/office/drawing/2014/main" val="625495417"/>
                    </a:ext>
                  </a:extLst>
                </a:gridCol>
                <a:gridCol w="1829249">
                  <a:extLst>
                    <a:ext uri="{9D8B030D-6E8A-4147-A177-3AD203B41FA5}">
                      <a16:colId xmlns:a16="http://schemas.microsoft.com/office/drawing/2014/main" val="3105720773"/>
                    </a:ext>
                  </a:extLst>
                </a:gridCol>
              </a:tblGrid>
              <a:tr h="1229746">
                <a:tc>
                  <a:txBody>
                    <a:bodyPr/>
                    <a:lstStyle/>
                    <a:p>
                      <a:r>
                        <a:rPr lang="en-US" sz="2800" b="1" dirty="0">
                          <a:ln>
                            <a:noFill/>
                          </a:ln>
                          <a:solidFill>
                            <a:schemeClr val="tx1"/>
                          </a:solidFill>
                        </a:rPr>
                        <a:t>Very Robust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800" b="0" dirty="0">
                          <a:solidFill>
                            <a:schemeClr val="tx1"/>
                          </a:solidFill>
                        </a:rPr>
                        <a:t>3/3 &lt; .0167</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800" b="0" dirty="0">
                          <a:solidFill>
                            <a:schemeClr val="tx1"/>
                          </a:solidFill>
                        </a:rPr>
                        <a:t>102/196 (52.04%)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15225535"/>
                  </a:ext>
                </a:extLst>
              </a:tr>
              <a:tr h="1137438">
                <a:tc>
                  <a:txBody>
                    <a:bodyPr/>
                    <a:lstStyle/>
                    <a:p>
                      <a:r>
                        <a:rPr lang="en-US" sz="2800" b="1" dirty="0">
                          <a:ln w="1270">
                            <a:noFill/>
                          </a:ln>
                          <a:solidFill>
                            <a:schemeClr val="tx1"/>
                          </a:solidFill>
                        </a:rPr>
                        <a:t>Somewhat Robust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800" b="0" dirty="0">
                          <a:solidFill>
                            <a:schemeClr val="tx1"/>
                          </a:solidFill>
                        </a:rPr>
                        <a:t>2/3 &lt; .0167</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800" kern="1200" dirty="0">
                          <a:solidFill>
                            <a:schemeClr val="dk1"/>
                          </a:solidFill>
                          <a:effectLst/>
                          <a:latin typeface="+mn-lt"/>
                          <a:ea typeface="+mn-ea"/>
                          <a:cs typeface="+mn-cs"/>
                        </a:rPr>
                        <a:t>44/196 (22.44%) </a:t>
                      </a:r>
                      <a:endParaRPr lang="en-US" sz="2800"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91188157"/>
                  </a:ext>
                </a:extLst>
              </a:tr>
              <a:tr h="1137438">
                <a:tc>
                  <a:txBody>
                    <a:bodyPr/>
                    <a:lstStyle/>
                    <a:p>
                      <a:r>
                        <a:rPr lang="en-US" sz="2800" b="1" dirty="0">
                          <a:ln>
                            <a:noFill/>
                          </a:ln>
                          <a:solidFill>
                            <a:schemeClr val="tx1"/>
                          </a:solidFill>
                        </a:rPr>
                        <a:t>Not Robust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800" b="0" dirty="0">
                          <a:solidFill>
                            <a:schemeClr val="tx1"/>
                          </a:solidFill>
                        </a:rPr>
                        <a:t>0-1/3 &lt; .0167</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800" kern="1200" dirty="0">
                          <a:solidFill>
                            <a:schemeClr val="dk1"/>
                          </a:solidFill>
                          <a:effectLst/>
                          <a:latin typeface="+mn-lt"/>
                          <a:ea typeface="+mn-ea"/>
                          <a:cs typeface="+mn-cs"/>
                        </a:rPr>
                        <a:t>50/196 (25.51%) </a:t>
                      </a:r>
                      <a:endParaRPr lang="en-US" sz="2800"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58943904"/>
                  </a:ext>
                </a:extLst>
              </a:tr>
            </a:tbl>
          </a:graphicData>
        </a:graphic>
      </p:graphicFrame>
      <p:sp>
        <p:nvSpPr>
          <p:cNvPr id="13" name="Rectangle 12">
            <a:extLst>
              <a:ext uri="{FF2B5EF4-FFF2-40B4-BE49-F238E27FC236}">
                <a16:creationId xmlns:a16="http://schemas.microsoft.com/office/drawing/2014/main" id="{B75823E3-B3E7-994F-8B6F-09E3F4B07BCB}"/>
              </a:ext>
            </a:extLst>
          </p:cNvPr>
          <p:cNvSpPr/>
          <p:nvPr/>
        </p:nvSpPr>
        <p:spPr>
          <a:xfrm>
            <a:off x="155428" y="1342608"/>
            <a:ext cx="5145448" cy="646331"/>
          </a:xfrm>
          <a:prstGeom prst="rect">
            <a:avLst/>
          </a:prstGeom>
        </p:spPr>
        <p:txBody>
          <a:bodyPr wrap="none">
            <a:spAutoFit/>
          </a:bodyPr>
          <a:lstStyle/>
          <a:p>
            <a:pPr algn="ctr"/>
            <a:r>
              <a:rPr lang="en-US" sz="3600" b="1" dirty="0"/>
              <a:t>Inference Test Robustness</a:t>
            </a:r>
          </a:p>
        </p:txBody>
      </p:sp>
    </p:spTree>
    <p:extLst>
      <p:ext uri="{BB962C8B-B14F-4D97-AF65-F5344CB8AC3E}">
        <p14:creationId xmlns:p14="http://schemas.microsoft.com/office/powerpoint/2010/main" val="6433580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F8232349-F650-EE48-87BA-A22C1076C658}"/>
              </a:ext>
            </a:extLst>
          </p:cNvPr>
          <p:cNvGraphicFramePr>
            <a:graphicFrameLocks noGrp="1"/>
          </p:cNvGraphicFramePr>
          <p:nvPr>
            <p:extLst>
              <p:ext uri="{D42A27DB-BD31-4B8C-83A1-F6EECF244321}">
                <p14:modId xmlns:p14="http://schemas.microsoft.com/office/powerpoint/2010/main" val="1544067536"/>
              </p:ext>
            </p:extLst>
          </p:nvPr>
        </p:nvGraphicFramePr>
        <p:xfrm>
          <a:off x="0" y="0"/>
          <a:ext cx="12192000" cy="582506"/>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554269618"/>
                    </a:ext>
                  </a:extLst>
                </a:gridCol>
                <a:gridCol w="4064000">
                  <a:extLst>
                    <a:ext uri="{9D8B030D-6E8A-4147-A177-3AD203B41FA5}">
                      <a16:colId xmlns:a16="http://schemas.microsoft.com/office/drawing/2014/main" val="1174822857"/>
                    </a:ext>
                  </a:extLst>
                </a:gridCol>
                <a:gridCol w="4064000">
                  <a:extLst>
                    <a:ext uri="{9D8B030D-6E8A-4147-A177-3AD203B41FA5}">
                      <a16:colId xmlns:a16="http://schemas.microsoft.com/office/drawing/2014/main" val="3564525316"/>
                    </a:ext>
                  </a:extLst>
                </a:gridCol>
              </a:tblGrid>
              <a:tr h="582506">
                <a:tc>
                  <a:txBody>
                    <a:bodyPr/>
                    <a:lstStyle/>
                    <a:p>
                      <a:pPr algn="ctr"/>
                      <a:r>
                        <a:rPr lang="en-US" sz="2800" dirty="0"/>
                        <a:t>Inference Tests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algn="ctr"/>
                      <a:r>
                        <a:rPr lang="en-US" sz="2800" dirty="0"/>
                        <a:t>Specification Curves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7030A0"/>
                    </a:solidFill>
                  </a:tcPr>
                </a:tc>
                <a:tc>
                  <a:txBody>
                    <a:bodyPr/>
                    <a:lstStyle/>
                    <a:p>
                      <a:pPr algn="ctr"/>
                      <a:r>
                        <a:rPr lang="en-US" sz="2800" dirty="0"/>
                        <a:t>Key Variables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2633248741"/>
                  </a:ext>
                </a:extLst>
              </a:tr>
            </a:tbl>
          </a:graphicData>
        </a:graphic>
      </p:graphicFrame>
      <p:graphicFrame>
        <p:nvGraphicFramePr>
          <p:cNvPr id="3" name="Table 2">
            <a:extLst>
              <a:ext uri="{FF2B5EF4-FFF2-40B4-BE49-F238E27FC236}">
                <a16:creationId xmlns:a16="http://schemas.microsoft.com/office/drawing/2014/main" id="{79F94391-A236-DD44-8D66-C27F7E7F1D47}"/>
              </a:ext>
            </a:extLst>
          </p:cNvPr>
          <p:cNvGraphicFramePr>
            <a:graphicFrameLocks noGrp="1"/>
          </p:cNvGraphicFramePr>
          <p:nvPr>
            <p:extLst>
              <p:ext uri="{D42A27DB-BD31-4B8C-83A1-F6EECF244321}">
                <p14:modId xmlns:p14="http://schemas.microsoft.com/office/powerpoint/2010/main" val="2023110306"/>
              </p:ext>
            </p:extLst>
          </p:nvPr>
        </p:nvGraphicFramePr>
        <p:xfrm>
          <a:off x="1952240" y="2438874"/>
          <a:ext cx="8287517" cy="1980252"/>
        </p:xfrm>
        <a:graphic>
          <a:graphicData uri="http://schemas.openxmlformats.org/drawingml/2006/table">
            <a:tbl>
              <a:tblPr/>
              <a:tblGrid>
                <a:gridCol w="5234352">
                  <a:extLst>
                    <a:ext uri="{9D8B030D-6E8A-4147-A177-3AD203B41FA5}">
                      <a16:colId xmlns:a16="http://schemas.microsoft.com/office/drawing/2014/main" val="1478346744"/>
                    </a:ext>
                  </a:extLst>
                </a:gridCol>
                <a:gridCol w="3053165">
                  <a:extLst>
                    <a:ext uri="{9D8B030D-6E8A-4147-A177-3AD203B41FA5}">
                      <a16:colId xmlns:a16="http://schemas.microsoft.com/office/drawing/2014/main" val="3575025734"/>
                    </a:ext>
                  </a:extLst>
                </a:gridCol>
              </a:tblGrid>
              <a:tr h="370010">
                <a:tc>
                  <a:txBody>
                    <a:bodyPr/>
                    <a:lstStyle/>
                    <a:p>
                      <a:pPr algn="l" fontAlgn="b"/>
                      <a:r>
                        <a:rPr lang="en-US" sz="3200" b="1" i="0" u="none" strike="noStrike" dirty="0">
                          <a:solidFill>
                            <a:srgbClr val="C00000"/>
                          </a:solidFill>
                          <a:effectLst/>
                          <a:latin typeface="Calibri" panose="020F0502020204030204" pitchFamily="34" charset="0"/>
                        </a:rPr>
                        <a:t>Not Robust</a:t>
                      </a:r>
                    </a:p>
                  </a:txBody>
                  <a:tcPr marL="7383" marR="7383" marT="7383" marB="0" anchor="b">
                    <a:lnL>
                      <a:noFill/>
                    </a:lnL>
                    <a:lnR>
                      <a:noFill/>
                    </a:lnR>
                    <a:lnT w="28575" cap="flat" cmpd="sng" algn="ctr">
                      <a:solidFill>
                        <a:schemeClr val="tx1"/>
                      </a:solidFill>
                      <a:prstDash val="solid"/>
                      <a:round/>
                      <a:headEnd type="none" w="med" len="med"/>
                      <a:tailEnd type="none" w="med" len="med"/>
                    </a:lnT>
                    <a:lnB>
                      <a:noFill/>
                    </a:lnB>
                    <a:noFill/>
                  </a:tcPr>
                </a:tc>
                <a:tc>
                  <a:txBody>
                    <a:bodyPr/>
                    <a:lstStyle/>
                    <a:p>
                      <a:pPr marL="0" marR="0" indent="0" algn="r" defTabSz="914400" rtl="0" eaLnBrk="1" fontAlgn="b" latinLnBrk="0" hangingPunct="1">
                        <a:lnSpc>
                          <a:spcPct val="100000"/>
                        </a:lnSpc>
                        <a:spcBef>
                          <a:spcPts val="0"/>
                        </a:spcBef>
                        <a:spcAft>
                          <a:spcPts val="0"/>
                        </a:spcAft>
                        <a:buClrTx/>
                        <a:buSzTx/>
                        <a:buFontTx/>
                        <a:buNone/>
                        <a:tabLst/>
                        <a:defRPr/>
                      </a:pPr>
                      <a:r>
                        <a:rPr lang="en-US" sz="3200" b="1" i="0" u="none" strike="noStrike" dirty="0">
                          <a:solidFill>
                            <a:srgbClr val="C00000"/>
                          </a:solidFill>
                          <a:effectLst/>
                          <a:latin typeface="Calibri" panose="020F0502020204030204" pitchFamily="34" charset="0"/>
                        </a:rPr>
                        <a:t>60/196 (30.61%) </a:t>
                      </a:r>
                    </a:p>
                  </a:txBody>
                  <a:tcPr marL="7383" marR="7383" marT="7383" marB="0" anchor="b">
                    <a:lnL>
                      <a:noFill/>
                    </a:lnL>
                    <a:lnR>
                      <a:noFill/>
                    </a:lnR>
                    <a:lnT w="28575" cap="flat" cmpd="sng" algn="ctr">
                      <a:solidFill>
                        <a:schemeClr val="tx1"/>
                      </a:solidFill>
                      <a:prstDash val="solid"/>
                      <a:round/>
                      <a:headEnd type="none" w="med" len="med"/>
                      <a:tailEnd type="none" w="med" len="med"/>
                    </a:lnT>
                    <a:lnB>
                      <a:noFill/>
                    </a:lnB>
                    <a:noFill/>
                  </a:tcPr>
                </a:tc>
                <a:extLst>
                  <a:ext uri="{0D108BD9-81ED-4DB2-BD59-A6C34878D82A}">
                    <a16:rowId xmlns:a16="http://schemas.microsoft.com/office/drawing/2014/main" val="236526600"/>
                  </a:ext>
                </a:extLst>
              </a:tr>
              <a:tr h="431678">
                <a:tc>
                  <a:txBody>
                    <a:bodyPr/>
                    <a:lstStyle/>
                    <a:p>
                      <a:pPr algn="l" fontAlgn="b"/>
                      <a:r>
                        <a:rPr lang="en-US" sz="3200" b="1" i="0" u="none" strike="noStrike" dirty="0">
                          <a:solidFill>
                            <a:srgbClr val="1C9845"/>
                          </a:solidFill>
                          <a:effectLst/>
                          <a:latin typeface="Calibri" panose="020F0502020204030204" pitchFamily="34" charset="0"/>
                        </a:rPr>
                        <a:t>Robust</a:t>
                      </a:r>
                    </a:p>
                  </a:txBody>
                  <a:tcPr marL="7383" marR="7383" marT="7383" marB="0" anchor="b">
                    <a:lnL>
                      <a:noFill/>
                    </a:lnL>
                    <a:lnR>
                      <a:noFill/>
                    </a:lnR>
                    <a:lnT>
                      <a:noFill/>
                    </a:lnT>
                    <a:lnB>
                      <a:noFill/>
                    </a:lnB>
                    <a:noFill/>
                  </a:tcPr>
                </a:tc>
                <a:tc>
                  <a:txBody>
                    <a:bodyPr/>
                    <a:lstStyle/>
                    <a:p>
                      <a:pPr algn="r" fontAlgn="b"/>
                      <a:r>
                        <a:rPr lang="en-US" sz="3200" b="1" i="0" u="none" strike="noStrike" dirty="0">
                          <a:solidFill>
                            <a:srgbClr val="1C9845"/>
                          </a:solidFill>
                          <a:effectLst/>
                          <a:latin typeface="Calibri" panose="020F0502020204030204" pitchFamily="34" charset="0"/>
                        </a:rPr>
                        <a:t>18/196 (9.18%)</a:t>
                      </a:r>
                    </a:p>
                  </a:txBody>
                  <a:tcPr marL="7383" marR="7383" marT="7383" marB="0" anchor="b">
                    <a:lnL>
                      <a:noFill/>
                    </a:lnL>
                    <a:lnR>
                      <a:noFill/>
                    </a:lnR>
                    <a:lnT>
                      <a:noFill/>
                    </a:lnT>
                    <a:lnB>
                      <a:noFill/>
                    </a:lnB>
                    <a:noFill/>
                  </a:tcPr>
                </a:tc>
                <a:extLst>
                  <a:ext uri="{0D108BD9-81ED-4DB2-BD59-A6C34878D82A}">
                    <a16:rowId xmlns:a16="http://schemas.microsoft.com/office/drawing/2014/main" val="3338458760"/>
                  </a:ext>
                </a:extLst>
              </a:tr>
              <a:tr h="493346">
                <a:tc>
                  <a:txBody>
                    <a:bodyPr/>
                    <a:lstStyle/>
                    <a:p>
                      <a:pPr algn="l" fontAlgn="b"/>
                      <a:r>
                        <a:rPr lang="en-US" sz="3200" b="1" i="0" u="none" strike="noStrike" dirty="0">
                          <a:solidFill>
                            <a:schemeClr val="accent2"/>
                          </a:solidFill>
                          <a:effectLst/>
                          <a:latin typeface="Calibri" panose="020F0502020204030204" pitchFamily="34" charset="0"/>
                        </a:rPr>
                        <a:t>Differential, No clear pattern</a:t>
                      </a:r>
                    </a:p>
                  </a:txBody>
                  <a:tcPr marL="7383" marR="7383" marT="7383" marB="0" anchor="b">
                    <a:lnL>
                      <a:noFill/>
                    </a:lnL>
                    <a:lnR>
                      <a:noFill/>
                    </a:lnR>
                    <a:lnT>
                      <a:noFill/>
                    </a:lnT>
                    <a:lnB>
                      <a:noFill/>
                    </a:lnB>
                    <a:noFill/>
                  </a:tcPr>
                </a:tc>
                <a:tc>
                  <a:txBody>
                    <a:bodyPr/>
                    <a:lstStyle/>
                    <a:p>
                      <a:pPr marL="0" marR="0" indent="0" algn="r" defTabSz="914400" rtl="0" eaLnBrk="1" fontAlgn="b" latinLnBrk="0" hangingPunct="1">
                        <a:lnSpc>
                          <a:spcPct val="100000"/>
                        </a:lnSpc>
                        <a:spcBef>
                          <a:spcPts val="0"/>
                        </a:spcBef>
                        <a:spcAft>
                          <a:spcPts val="0"/>
                        </a:spcAft>
                        <a:buClrTx/>
                        <a:buSzTx/>
                        <a:buFontTx/>
                        <a:buNone/>
                        <a:tabLst/>
                        <a:defRPr/>
                      </a:pPr>
                      <a:r>
                        <a:rPr lang="en-US" sz="3200" b="1" i="0" u="none" strike="noStrike" dirty="0">
                          <a:solidFill>
                            <a:schemeClr val="accent2"/>
                          </a:solidFill>
                          <a:effectLst/>
                          <a:latin typeface="Calibri" panose="020F0502020204030204" pitchFamily="34" charset="0"/>
                        </a:rPr>
                        <a:t>16/196 (8.16%) </a:t>
                      </a:r>
                    </a:p>
                  </a:txBody>
                  <a:tcPr marL="7383" marR="7383" marT="7383" marB="0" anchor="b">
                    <a:lnL>
                      <a:noFill/>
                    </a:lnL>
                    <a:lnR>
                      <a:noFill/>
                    </a:lnR>
                    <a:lnT>
                      <a:noFill/>
                    </a:lnT>
                    <a:lnB>
                      <a:noFill/>
                    </a:lnB>
                    <a:noFill/>
                  </a:tcPr>
                </a:tc>
                <a:extLst>
                  <a:ext uri="{0D108BD9-81ED-4DB2-BD59-A6C34878D82A}">
                    <a16:rowId xmlns:a16="http://schemas.microsoft.com/office/drawing/2014/main" val="3141146408"/>
                  </a:ext>
                </a:extLst>
              </a:tr>
              <a:tr h="308341">
                <a:tc>
                  <a:txBody>
                    <a:bodyPr/>
                    <a:lstStyle/>
                    <a:p>
                      <a:pPr algn="l" fontAlgn="b"/>
                      <a:r>
                        <a:rPr lang="en-US" sz="3200" b="1" i="0" u="none" strike="noStrike" dirty="0">
                          <a:solidFill>
                            <a:srgbClr val="2F2EF9"/>
                          </a:solidFill>
                          <a:effectLst/>
                          <a:latin typeface="Calibri" panose="020F0502020204030204" pitchFamily="34" charset="0"/>
                        </a:rPr>
                        <a:t>Differential, Clear pattern</a:t>
                      </a:r>
                    </a:p>
                  </a:txBody>
                  <a:tcPr marL="7383" marR="7383" marT="7383" marB="0" anchor="b">
                    <a:lnL>
                      <a:noFill/>
                    </a:lnL>
                    <a:lnR>
                      <a:noFill/>
                    </a:lnR>
                    <a:lnT>
                      <a:noFill/>
                    </a:lnT>
                    <a:lnB w="28575" cap="flat" cmpd="sng" algn="ctr">
                      <a:solidFill>
                        <a:schemeClr val="tx1"/>
                      </a:solidFill>
                      <a:prstDash val="solid"/>
                      <a:round/>
                      <a:headEnd type="none" w="med" len="med"/>
                      <a:tailEnd type="none" w="med" len="med"/>
                    </a:lnB>
                    <a:noFill/>
                  </a:tcPr>
                </a:tc>
                <a:tc>
                  <a:txBody>
                    <a:bodyPr/>
                    <a:lstStyle/>
                    <a:p>
                      <a:pPr marL="0" marR="0" indent="0" algn="r" defTabSz="914400" rtl="0" eaLnBrk="1" fontAlgn="b" latinLnBrk="0" hangingPunct="1">
                        <a:lnSpc>
                          <a:spcPct val="100000"/>
                        </a:lnSpc>
                        <a:spcBef>
                          <a:spcPts val="0"/>
                        </a:spcBef>
                        <a:spcAft>
                          <a:spcPts val="0"/>
                        </a:spcAft>
                        <a:buClrTx/>
                        <a:buSzTx/>
                        <a:buFontTx/>
                        <a:buNone/>
                        <a:tabLst/>
                        <a:defRPr/>
                      </a:pPr>
                      <a:r>
                        <a:rPr lang="en-US" sz="3200" b="1" i="0" u="none" strike="noStrike" dirty="0">
                          <a:solidFill>
                            <a:srgbClr val="2F2EF9"/>
                          </a:solidFill>
                          <a:effectLst/>
                          <a:latin typeface="Calibri" panose="020F0502020204030204" pitchFamily="34" charset="0"/>
                        </a:rPr>
                        <a:t>102/196 (52.04%)</a:t>
                      </a:r>
                    </a:p>
                  </a:txBody>
                  <a:tcPr marL="7383" marR="7383" marT="7383" marB="0" anchor="b">
                    <a:lnL>
                      <a:noFill/>
                    </a:lnL>
                    <a:lnR>
                      <a:noFill/>
                    </a:lnR>
                    <a:lnT>
                      <a:noFill/>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97873040"/>
                  </a:ext>
                </a:extLst>
              </a:tr>
            </a:tbl>
          </a:graphicData>
        </a:graphic>
      </p:graphicFrame>
      <p:sp>
        <p:nvSpPr>
          <p:cNvPr id="5" name="Rectangle 4">
            <a:extLst>
              <a:ext uri="{FF2B5EF4-FFF2-40B4-BE49-F238E27FC236}">
                <a16:creationId xmlns:a16="http://schemas.microsoft.com/office/drawing/2014/main" id="{B22BEBB9-B14D-6344-BE78-D4D89F2F4982}"/>
              </a:ext>
            </a:extLst>
          </p:cNvPr>
          <p:cNvSpPr/>
          <p:nvPr/>
        </p:nvSpPr>
        <p:spPr>
          <a:xfrm>
            <a:off x="1268438" y="1704814"/>
            <a:ext cx="9655122" cy="7340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Observed Curve Robustness</a:t>
            </a:r>
          </a:p>
        </p:txBody>
      </p:sp>
      <p:sp>
        <p:nvSpPr>
          <p:cNvPr id="6" name="TextBox 5">
            <a:extLst>
              <a:ext uri="{FF2B5EF4-FFF2-40B4-BE49-F238E27FC236}">
                <a16:creationId xmlns:a16="http://schemas.microsoft.com/office/drawing/2014/main" id="{1EDC42BF-C565-8140-BC22-4D2ABA73CFDA}"/>
              </a:ext>
            </a:extLst>
          </p:cNvPr>
          <p:cNvSpPr txBox="1"/>
          <p:nvPr/>
        </p:nvSpPr>
        <p:spPr>
          <a:xfrm>
            <a:off x="0" y="6396335"/>
            <a:ext cx="12192000" cy="461665"/>
          </a:xfrm>
          <a:prstGeom prst="rect">
            <a:avLst/>
          </a:prstGeom>
          <a:solidFill>
            <a:srgbClr val="7030A0"/>
          </a:solidFill>
        </p:spPr>
        <p:txBody>
          <a:bodyPr wrap="square" rtlCol="0">
            <a:spAutoFit/>
          </a:bodyPr>
          <a:lstStyle/>
          <a:p>
            <a:pPr algn="ctr"/>
            <a:r>
              <a:rPr lang="en-US" sz="2400" b="1" dirty="0">
                <a:solidFill>
                  <a:schemeClr val="bg1"/>
                </a:solidFill>
              </a:rPr>
              <a:t>R Shiny Web Application: https://</a:t>
            </a:r>
            <a:r>
              <a:rPr lang="en-US" sz="2400" b="1" dirty="0" err="1">
                <a:solidFill>
                  <a:schemeClr val="bg1"/>
                </a:solidFill>
              </a:rPr>
              <a:t>emoriebeck.shinyapps.io</a:t>
            </a:r>
            <a:r>
              <a:rPr lang="en-US" sz="2400" b="1" dirty="0">
                <a:solidFill>
                  <a:schemeClr val="bg1"/>
                </a:solidFill>
              </a:rPr>
              <a:t>/selection</a:t>
            </a:r>
          </a:p>
        </p:txBody>
      </p:sp>
      <p:sp>
        <p:nvSpPr>
          <p:cNvPr id="7" name="Rectangle 6">
            <a:extLst>
              <a:ext uri="{FF2B5EF4-FFF2-40B4-BE49-F238E27FC236}">
                <a16:creationId xmlns:a16="http://schemas.microsoft.com/office/drawing/2014/main" id="{7CDC68D0-92F6-BA40-BE2D-2410AE7A4718}"/>
              </a:ext>
            </a:extLst>
          </p:cNvPr>
          <p:cNvSpPr/>
          <p:nvPr/>
        </p:nvSpPr>
        <p:spPr>
          <a:xfrm>
            <a:off x="7162800" y="2469355"/>
            <a:ext cx="3062901" cy="19202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4392358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F8232349-F650-EE48-87BA-A22C1076C658}"/>
              </a:ext>
            </a:extLst>
          </p:cNvPr>
          <p:cNvGraphicFramePr>
            <a:graphicFrameLocks noGrp="1"/>
          </p:cNvGraphicFramePr>
          <p:nvPr/>
        </p:nvGraphicFramePr>
        <p:xfrm>
          <a:off x="0" y="0"/>
          <a:ext cx="12192000" cy="582506"/>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554269618"/>
                    </a:ext>
                  </a:extLst>
                </a:gridCol>
                <a:gridCol w="4064000">
                  <a:extLst>
                    <a:ext uri="{9D8B030D-6E8A-4147-A177-3AD203B41FA5}">
                      <a16:colId xmlns:a16="http://schemas.microsoft.com/office/drawing/2014/main" val="1174822857"/>
                    </a:ext>
                  </a:extLst>
                </a:gridCol>
                <a:gridCol w="4064000">
                  <a:extLst>
                    <a:ext uri="{9D8B030D-6E8A-4147-A177-3AD203B41FA5}">
                      <a16:colId xmlns:a16="http://schemas.microsoft.com/office/drawing/2014/main" val="3564525316"/>
                    </a:ext>
                  </a:extLst>
                </a:gridCol>
              </a:tblGrid>
              <a:tr h="582506">
                <a:tc>
                  <a:txBody>
                    <a:bodyPr/>
                    <a:lstStyle/>
                    <a:p>
                      <a:pPr algn="ctr"/>
                      <a:r>
                        <a:rPr lang="en-US" sz="2800" dirty="0"/>
                        <a:t>Inference Tests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algn="ctr"/>
                      <a:r>
                        <a:rPr lang="en-US" sz="2800" dirty="0"/>
                        <a:t>Specification Curves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7030A0"/>
                    </a:solidFill>
                  </a:tcPr>
                </a:tc>
                <a:tc>
                  <a:txBody>
                    <a:bodyPr/>
                    <a:lstStyle/>
                    <a:p>
                      <a:pPr algn="ctr"/>
                      <a:r>
                        <a:rPr lang="en-US" sz="2800" dirty="0"/>
                        <a:t>Key Variables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2633248741"/>
                  </a:ext>
                </a:extLst>
              </a:tr>
            </a:tbl>
          </a:graphicData>
        </a:graphic>
      </p:graphicFrame>
      <p:graphicFrame>
        <p:nvGraphicFramePr>
          <p:cNvPr id="3" name="Table 2">
            <a:extLst>
              <a:ext uri="{FF2B5EF4-FFF2-40B4-BE49-F238E27FC236}">
                <a16:creationId xmlns:a16="http://schemas.microsoft.com/office/drawing/2014/main" id="{79F94391-A236-DD44-8D66-C27F7E7F1D47}"/>
              </a:ext>
            </a:extLst>
          </p:cNvPr>
          <p:cNvGraphicFramePr>
            <a:graphicFrameLocks noGrp="1"/>
          </p:cNvGraphicFramePr>
          <p:nvPr/>
        </p:nvGraphicFramePr>
        <p:xfrm>
          <a:off x="1952240" y="2438874"/>
          <a:ext cx="8287517" cy="1980252"/>
        </p:xfrm>
        <a:graphic>
          <a:graphicData uri="http://schemas.openxmlformats.org/drawingml/2006/table">
            <a:tbl>
              <a:tblPr/>
              <a:tblGrid>
                <a:gridCol w="5234352">
                  <a:extLst>
                    <a:ext uri="{9D8B030D-6E8A-4147-A177-3AD203B41FA5}">
                      <a16:colId xmlns:a16="http://schemas.microsoft.com/office/drawing/2014/main" val="1478346744"/>
                    </a:ext>
                  </a:extLst>
                </a:gridCol>
                <a:gridCol w="3053165">
                  <a:extLst>
                    <a:ext uri="{9D8B030D-6E8A-4147-A177-3AD203B41FA5}">
                      <a16:colId xmlns:a16="http://schemas.microsoft.com/office/drawing/2014/main" val="3575025734"/>
                    </a:ext>
                  </a:extLst>
                </a:gridCol>
              </a:tblGrid>
              <a:tr h="370010">
                <a:tc>
                  <a:txBody>
                    <a:bodyPr/>
                    <a:lstStyle/>
                    <a:p>
                      <a:pPr algn="l" fontAlgn="b"/>
                      <a:r>
                        <a:rPr lang="en-US" sz="3200" b="1" i="0" u="none" strike="noStrike" dirty="0">
                          <a:solidFill>
                            <a:srgbClr val="C00000"/>
                          </a:solidFill>
                          <a:effectLst/>
                          <a:latin typeface="Calibri" panose="020F0502020204030204" pitchFamily="34" charset="0"/>
                        </a:rPr>
                        <a:t>Not Robust</a:t>
                      </a:r>
                    </a:p>
                  </a:txBody>
                  <a:tcPr marL="7383" marR="7383" marT="7383" marB="0" anchor="b">
                    <a:lnL>
                      <a:noFill/>
                    </a:lnL>
                    <a:lnR>
                      <a:noFill/>
                    </a:lnR>
                    <a:lnT w="28575" cap="flat" cmpd="sng" algn="ctr">
                      <a:solidFill>
                        <a:schemeClr val="tx1"/>
                      </a:solidFill>
                      <a:prstDash val="solid"/>
                      <a:round/>
                      <a:headEnd type="none" w="med" len="med"/>
                      <a:tailEnd type="none" w="med" len="med"/>
                    </a:lnT>
                    <a:lnB>
                      <a:noFill/>
                    </a:lnB>
                    <a:noFill/>
                  </a:tcPr>
                </a:tc>
                <a:tc>
                  <a:txBody>
                    <a:bodyPr/>
                    <a:lstStyle/>
                    <a:p>
                      <a:pPr marL="0" marR="0" indent="0" algn="r" defTabSz="914400" rtl="0" eaLnBrk="1" fontAlgn="b" latinLnBrk="0" hangingPunct="1">
                        <a:lnSpc>
                          <a:spcPct val="100000"/>
                        </a:lnSpc>
                        <a:spcBef>
                          <a:spcPts val="0"/>
                        </a:spcBef>
                        <a:spcAft>
                          <a:spcPts val="0"/>
                        </a:spcAft>
                        <a:buClrTx/>
                        <a:buSzTx/>
                        <a:buFontTx/>
                        <a:buNone/>
                        <a:tabLst/>
                        <a:defRPr/>
                      </a:pPr>
                      <a:r>
                        <a:rPr lang="en-US" sz="3200" b="1" i="0" u="none" strike="noStrike" dirty="0">
                          <a:solidFill>
                            <a:srgbClr val="C00000"/>
                          </a:solidFill>
                          <a:effectLst/>
                          <a:latin typeface="Calibri" panose="020F0502020204030204" pitchFamily="34" charset="0"/>
                        </a:rPr>
                        <a:t>60/196 (30.61%) </a:t>
                      </a:r>
                    </a:p>
                  </a:txBody>
                  <a:tcPr marL="7383" marR="7383" marT="7383" marB="0" anchor="b">
                    <a:lnL>
                      <a:noFill/>
                    </a:lnL>
                    <a:lnR>
                      <a:noFill/>
                    </a:lnR>
                    <a:lnT w="28575" cap="flat" cmpd="sng" algn="ctr">
                      <a:solidFill>
                        <a:schemeClr val="tx1"/>
                      </a:solidFill>
                      <a:prstDash val="solid"/>
                      <a:round/>
                      <a:headEnd type="none" w="med" len="med"/>
                      <a:tailEnd type="none" w="med" len="med"/>
                    </a:lnT>
                    <a:lnB>
                      <a:noFill/>
                    </a:lnB>
                    <a:noFill/>
                  </a:tcPr>
                </a:tc>
                <a:extLst>
                  <a:ext uri="{0D108BD9-81ED-4DB2-BD59-A6C34878D82A}">
                    <a16:rowId xmlns:a16="http://schemas.microsoft.com/office/drawing/2014/main" val="236526600"/>
                  </a:ext>
                </a:extLst>
              </a:tr>
              <a:tr h="431678">
                <a:tc>
                  <a:txBody>
                    <a:bodyPr/>
                    <a:lstStyle/>
                    <a:p>
                      <a:pPr algn="l" fontAlgn="b"/>
                      <a:r>
                        <a:rPr lang="en-US" sz="3200" b="1" i="0" u="none" strike="noStrike" dirty="0">
                          <a:solidFill>
                            <a:srgbClr val="1C9845"/>
                          </a:solidFill>
                          <a:effectLst/>
                          <a:latin typeface="Calibri" panose="020F0502020204030204" pitchFamily="34" charset="0"/>
                        </a:rPr>
                        <a:t>Robust</a:t>
                      </a:r>
                    </a:p>
                  </a:txBody>
                  <a:tcPr marL="7383" marR="7383" marT="7383" marB="0" anchor="b">
                    <a:lnL>
                      <a:noFill/>
                    </a:lnL>
                    <a:lnR>
                      <a:noFill/>
                    </a:lnR>
                    <a:lnT>
                      <a:noFill/>
                    </a:lnT>
                    <a:lnB>
                      <a:noFill/>
                    </a:lnB>
                    <a:noFill/>
                  </a:tcPr>
                </a:tc>
                <a:tc>
                  <a:txBody>
                    <a:bodyPr/>
                    <a:lstStyle/>
                    <a:p>
                      <a:pPr algn="r" fontAlgn="b"/>
                      <a:r>
                        <a:rPr lang="en-US" sz="3200" b="1" i="0" u="none" strike="noStrike" dirty="0">
                          <a:solidFill>
                            <a:srgbClr val="1C9845"/>
                          </a:solidFill>
                          <a:effectLst/>
                          <a:latin typeface="Calibri" panose="020F0502020204030204" pitchFamily="34" charset="0"/>
                        </a:rPr>
                        <a:t>18/196 (9.18%)</a:t>
                      </a:r>
                    </a:p>
                  </a:txBody>
                  <a:tcPr marL="7383" marR="7383" marT="7383" marB="0" anchor="b">
                    <a:lnL>
                      <a:noFill/>
                    </a:lnL>
                    <a:lnR>
                      <a:noFill/>
                    </a:lnR>
                    <a:lnT>
                      <a:noFill/>
                    </a:lnT>
                    <a:lnB>
                      <a:noFill/>
                    </a:lnB>
                    <a:noFill/>
                  </a:tcPr>
                </a:tc>
                <a:extLst>
                  <a:ext uri="{0D108BD9-81ED-4DB2-BD59-A6C34878D82A}">
                    <a16:rowId xmlns:a16="http://schemas.microsoft.com/office/drawing/2014/main" val="3338458760"/>
                  </a:ext>
                </a:extLst>
              </a:tr>
              <a:tr h="493346">
                <a:tc>
                  <a:txBody>
                    <a:bodyPr/>
                    <a:lstStyle/>
                    <a:p>
                      <a:pPr algn="l" fontAlgn="b"/>
                      <a:r>
                        <a:rPr lang="en-US" sz="3200" b="1" i="0" u="none" strike="noStrike" dirty="0">
                          <a:solidFill>
                            <a:schemeClr val="accent2"/>
                          </a:solidFill>
                          <a:effectLst/>
                          <a:latin typeface="Calibri" panose="020F0502020204030204" pitchFamily="34" charset="0"/>
                        </a:rPr>
                        <a:t>Differential, No clear pattern</a:t>
                      </a:r>
                    </a:p>
                  </a:txBody>
                  <a:tcPr marL="7383" marR="7383" marT="7383" marB="0" anchor="b">
                    <a:lnL>
                      <a:noFill/>
                    </a:lnL>
                    <a:lnR>
                      <a:noFill/>
                    </a:lnR>
                    <a:lnT>
                      <a:noFill/>
                    </a:lnT>
                    <a:lnB>
                      <a:noFill/>
                    </a:lnB>
                    <a:noFill/>
                  </a:tcPr>
                </a:tc>
                <a:tc>
                  <a:txBody>
                    <a:bodyPr/>
                    <a:lstStyle/>
                    <a:p>
                      <a:pPr marL="0" marR="0" indent="0" algn="r" defTabSz="914400" rtl="0" eaLnBrk="1" fontAlgn="b" latinLnBrk="0" hangingPunct="1">
                        <a:lnSpc>
                          <a:spcPct val="100000"/>
                        </a:lnSpc>
                        <a:spcBef>
                          <a:spcPts val="0"/>
                        </a:spcBef>
                        <a:spcAft>
                          <a:spcPts val="0"/>
                        </a:spcAft>
                        <a:buClrTx/>
                        <a:buSzTx/>
                        <a:buFontTx/>
                        <a:buNone/>
                        <a:tabLst/>
                        <a:defRPr/>
                      </a:pPr>
                      <a:r>
                        <a:rPr lang="en-US" sz="3200" b="1" i="0" u="none" strike="noStrike" dirty="0">
                          <a:solidFill>
                            <a:schemeClr val="accent2"/>
                          </a:solidFill>
                          <a:effectLst/>
                          <a:latin typeface="Calibri" panose="020F0502020204030204" pitchFamily="34" charset="0"/>
                        </a:rPr>
                        <a:t>16/196 (8.16%) </a:t>
                      </a:r>
                    </a:p>
                  </a:txBody>
                  <a:tcPr marL="7383" marR="7383" marT="7383" marB="0" anchor="b">
                    <a:lnL>
                      <a:noFill/>
                    </a:lnL>
                    <a:lnR>
                      <a:noFill/>
                    </a:lnR>
                    <a:lnT>
                      <a:noFill/>
                    </a:lnT>
                    <a:lnB>
                      <a:noFill/>
                    </a:lnB>
                    <a:noFill/>
                  </a:tcPr>
                </a:tc>
                <a:extLst>
                  <a:ext uri="{0D108BD9-81ED-4DB2-BD59-A6C34878D82A}">
                    <a16:rowId xmlns:a16="http://schemas.microsoft.com/office/drawing/2014/main" val="3141146408"/>
                  </a:ext>
                </a:extLst>
              </a:tr>
              <a:tr h="308341">
                <a:tc>
                  <a:txBody>
                    <a:bodyPr/>
                    <a:lstStyle/>
                    <a:p>
                      <a:pPr algn="l" fontAlgn="b"/>
                      <a:r>
                        <a:rPr lang="en-US" sz="3200" b="1" i="0" u="none" strike="noStrike" dirty="0">
                          <a:solidFill>
                            <a:srgbClr val="2F2EF9"/>
                          </a:solidFill>
                          <a:effectLst/>
                          <a:latin typeface="Calibri" panose="020F0502020204030204" pitchFamily="34" charset="0"/>
                        </a:rPr>
                        <a:t>Differential, Clear pattern</a:t>
                      </a:r>
                    </a:p>
                  </a:txBody>
                  <a:tcPr marL="7383" marR="7383" marT="7383" marB="0" anchor="b">
                    <a:lnL>
                      <a:noFill/>
                    </a:lnL>
                    <a:lnR>
                      <a:noFill/>
                    </a:lnR>
                    <a:lnT>
                      <a:noFill/>
                    </a:lnT>
                    <a:lnB w="28575" cap="flat" cmpd="sng" algn="ctr">
                      <a:solidFill>
                        <a:schemeClr val="tx1"/>
                      </a:solidFill>
                      <a:prstDash val="solid"/>
                      <a:round/>
                      <a:headEnd type="none" w="med" len="med"/>
                      <a:tailEnd type="none" w="med" len="med"/>
                    </a:lnB>
                    <a:noFill/>
                  </a:tcPr>
                </a:tc>
                <a:tc>
                  <a:txBody>
                    <a:bodyPr/>
                    <a:lstStyle/>
                    <a:p>
                      <a:pPr marL="0" marR="0" indent="0" algn="r" defTabSz="914400" rtl="0" eaLnBrk="1" fontAlgn="b" latinLnBrk="0" hangingPunct="1">
                        <a:lnSpc>
                          <a:spcPct val="100000"/>
                        </a:lnSpc>
                        <a:spcBef>
                          <a:spcPts val="0"/>
                        </a:spcBef>
                        <a:spcAft>
                          <a:spcPts val="0"/>
                        </a:spcAft>
                        <a:buClrTx/>
                        <a:buSzTx/>
                        <a:buFontTx/>
                        <a:buNone/>
                        <a:tabLst/>
                        <a:defRPr/>
                      </a:pPr>
                      <a:r>
                        <a:rPr lang="en-US" sz="3200" b="1" i="0" u="none" strike="noStrike" dirty="0">
                          <a:solidFill>
                            <a:srgbClr val="2F2EF9"/>
                          </a:solidFill>
                          <a:effectLst/>
                          <a:latin typeface="Calibri" panose="020F0502020204030204" pitchFamily="34" charset="0"/>
                        </a:rPr>
                        <a:t>102/196 (52.04%)</a:t>
                      </a:r>
                    </a:p>
                  </a:txBody>
                  <a:tcPr marL="7383" marR="7383" marT="7383" marB="0" anchor="b">
                    <a:lnL>
                      <a:noFill/>
                    </a:lnL>
                    <a:lnR>
                      <a:noFill/>
                    </a:lnR>
                    <a:lnT>
                      <a:noFill/>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97873040"/>
                  </a:ext>
                </a:extLst>
              </a:tr>
            </a:tbl>
          </a:graphicData>
        </a:graphic>
      </p:graphicFrame>
      <p:sp>
        <p:nvSpPr>
          <p:cNvPr id="5" name="Rectangle 4">
            <a:extLst>
              <a:ext uri="{FF2B5EF4-FFF2-40B4-BE49-F238E27FC236}">
                <a16:creationId xmlns:a16="http://schemas.microsoft.com/office/drawing/2014/main" id="{B22BEBB9-B14D-6344-BE78-D4D89F2F4982}"/>
              </a:ext>
            </a:extLst>
          </p:cNvPr>
          <p:cNvSpPr/>
          <p:nvPr/>
        </p:nvSpPr>
        <p:spPr>
          <a:xfrm>
            <a:off x="1268438" y="1704814"/>
            <a:ext cx="9655122" cy="7340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Observed Curve Robustness</a:t>
            </a:r>
          </a:p>
        </p:txBody>
      </p:sp>
      <p:sp>
        <p:nvSpPr>
          <p:cNvPr id="6" name="TextBox 5">
            <a:extLst>
              <a:ext uri="{FF2B5EF4-FFF2-40B4-BE49-F238E27FC236}">
                <a16:creationId xmlns:a16="http://schemas.microsoft.com/office/drawing/2014/main" id="{1EDC42BF-C565-8140-BC22-4D2ABA73CFDA}"/>
              </a:ext>
            </a:extLst>
          </p:cNvPr>
          <p:cNvSpPr txBox="1"/>
          <p:nvPr/>
        </p:nvSpPr>
        <p:spPr>
          <a:xfrm>
            <a:off x="0" y="6396335"/>
            <a:ext cx="12192000" cy="461665"/>
          </a:xfrm>
          <a:prstGeom prst="rect">
            <a:avLst/>
          </a:prstGeom>
          <a:solidFill>
            <a:srgbClr val="7030A0"/>
          </a:solidFill>
        </p:spPr>
        <p:txBody>
          <a:bodyPr wrap="square" rtlCol="0">
            <a:spAutoFit/>
          </a:bodyPr>
          <a:lstStyle/>
          <a:p>
            <a:pPr algn="ctr"/>
            <a:r>
              <a:rPr lang="en-US" sz="2400" b="1" dirty="0">
                <a:solidFill>
                  <a:schemeClr val="bg1"/>
                </a:solidFill>
              </a:rPr>
              <a:t>R Shiny Web Application: https://</a:t>
            </a:r>
            <a:r>
              <a:rPr lang="en-US" sz="2400" b="1" dirty="0" err="1">
                <a:solidFill>
                  <a:schemeClr val="bg1"/>
                </a:solidFill>
              </a:rPr>
              <a:t>emoriebeck.shinyapps.io</a:t>
            </a:r>
            <a:r>
              <a:rPr lang="en-US" sz="2400" b="1" dirty="0">
                <a:solidFill>
                  <a:schemeClr val="bg1"/>
                </a:solidFill>
              </a:rPr>
              <a:t>/selection</a:t>
            </a:r>
          </a:p>
        </p:txBody>
      </p:sp>
    </p:spTree>
    <p:extLst>
      <p:ext uri="{BB962C8B-B14F-4D97-AF65-F5344CB8AC3E}">
        <p14:creationId xmlns:p14="http://schemas.microsoft.com/office/powerpoint/2010/main" val="12252095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F69C733-1365-D74C-9F69-6D5CE24D30B2}"/>
              </a:ext>
            </a:extLst>
          </p:cNvPr>
          <p:cNvSpPr/>
          <p:nvPr/>
        </p:nvSpPr>
        <p:spPr>
          <a:xfrm>
            <a:off x="0" y="4981"/>
            <a:ext cx="12192000" cy="65621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t>Limitations of Personality Prediction</a:t>
            </a:r>
          </a:p>
        </p:txBody>
      </p:sp>
      <p:cxnSp>
        <p:nvCxnSpPr>
          <p:cNvPr id="6" name="Straight Connector 5">
            <a:extLst>
              <a:ext uri="{FF2B5EF4-FFF2-40B4-BE49-F238E27FC236}">
                <a16:creationId xmlns:a16="http://schemas.microsoft.com/office/drawing/2014/main" id="{4248D61A-7AC7-5645-BE77-1B9E5B78D556}"/>
              </a:ext>
            </a:extLst>
          </p:cNvPr>
          <p:cNvCxnSpPr>
            <a:cxnSpLocks/>
          </p:cNvCxnSpPr>
          <p:nvPr/>
        </p:nvCxnSpPr>
        <p:spPr>
          <a:xfrm>
            <a:off x="1413163" y="3818378"/>
            <a:ext cx="9115797"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088ACB20-D452-8943-8E08-9D436D48BAB9}"/>
              </a:ext>
            </a:extLst>
          </p:cNvPr>
          <p:cNvSpPr/>
          <p:nvPr/>
        </p:nvSpPr>
        <p:spPr>
          <a:xfrm>
            <a:off x="5250387" y="3567857"/>
            <a:ext cx="1503124" cy="501041"/>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T1</a:t>
            </a:r>
          </a:p>
        </p:txBody>
      </p:sp>
      <p:sp>
        <p:nvSpPr>
          <p:cNvPr id="11" name="Rectangle 10">
            <a:extLst>
              <a:ext uri="{FF2B5EF4-FFF2-40B4-BE49-F238E27FC236}">
                <a16:creationId xmlns:a16="http://schemas.microsoft.com/office/drawing/2014/main" id="{411EE081-86ED-A04C-8A9A-82BB8CBF806B}"/>
              </a:ext>
            </a:extLst>
          </p:cNvPr>
          <p:cNvSpPr/>
          <p:nvPr/>
        </p:nvSpPr>
        <p:spPr>
          <a:xfrm>
            <a:off x="8672218" y="3530623"/>
            <a:ext cx="1503124" cy="501041"/>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T2</a:t>
            </a:r>
          </a:p>
        </p:txBody>
      </p:sp>
      <p:cxnSp>
        <p:nvCxnSpPr>
          <p:cNvPr id="12" name="Straight Arrow Connector 11">
            <a:extLst>
              <a:ext uri="{FF2B5EF4-FFF2-40B4-BE49-F238E27FC236}">
                <a16:creationId xmlns:a16="http://schemas.microsoft.com/office/drawing/2014/main" id="{27B15876-B967-7345-B4B6-0E144F8AF3F0}"/>
              </a:ext>
            </a:extLst>
          </p:cNvPr>
          <p:cNvCxnSpPr>
            <a:cxnSpLocks/>
          </p:cNvCxnSpPr>
          <p:nvPr/>
        </p:nvCxnSpPr>
        <p:spPr>
          <a:xfrm flipV="1">
            <a:off x="9413180" y="4222178"/>
            <a:ext cx="0" cy="55183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41553715-4777-3040-9FBB-7E1E935049F7}"/>
              </a:ext>
            </a:extLst>
          </p:cNvPr>
          <p:cNvPicPr>
            <a:picLocks noChangeAspect="1"/>
          </p:cNvPicPr>
          <p:nvPr/>
        </p:nvPicPr>
        <p:blipFill>
          <a:blip r:embed="rId3"/>
          <a:stretch>
            <a:fillRect/>
          </a:stretch>
        </p:blipFill>
        <p:spPr>
          <a:xfrm>
            <a:off x="5707053" y="1977052"/>
            <a:ext cx="663895" cy="682668"/>
          </a:xfrm>
          <a:prstGeom prst="rect">
            <a:avLst/>
          </a:prstGeom>
        </p:spPr>
      </p:pic>
      <p:cxnSp>
        <p:nvCxnSpPr>
          <p:cNvPr id="14" name="Straight Arrow Connector 13">
            <a:extLst>
              <a:ext uri="{FF2B5EF4-FFF2-40B4-BE49-F238E27FC236}">
                <a16:creationId xmlns:a16="http://schemas.microsoft.com/office/drawing/2014/main" id="{8597EE22-C004-204A-803C-B79F2D87D93F}"/>
              </a:ext>
            </a:extLst>
          </p:cNvPr>
          <p:cNvCxnSpPr>
            <a:cxnSpLocks/>
          </p:cNvCxnSpPr>
          <p:nvPr/>
        </p:nvCxnSpPr>
        <p:spPr>
          <a:xfrm>
            <a:off x="5951318" y="2841006"/>
            <a:ext cx="0" cy="55183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83B94227-3A5C-0A46-B2ED-CB224AC939E5}"/>
              </a:ext>
            </a:extLst>
          </p:cNvPr>
          <p:cNvPicPr>
            <a:picLocks noChangeAspect="1"/>
          </p:cNvPicPr>
          <p:nvPr/>
        </p:nvPicPr>
        <p:blipFill>
          <a:blip r:embed="rId4"/>
          <a:stretch>
            <a:fillRect/>
          </a:stretch>
        </p:blipFill>
        <p:spPr>
          <a:xfrm>
            <a:off x="9189735" y="4781864"/>
            <a:ext cx="600553" cy="600553"/>
          </a:xfrm>
          <a:prstGeom prst="rect">
            <a:avLst/>
          </a:prstGeom>
        </p:spPr>
      </p:pic>
      <p:sp>
        <p:nvSpPr>
          <p:cNvPr id="16" name="Rectangle 15">
            <a:extLst>
              <a:ext uri="{FF2B5EF4-FFF2-40B4-BE49-F238E27FC236}">
                <a16:creationId xmlns:a16="http://schemas.microsoft.com/office/drawing/2014/main" id="{F2265AD3-D45C-274D-B7DF-568BB5FAB703}"/>
              </a:ext>
            </a:extLst>
          </p:cNvPr>
          <p:cNvSpPr/>
          <p:nvPr/>
        </p:nvSpPr>
        <p:spPr>
          <a:xfrm>
            <a:off x="4673947" y="1370091"/>
            <a:ext cx="2710257" cy="5991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rgbClr val="302EF8"/>
                </a:solidFill>
              </a:rPr>
              <a:t>Personality</a:t>
            </a:r>
          </a:p>
        </p:txBody>
      </p:sp>
      <p:sp>
        <p:nvSpPr>
          <p:cNvPr id="17" name="Rectangle 16">
            <a:extLst>
              <a:ext uri="{FF2B5EF4-FFF2-40B4-BE49-F238E27FC236}">
                <a16:creationId xmlns:a16="http://schemas.microsoft.com/office/drawing/2014/main" id="{9296D0A9-5D20-2243-AB21-56BBC4281CB5}"/>
              </a:ext>
            </a:extLst>
          </p:cNvPr>
          <p:cNvSpPr/>
          <p:nvPr/>
        </p:nvSpPr>
        <p:spPr>
          <a:xfrm>
            <a:off x="8040032" y="5571359"/>
            <a:ext cx="2710257" cy="5991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rgbClr val="302EF8"/>
                </a:solidFill>
              </a:rPr>
              <a:t>Outcomes</a:t>
            </a:r>
          </a:p>
        </p:txBody>
      </p:sp>
      <p:sp>
        <p:nvSpPr>
          <p:cNvPr id="18" name="Rectangle 17">
            <a:extLst>
              <a:ext uri="{FF2B5EF4-FFF2-40B4-BE49-F238E27FC236}">
                <a16:creationId xmlns:a16="http://schemas.microsoft.com/office/drawing/2014/main" id="{756FD3EC-4646-0040-AEC1-83C460955C11}"/>
              </a:ext>
            </a:extLst>
          </p:cNvPr>
          <p:cNvSpPr/>
          <p:nvPr/>
        </p:nvSpPr>
        <p:spPr>
          <a:xfrm>
            <a:off x="0" y="687536"/>
            <a:ext cx="12192000" cy="656216"/>
          </a:xfrm>
          <a:prstGeom prst="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Inattention to Third Variables (Selection Bias)</a:t>
            </a:r>
          </a:p>
        </p:txBody>
      </p:sp>
      <p:sp>
        <p:nvSpPr>
          <p:cNvPr id="19" name="Rectangle 18">
            <a:extLst>
              <a:ext uri="{FF2B5EF4-FFF2-40B4-BE49-F238E27FC236}">
                <a16:creationId xmlns:a16="http://schemas.microsoft.com/office/drawing/2014/main" id="{31A5B09A-B9B1-1741-84C9-9CB3B1C89E66}"/>
              </a:ext>
            </a:extLst>
          </p:cNvPr>
          <p:cNvSpPr/>
          <p:nvPr/>
        </p:nvSpPr>
        <p:spPr>
          <a:xfrm>
            <a:off x="1828556" y="3567857"/>
            <a:ext cx="1503124" cy="501041"/>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T0</a:t>
            </a:r>
          </a:p>
        </p:txBody>
      </p:sp>
      <p:cxnSp>
        <p:nvCxnSpPr>
          <p:cNvPr id="22" name="Straight Arrow Connector 21">
            <a:extLst>
              <a:ext uri="{FF2B5EF4-FFF2-40B4-BE49-F238E27FC236}">
                <a16:creationId xmlns:a16="http://schemas.microsoft.com/office/drawing/2014/main" id="{1B3097DD-B212-704D-BE16-83248C59AD19}"/>
              </a:ext>
            </a:extLst>
          </p:cNvPr>
          <p:cNvCxnSpPr>
            <a:cxnSpLocks/>
          </p:cNvCxnSpPr>
          <p:nvPr/>
        </p:nvCxnSpPr>
        <p:spPr>
          <a:xfrm flipV="1">
            <a:off x="2558923" y="4304386"/>
            <a:ext cx="0" cy="55183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3" name="Picture 22">
            <a:extLst>
              <a:ext uri="{FF2B5EF4-FFF2-40B4-BE49-F238E27FC236}">
                <a16:creationId xmlns:a16="http://schemas.microsoft.com/office/drawing/2014/main" id="{E7C376BA-1E1D-B840-ACC6-21907E4EBC36}"/>
              </a:ext>
            </a:extLst>
          </p:cNvPr>
          <p:cNvPicPr>
            <a:picLocks noChangeAspect="1"/>
          </p:cNvPicPr>
          <p:nvPr/>
        </p:nvPicPr>
        <p:blipFill>
          <a:blip r:embed="rId4"/>
          <a:stretch>
            <a:fillRect/>
          </a:stretch>
        </p:blipFill>
        <p:spPr>
          <a:xfrm>
            <a:off x="2335478" y="4864072"/>
            <a:ext cx="600553" cy="600553"/>
          </a:xfrm>
          <a:prstGeom prst="rect">
            <a:avLst/>
          </a:prstGeom>
        </p:spPr>
      </p:pic>
      <p:sp>
        <p:nvSpPr>
          <p:cNvPr id="24" name="Rectangle 23">
            <a:extLst>
              <a:ext uri="{FF2B5EF4-FFF2-40B4-BE49-F238E27FC236}">
                <a16:creationId xmlns:a16="http://schemas.microsoft.com/office/drawing/2014/main" id="{DDA93F58-6DA7-F04B-8E61-7081777616F9}"/>
              </a:ext>
            </a:extLst>
          </p:cNvPr>
          <p:cNvSpPr/>
          <p:nvPr/>
        </p:nvSpPr>
        <p:spPr>
          <a:xfrm>
            <a:off x="1185775" y="5653567"/>
            <a:ext cx="2710257" cy="5991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rgbClr val="302EF8"/>
                </a:solidFill>
              </a:rPr>
              <a:t>Outcomes</a:t>
            </a:r>
          </a:p>
        </p:txBody>
      </p:sp>
      <p:sp>
        <p:nvSpPr>
          <p:cNvPr id="2" name="Rectangle 1">
            <a:extLst>
              <a:ext uri="{FF2B5EF4-FFF2-40B4-BE49-F238E27FC236}">
                <a16:creationId xmlns:a16="http://schemas.microsoft.com/office/drawing/2014/main" id="{5CC92EF7-8149-F64B-8DC3-7A22B67BF02A}"/>
              </a:ext>
            </a:extLst>
          </p:cNvPr>
          <p:cNvSpPr/>
          <p:nvPr/>
        </p:nvSpPr>
        <p:spPr>
          <a:xfrm>
            <a:off x="1080655" y="4222178"/>
            <a:ext cx="2815377" cy="2237999"/>
          </a:xfrm>
          <a:prstGeom prst="rect">
            <a:avLst/>
          </a:prstGeom>
          <a:solidFill>
            <a:srgbClr val="FFFFFF">
              <a:alpha val="7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Arrow Connector 19">
            <a:extLst>
              <a:ext uri="{FF2B5EF4-FFF2-40B4-BE49-F238E27FC236}">
                <a16:creationId xmlns:a16="http://schemas.microsoft.com/office/drawing/2014/main" id="{25D767BD-39B1-1D47-BDDC-BFAE7653522D}"/>
              </a:ext>
            </a:extLst>
          </p:cNvPr>
          <p:cNvCxnSpPr>
            <a:cxnSpLocks/>
            <a:stCxn id="36" idx="3"/>
            <a:endCxn id="13" idx="1"/>
          </p:cNvCxnSpPr>
          <p:nvPr/>
        </p:nvCxnSpPr>
        <p:spPr>
          <a:xfrm>
            <a:off x="4380953" y="1663917"/>
            <a:ext cx="1326100" cy="65446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9C9A92BB-6D96-774C-952B-7135F63BDB41}"/>
              </a:ext>
            </a:extLst>
          </p:cNvPr>
          <p:cNvCxnSpPr>
            <a:cxnSpLocks/>
            <a:endCxn id="13" idx="1"/>
          </p:cNvCxnSpPr>
          <p:nvPr/>
        </p:nvCxnSpPr>
        <p:spPr>
          <a:xfrm flipV="1">
            <a:off x="5232597" y="2318386"/>
            <a:ext cx="474456" cy="6718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D707457B-BCB0-5741-9B5C-723ED4192F54}"/>
              </a:ext>
            </a:extLst>
          </p:cNvPr>
          <p:cNvCxnSpPr>
            <a:cxnSpLocks/>
            <a:endCxn id="13" idx="1"/>
          </p:cNvCxnSpPr>
          <p:nvPr/>
        </p:nvCxnSpPr>
        <p:spPr>
          <a:xfrm flipV="1">
            <a:off x="4380679" y="2318386"/>
            <a:ext cx="1326374" cy="80659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11669F7E-97D1-A54B-A5C2-2667DD51AF69}"/>
              </a:ext>
            </a:extLst>
          </p:cNvPr>
          <p:cNvCxnSpPr>
            <a:cxnSpLocks/>
            <a:stCxn id="31" idx="3"/>
            <a:endCxn id="13" idx="1"/>
          </p:cNvCxnSpPr>
          <p:nvPr/>
        </p:nvCxnSpPr>
        <p:spPr>
          <a:xfrm flipV="1">
            <a:off x="2585458" y="2318386"/>
            <a:ext cx="3121595" cy="78806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EDE47AE2-9568-7243-99E6-20A884B8B69C}"/>
              </a:ext>
            </a:extLst>
          </p:cNvPr>
          <p:cNvCxnSpPr>
            <a:cxnSpLocks/>
            <a:endCxn id="13" idx="1"/>
          </p:cNvCxnSpPr>
          <p:nvPr/>
        </p:nvCxnSpPr>
        <p:spPr>
          <a:xfrm flipV="1">
            <a:off x="3441751" y="2318386"/>
            <a:ext cx="2265302" cy="50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9F3CF8B3-8C25-C142-9917-6340D36A7929}"/>
              </a:ext>
            </a:extLst>
          </p:cNvPr>
          <p:cNvCxnSpPr>
            <a:cxnSpLocks/>
            <a:stCxn id="30" idx="3"/>
            <a:endCxn id="13" idx="1"/>
          </p:cNvCxnSpPr>
          <p:nvPr/>
        </p:nvCxnSpPr>
        <p:spPr>
          <a:xfrm flipV="1">
            <a:off x="1672285" y="2318386"/>
            <a:ext cx="4034768" cy="4875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45E4ABB6-829C-8A4A-A0B8-D399CF2A5DA4}"/>
              </a:ext>
            </a:extLst>
          </p:cNvPr>
          <p:cNvCxnSpPr>
            <a:cxnSpLocks/>
            <a:stCxn id="35" idx="3"/>
            <a:endCxn id="13" idx="1"/>
          </p:cNvCxnSpPr>
          <p:nvPr/>
        </p:nvCxnSpPr>
        <p:spPr>
          <a:xfrm>
            <a:off x="2585458" y="1663917"/>
            <a:ext cx="3121595" cy="65446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8A820CB7-FED8-FE44-82E2-B0DB1754A144}"/>
              </a:ext>
            </a:extLst>
          </p:cNvPr>
          <p:cNvSpPr/>
          <p:nvPr/>
        </p:nvSpPr>
        <p:spPr>
          <a:xfrm>
            <a:off x="0" y="2055168"/>
            <a:ext cx="1672285" cy="623943"/>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Age</a:t>
            </a:r>
          </a:p>
        </p:txBody>
      </p:sp>
      <p:sp>
        <p:nvSpPr>
          <p:cNvPr id="31" name="Rectangle 30">
            <a:extLst>
              <a:ext uri="{FF2B5EF4-FFF2-40B4-BE49-F238E27FC236}">
                <a16:creationId xmlns:a16="http://schemas.microsoft.com/office/drawing/2014/main" id="{953A36D5-941A-3F42-BBE4-BC313B73A1F6}"/>
              </a:ext>
            </a:extLst>
          </p:cNvPr>
          <p:cNvSpPr/>
          <p:nvPr/>
        </p:nvSpPr>
        <p:spPr>
          <a:xfrm>
            <a:off x="913173" y="2794480"/>
            <a:ext cx="1672285" cy="623943"/>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Education</a:t>
            </a:r>
          </a:p>
        </p:txBody>
      </p:sp>
      <p:sp>
        <p:nvSpPr>
          <p:cNvPr id="32" name="Rectangle 31">
            <a:extLst>
              <a:ext uri="{FF2B5EF4-FFF2-40B4-BE49-F238E27FC236}">
                <a16:creationId xmlns:a16="http://schemas.microsoft.com/office/drawing/2014/main" id="{45E89EE0-5936-5E48-89B8-AFF633FD86D1}"/>
              </a:ext>
            </a:extLst>
          </p:cNvPr>
          <p:cNvSpPr/>
          <p:nvPr/>
        </p:nvSpPr>
        <p:spPr>
          <a:xfrm>
            <a:off x="3565234" y="2055168"/>
            <a:ext cx="1672285" cy="623943"/>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Health</a:t>
            </a:r>
          </a:p>
        </p:txBody>
      </p:sp>
      <p:sp>
        <p:nvSpPr>
          <p:cNvPr id="33" name="Rectangle 32">
            <a:extLst>
              <a:ext uri="{FF2B5EF4-FFF2-40B4-BE49-F238E27FC236}">
                <a16:creationId xmlns:a16="http://schemas.microsoft.com/office/drawing/2014/main" id="{0B3329FC-AE7F-FB4A-A842-E2A16DD3BA28}"/>
              </a:ext>
            </a:extLst>
          </p:cNvPr>
          <p:cNvSpPr/>
          <p:nvPr/>
        </p:nvSpPr>
        <p:spPr>
          <a:xfrm>
            <a:off x="2708669" y="2805151"/>
            <a:ext cx="1672285" cy="623943"/>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Family</a:t>
            </a:r>
          </a:p>
        </p:txBody>
      </p:sp>
      <p:sp>
        <p:nvSpPr>
          <p:cNvPr id="34" name="Rectangle 33">
            <a:extLst>
              <a:ext uri="{FF2B5EF4-FFF2-40B4-BE49-F238E27FC236}">
                <a16:creationId xmlns:a16="http://schemas.microsoft.com/office/drawing/2014/main" id="{C1E90D50-9395-F843-82DA-DE55B1EF49F5}"/>
              </a:ext>
            </a:extLst>
          </p:cNvPr>
          <p:cNvSpPr/>
          <p:nvPr/>
        </p:nvSpPr>
        <p:spPr>
          <a:xfrm>
            <a:off x="1782617" y="2055169"/>
            <a:ext cx="1672285" cy="623943"/>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Early Life</a:t>
            </a:r>
          </a:p>
        </p:txBody>
      </p:sp>
      <p:sp>
        <p:nvSpPr>
          <p:cNvPr id="35" name="Rectangle 34">
            <a:extLst>
              <a:ext uri="{FF2B5EF4-FFF2-40B4-BE49-F238E27FC236}">
                <a16:creationId xmlns:a16="http://schemas.microsoft.com/office/drawing/2014/main" id="{DEAF2007-3657-9D4D-9997-796237977400}"/>
              </a:ext>
            </a:extLst>
          </p:cNvPr>
          <p:cNvSpPr/>
          <p:nvPr/>
        </p:nvSpPr>
        <p:spPr>
          <a:xfrm>
            <a:off x="913173" y="1351945"/>
            <a:ext cx="1672285" cy="623943"/>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Income</a:t>
            </a:r>
          </a:p>
        </p:txBody>
      </p:sp>
      <p:sp>
        <p:nvSpPr>
          <p:cNvPr id="36" name="Rectangle 35">
            <a:extLst>
              <a:ext uri="{FF2B5EF4-FFF2-40B4-BE49-F238E27FC236}">
                <a16:creationId xmlns:a16="http://schemas.microsoft.com/office/drawing/2014/main" id="{476DC747-6332-F44D-86DF-E19E57490A76}"/>
              </a:ext>
            </a:extLst>
          </p:cNvPr>
          <p:cNvSpPr/>
          <p:nvPr/>
        </p:nvSpPr>
        <p:spPr>
          <a:xfrm>
            <a:off x="2708668" y="1351945"/>
            <a:ext cx="1672285" cy="623943"/>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Social</a:t>
            </a:r>
          </a:p>
        </p:txBody>
      </p:sp>
      <p:graphicFrame>
        <p:nvGraphicFramePr>
          <p:cNvPr id="38" name="Table 37">
            <a:extLst>
              <a:ext uri="{FF2B5EF4-FFF2-40B4-BE49-F238E27FC236}">
                <a16:creationId xmlns:a16="http://schemas.microsoft.com/office/drawing/2014/main" id="{9C481890-5919-4E4E-8B44-3C5E49AE6EFB}"/>
              </a:ext>
            </a:extLst>
          </p:cNvPr>
          <p:cNvGraphicFramePr>
            <a:graphicFrameLocks noGrp="1"/>
          </p:cNvGraphicFramePr>
          <p:nvPr>
            <p:extLst>
              <p:ext uri="{D42A27DB-BD31-4B8C-83A1-F6EECF244321}">
                <p14:modId xmlns:p14="http://schemas.microsoft.com/office/powerpoint/2010/main" val="590617407"/>
              </p:ext>
            </p:extLst>
          </p:nvPr>
        </p:nvGraphicFramePr>
        <p:xfrm>
          <a:off x="0" y="669954"/>
          <a:ext cx="12192000" cy="640080"/>
        </p:xfrm>
        <a:graphic>
          <a:graphicData uri="http://schemas.openxmlformats.org/drawingml/2006/table">
            <a:tbl>
              <a:tblPr firstRow="1" bandRow="1">
                <a:tableStyleId>{5C22544A-7EE6-4342-B048-85BDC9FD1C3A}</a:tableStyleId>
              </a:tblPr>
              <a:tblGrid>
                <a:gridCol w="2438400">
                  <a:extLst>
                    <a:ext uri="{9D8B030D-6E8A-4147-A177-3AD203B41FA5}">
                      <a16:colId xmlns:a16="http://schemas.microsoft.com/office/drawing/2014/main" val="2675878359"/>
                    </a:ext>
                  </a:extLst>
                </a:gridCol>
                <a:gridCol w="2438400">
                  <a:extLst>
                    <a:ext uri="{9D8B030D-6E8A-4147-A177-3AD203B41FA5}">
                      <a16:colId xmlns:a16="http://schemas.microsoft.com/office/drawing/2014/main" val="1988272518"/>
                    </a:ext>
                  </a:extLst>
                </a:gridCol>
                <a:gridCol w="2438400">
                  <a:extLst>
                    <a:ext uri="{9D8B030D-6E8A-4147-A177-3AD203B41FA5}">
                      <a16:colId xmlns:a16="http://schemas.microsoft.com/office/drawing/2014/main" val="2528695090"/>
                    </a:ext>
                  </a:extLst>
                </a:gridCol>
                <a:gridCol w="2438400">
                  <a:extLst>
                    <a:ext uri="{9D8B030D-6E8A-4147-A177-3AD203B41FA5}">
                      <a16:colId xmlns:a16="http://schemas.microsoft.com/office/drawing/2014/main" val="1257646453"/>
                    </a:ext>
                  </a:extLst>
                </a:gridCol>
                <a:gridCol w="2438400">
                  <a:extLst>
                    <a:ext uri="{9D8B030D-6E8A-4147-A177-3AD203B41FA5}">
                      <a16:colId xmlns:a16="http://schemas.microsoft.com/office/drawing/2014/main" val="166446408"/>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dirty="0">
                          <a:solidFill>
                            <a:schemeClr val="bg1"/>
                          </a:solidFill>
                        </a:rPr>
                        <a:t>Cross-Sectional (Reverse Causality)</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algn="ctr"/>
                      <a:r>
                        <a:rPr lang="en-US" dirty="0"/>
                        <a:t>Third Variables (Selection Bias)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7030A0"/>
                    </a:solidFill>
                  </a:tcPr>
                </a:tc>
                <a:tc>
                  <a:txBody>
                    <a:bodyPr/>
                    <a:lstStyle/>
                    <a:p>
                      <a:pPr algn="ctr"/>
                      <a:r>
                        <a:rPr lang="en-US" dirty="0"/>
                        <a:t>Arbitrary Covariate Inclusion</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algn="ctr"/>
                      <a:r>
                        <a:rPr lang="en-US" dirty="0"/>
                        <a:t>Unclear Boundary Conditions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algn="ctr"/>
                      <a:r>
                        <a:rPr lang="en-US" dirty="0"/>
                        <a:t>Single Studies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4191370413"/>
                  </a:ext>
                </a:extLst>
              </a:tr>
            </a:tbl>
          </a:graphicData>
        </a:graphic>
      </p:graphicFrame>
    </p:spTree>
    <p:extLst>
      <p:ext uri="{BB962C8B-B14F-4D97-AF65-F5344CB8AC3E}">
        <p14:creationId xmlns:p14="http://schemas.microsoft.com/office/powerpoint/2010/main" val="896936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1" grpId="0" animBg="1"/>
      <p:bldP spid="32" grpId="0" animBg="1"/>
      <p:bldP spid="33" grpId="0" animBg="1"/>
      <p:bldP spid="34" grpId="0" animBg="1"/>
      <p:bldP spid="35" grpId="0" animBg="1"/>
      <p:bldP spid="36"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F8232349-F650-EE48-87BA-A22C1076C658}"/>
              </a:ext>
            </a:extLst>
          </p:cNvPr>
          <p:cNvGraphicFramePr>
            <a:graphicFrameLocks noGrp="1"/>
          </p:cNvGraphicFramePr>
          <p:nvPr>
            <p:extLst>
              <p:ext uri="{D42A27DB-BD31-4B8C-83A1-F6EECF244321}">
                <p14:modId xmlns:p14="http://schemas.microsoft.com/office/powerpoint/2010/main" val="2885953916"/>
              </p:ext>
            </p:extLst>
          </p:nvPr>
        </p:nvGraphicFramePr>
        <p:xfrm>
          <a:off x="0" y="0"/>
          <a:ext cx="12192000" cy="582506"/>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554269618"/>
                    </a:ext>
                  </a:extLst>
                </a:gridCol>
                <a:gridCol w="4064000">
                  <a:extLst>
                    <a:ext uri="{9D8B030D-6E8A-4147-A177-3AD203B41FA5}">
                      <a16:colId xmlns:a16="http://schemas.microsoft.com/office/drawing/2014/main" val="1174822857"/>
                    </a:ext>
                  </a:extLst>
                </a:gridCol>
                <a:gridCol w="4064000">
                  <a:extLst>
                    <a:ext uri="{9D8B030D-6E8A-4147-A177-3AD203B41FA5}">
                      <a16:colId xmlns:a16="http://schemas.microsoft.com/office/drawing/2014/main" val="3564525316"/>
                    </a:ext>
                  </a:extLst>
                </a:gridCol>
              </a:tblGrid>
              <a:tr h="582506">
                <a:tc>
                  <a:txBody>
                    <a:bodyPr/>
                    <a:lstStyle/>
                    <a:p>
                      <a:pPr algn="ctr"/>
                      <a:r>
                        <a:rPr lang="en-US" sz="2800" dirty="0"/>
                        <a:t>Inference Tests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algn="ctr"/>
                      <a:r>
                        <a:rPr lang="en-US" sz="2800" dirty="0"/>
                        <a:t>Specification Curves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algn="ctr"/>
                      <a:r>
                        <a:rPr lang="en-US" sz="2800" dirty="0"/>
                        <a:t>Key Variables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7030A0"/>
                    </a:solidFill>
                  </a:tcPr>
                </a:tc>
                <a:extLst>
                  <a:ext uri="{0D108BD9-81ED-4DB2-BD59-A6C34878D82A}">
                    <a16:rowId xmlns:a16="http://schemas.microsoft.com/office/drawing/2014/main" val="2633248741"/>
                  </a:ext>
                </a:extLst>
              </a:tr>
            </a:tbl>
          </a:graphicData>
        </a:graphic>
      </p:graphicFrame>
      <p:pic>
        <p:nvPicPr>
          <p:cNvPr id="5" name="Picture 4" descr="A screenshot of a cell phone&#10;&#10;Description automatically generated">
            <a:extLst>
              <a:ext uri="{FF2B5EF4-FFF2-40B4-BE49-F238E27FC236}">
                <a16:creationId xmlns:a16="http://schemas.microsoft.com/office/drawing/2014/main" id="{BD9E0CFC-953E-1444-89DC-3686B7FD663D}"/>
              </a:ext>
            </a:extLst>
          </p:cNvPr>
          <p:cNvPicPr>
            <a:picLocks noChangeAspect="1"/>
          </p:cNvPicPr>
          <p:nvPr/>
        </p:nvPicPr>
        <p:blipFill>
          <a:blip r:embed="rId3"/>
          <a:stretch>
            <a:fillRect/>
          </a:stretch>
        </p:blipFill>
        <p:spPr>
          <a:xfrm>
            <a:off x="1791208" y="1282302"/>
            <a:ext cx="8363547" cy="5575698"/>
          </a:xfrm>
          <a:prstGeom prst="rect">
            <a:avLst/>
          </a:prstGeom>
        </p:spPr>
      </p:pic>
      <p:sp>
        <p:nvSpPr>
          <p:cNvPr id="3" name="Rectangle 2">
            <a:extLst>
              <a:ext uri="{FF2B5EF4-FFF2-40B4-BE49-F238E27FC236}">
                <a16:creationId xmlns:a16="http://schemas.microsoft.com/office/drawing/2014/main" id="{25BC5DE6-6E81-C540-80AD-4623E85DE32B}"/>
              </a:ext>
            </a:extLst>
          </p:cNvPr>
          <p:cNvSpPr/>
          <p:nvPr/>
        </p:nvSpPr>
        <p:spPr>
          <a:xfrm>
            <a:off x="2617940" y="1553227"/>
            <a:ext cx="7415408" cy="20542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CECAD183-8C8F-274B-9635-40D2E8E0F79E}"/>
              </a:ext>
            </a:extLst>
          </p:cNvPr>
          <p:cNvSpPr/>
          <p:nvPr/>
        </p:nvSpPr>
        <p:spPr>
          <a:xfrm>
            <a:off x="2630466" y="4102559"/>
            <a:ext cx="7415408" cy="23107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6" name="Table 5">
            <a:extLst>
              <a:ext uri="{FF2B5EF4-FFF2-40B4-BE49-F238E27FC236}">
                <a16:creationId xmlns:a16="http://schemas.microsoft.com/office/drawing/2014/main" id="{33940896-A01D-F64E-BF3A-974BA21BDDFD}"/>
              </a:ext>
            </a:extLst>
          </p:cNvPr>
          <p:cNvGraphicFramePr>
            <a:graphicFrameLocks noGrp="1"/>
          </p:cNvGraphicFramePr>
          <p:nvPr>
            <p:extLst>
              <p:ext uri="{D42A27DB-BD31-4B8C-83A1-F6EECF244321}">
                <p14:modId xmlns:p14="http://schemas.microsoft.com/office/powerpoint/2010/main" val="428985373"/>
              </p:ext>
            </p:extLst>
          </p:nvPr>
        </p:nvGraphicFramePr>
        <p:xfrm>
          <a:off x="1829222" y="684872"/>
          <a:ext cx="8287517" cy="495063"/>
        </p:xfrm>
        <a:graphic>
          <a:graphicData uri="http://schemas.openxmlformats.org/drawingml/2006/table">
            <a:tbl>
              <a:tblPr/>
              <a:tblGrid>
                <a:gridCol w="5234352">
                  <a:extLst>
                    <a:ext uri="{9D8B030D-6E8A-4147-A177-3AD203B41FA5}">
                      <a16:colId xmlns:a16="http://schemas.microsoft.com/office/drawing/2014/main" val="3569208660"/>
                    </a:ext>
                  </a:extLst>
                </a:gridCol>
                <a:gridCol w="3053165">
                  <a:extLst>
                    <a:ext uri="{9D8B030D-6E8A-4147-A177-3AD203B41FA5}">
                      <a16:colId xmlns:a16="http://schemas.microsoft.com/office/drawing/2014/main" val="2138795341"/>
                    </a:ext>
                  </a:extLst>
                </a:gridCol>
              </a:tblGrid>
              <a:tr h="370010">
                <a:tc>
                  <a:txBody>
                    <a:bodyPr/>
                    <a:lstStyle/>
                    <a:p>
                      <a:pPr algn="l" fontAlgn="b"/>
                      <a:r>
                        <a:rPr lang="en-US" sz="3200" b="1" i="0" u="none" strike="noStrike" dirty="0">
                          <a:solidFill>
                            <a:srgbClr val="C00000"/>
                          </a:solidFill>
                          <a:effectLst/>
                          <a:latin typeface="Calibri" panose="020F0502020204030204" pitchFamily="34" charset="0"/>
                        </a:rPr>
                        <a:t>Not Robust</a:t>
                      </a:r>
                    </a:p>
                  </a:txBody>
                  <a:tcPr marL="7383" marR="7383" marT="7383" marB="0" anchor="b">
                    <a:lnL>
                      <a:noFill/>
                    </a:lnL>
                    <a:lnR>
                      <a:noFill/>
                    </a:lnR>
                    <a:lnT w="28575"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marR="0" indent="0" algn="r" defTabSz="914400" rtl="0" eaLnBrk="1" fontAlgn="b" latinLnBrk="0" hangingPunct="1">
                        <a:lnSpc>
                          <a:spcPct val="100000"/>
                        </a:lnSpc>
                        <a:spcBef>
                          <a:spcPts val="0"/>
                        </a:spcBef>
                        <a:spcAft>
                          <a:spcPts val="0"/>
                        </a:spcAft>
                        <a:buClrTx/>
                        <a:buSzTx/>
                        <a:buFontTx/>
                        <a:buNone/>
                        <a:tabLst/>
                        <a:defRPr/>
                      </a:pPr>
                      <a:r>
                        <a:rPr lang="en-US" sz="3200" b="1" i="0" u="none" strike="noStrike" dirty="0">
                          <a:solidFill>
                            <a:srgbClr val="C00000"/>
                          </a:solidFill>
                          <a:effectLst/>
                          <a:latin typeface="Calibri" panose="020F0502020204030204" pitchFamily="34" charset="0"/>
                        </a:rPr>
                        <a:t>60/196 (30.61%) </a:t>
                      </a:r>
                    </a:p>
                  </a:txBody>
                  <a:tcPr marL="7383" marR="7383" marT="7383" marB="0" anchor="b">
                    <a:lnL>
                      <a:noFill/>
                    </a:lnL>
                    <a:lnR>
                      <a:noFill/>
                    </a:lnR>
                    <a:lnT w="28575"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2720567573"/>
                  </a:ext>
                </a:extLst>
              </a:tr>
            </a:tbl>
          </a:graphicData>
        </a:graphic>
      </p:graphicFrame>
    </p:spTree>
    <p:extLst>
      <p:ext uri="{BB962C8B-B14F-4D97-AF65-F5344CB8AC3E}">
        <p14:creationId xmlns:p14="http://schemas.microsoft.com/office/powerpoint/2010/main" val="128582384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F8232349-F650-EE48-87BA-A22C1076C658}"/>
              </a:ext>
            </a:extLst>
          </p:cNvPr>
          <p:cNvGraphicFramePr>
            <a:graphicFrameLocks noGrp="1"/>
          </p:cNvGraphicFramePr>
          <p:nvPr/>
        </p:nvGraphicFramePr>
        <p:xfrm>
          <a:off x="0" y="0"/>
          <a:ext cx="12192000" cy="582506"/>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554269618"/>
                    </a:ext>
                  </a:extLst>
                </a:gridCol>
                <a:gridCol w="4064000">
                  <a:extLst>
                    <a:ext uri="{9D8B030D-6E8A-4147-A177-3AD203B41FA5}">
                      <a16:colId xmlns:a16="http://schemas.microsoft.com/office/drawing/2014/main" val="1174822857"/>
                    </a:ext>
                  </a:extLst>
                </a:gridCol>
                <a:gridCol w="4064000">
                  <a:extLst>
                    <a:ext uri="{9D8B030D-6E8A-4147-A177-3AD203B41FA5}">
                      <a16:colId xmlns:a16="http://schemas.microsoft.com/office/drawing/2014/main" val="3564525316"/>
                    </a:ext>
                  </a:extLst>
                </a:gridCol>
              </a:tblGrid>
              <a:tr h="582506">
                <a:tc>
                  <a:txBody>
                    <a:bodyPr/>
                    <a:lstStyle/>
                    <a:p>
                      <a:pPr algn="ctr"/>
                      <a:r>
                        <a:rPr lang="en-US" sz="2800" dirty="0"/>
                        <a:t>Inference Tests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algn="ctr"/>
                      <a:r>
                        <a:rPr lang="en-US" sz="2800" dirty="0"/>
                        <a:t>Specification Curves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algn="ctr"/>
                      <a:r>
                        <a:rPr lang="en-US" sz="2800" dirty="0"/>
                        <a:t>Key Variables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7030A0"/>
                    </a:solidFill>
                  </a:tcPr>
                </a:tc>
                <a:extLst>
                  <a:ext uri="{0D108BD9-81ED-4DB2-BD59-A6C34878D82A}">
                    <a16:rowId xmlns:a16="http://schemas.microsoft.com/office/drawing/2014/main" val="2633248741"/>
                  </a:ext>
                </a:extLst>
              </a:tr>
            </a:tbl>
          </a:graphicData>
        </a:graphic>
      </p:graphicFrame>
      <p:pic>
        <p:nvPicPr>
          <p:cNvPr id="5" name="Picture 4" descr="A screenshot of a cell phone&#10;&#10;Description automatically generated">
            <a:extLst>
              <a:ext uri="{FF2B5EF4-FFF2-40B4-BE49-F238E27FC236}">
                <a16:creationId xmlns:a16="http://schemas.microsoft.com/office/drawing/2014/main" id="{BD9E0CFC-953E-1444-89DC-3686B7FD663D}"/>
              </a:ext>
            </a:extLst>
          </p:cNvPr>
          <p:cNvPicPr>
            <a:picLocks noChangeAspect="1"/>
          </p:cNvPicPr>
          <p:nvPr/>
        </p:nvPicPr>
        <p:blipFill>
          <a:blip r:embed="rId3"/>
          <a:stretch>
            <a:fillRect/>
          </a:stretch>
        </p:blipFill>
        <p:spPr>
          <a:xfrm>
            <a:off x="1791208" y="1282302"/>
            <a:ext cx="8363547" cy="5575698"/>
          </a:xfrm>
          <a:prstGeom prst="rect">
            <a:avLst/>
          </a:prstGeom>
        </p:spPr>
      </p:pic>
      <p:sp>
        <p:nvSpPr>
          <p:cNvPr id="11" name="Rectangle 10">
            <a:extLst>
              <a:ext uri="{FF2B5EF4-FFF2-40B4-BE49-F238E27FC236}">
                <a16:creationId xmlns:a16="http://schemas.microsoft.com/office/drawing/2014/main" id="{C22A9226-05FF-B94C-A713-C5D271F0228F}"/>
              </a:ext>
            </a:extLst>
          </p:cNvPr>
          <p:cNvSpPr/>
          <p:nvPr/>
        </p:nvSpPr>
        <p:spPr>
          <a:xfrm>
            <a:off x="2888166" y="6278137"/>
            <a:ext cx="3969834" cy="200722"/>
          </a:xfrm>
          <a:prstGeom prst="rect">
            <a:avLst/>
          </a:prstGeom>
          <a:noFill/>
          <a:ln w="28575">
            <a:solidFill>
              <a:srgbClr val="2F2EF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a:extLst>
              <a:ext uri="{FF2B5EF4-FFF2-40B4-BE49-F238E27FC236}">
                <a16:creationId xmlns:a16="http://schemas.microsoft.com/office/drawing/2014/main" id="{25F10C0E-C21F-0B42-9C8E-824B06BB92AD}"/>
              </a:ext>
            </a:extLst>
          </p:cNvPr>
          <p:cNvCxnSpPr>
            <a:cxnSpLocks/>
          </p:cNvCxnSpPr>
          <p:nvPr/>
        </p:nvCxnSpPr>
        <p:spPr>
          <a:xfrm>
            <a:off x="1661532" y="6278137"/>
            <a:ext cx="691375" cy="89209"/>
          </a:xfrm>
          <a:prstGeom prst="straightConnector1">
            <a:avLst/>
          </a:prstGeom>
          <a:ln w="38100">
            <a:solidFill>
              <a:srgbClr val="2F2EF9"/>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EAAFCDCD-A191-224A-82B5-667F5631E41A}"/>
              </a:ext>
            </a:extLst>
          </p:cNvPr>
          <p:cNvSpPr/>
          <p:nvPr/>
        </p:nvSpPr>
        <p:spPr>
          <a:xfrm>
            <a:off x="0" y="5742878"/>
            <a:ext cx="1661532" cy="981307"/>
          </a:xfrm>
          <a:prstGeom prst="rect">
            <a:avLst/>
          </a:prstGeom>
          <a:noFill/>
          <a:ln w="28575">
            <a:solidFill>
              <a:srgbClr val="2F2EF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Age impacts the direction of the relationship</a:t>
            </a:r>
          </a:p>
        </p:txBody>
      </p:sp>
      <p:cxnSp>
        <p:nvCxnSpPr>
          <p:cNvPr id="16" name="Straight Arrow Connector 15">
            <a:extLst>
              <a:ext uri="{FF2B5EF4-FFF2-40B4-BE49-F238E27FC236}">
                <a16:creationId xmlns:a16="http://schemas.microsoft.com/office/drawing/2014/main" id="{F0FE01AE-76B6-6A4B-A65F-611137F9B83A}"/>
              </a:ext>
            </a:extLst>
          </p:cNvPr>
          <p:cNvCxnSpPr>
            <a:cxnSpLocks/>
          </p:cNvCxnSpPr>
          <p:nvPr/>
        </p:nvCxnSpPr>
        <p:spPr>
          <a:xfrm flipV="1">
            <a:off x="1661532" y="4215161"/>
            <a:ext cx="512956" cy="308517"/>
          </a:xfrm>
          <a:prstGeom prst="straightConnector1">
            <a:avLst/>
          </a:prstGeom>
          <a:ln w="38100">
            <a:solidFill>
              <a:srgbClr val="2F2EF9"/>
            </a:solidFill>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45E71594-EB19-6F4D-B465-8F3F3062B7DC}"/>
              </a:ext>
            </a:extLst>
          </p:cNvPr>
          <p:cNvSpPr/>
          <p:nvPr/>
        </p:nvSpPr>
        <p:spPr>
          <a:xfrm>
            <a:off x="0" y="3988419"/>
            <a:ext cx="1661532" cy="1263805"/>
          </a:xfrm>
          <a:prstGeom prst="rect">
            <a:avLst/>
          </a:prstGeom>
          <a:noFill/>
          <a:ln w="28575">
            <a:solidFill>
              <a:srgbClr val="2F2EF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Self-rated health attenuates the relationship</a:t>
            </a:r>
          </a:p>
        </p:txBody>
      </p:sp>
      <p:sp>
        <p:nvSpPr>
          <p:cNvPr id="19" name="Rectangle 18">
            <a:extLst>
              <a:ext uri="{FF2B5EF4-FFF2-40B4-BE49-F238E27FC236}">
                <a16:creationId xmlns:a16="http://schemas.microsoft.com/office/drawing/2014/main" id="{05125B1A-034A-6B4E-B463-CD619169DFAE}"/>
              </a:ext>
            </a:extLst>
          </p:cNvPr>
          <p:cNvSpPr/>
          <p:nvPr/>
        </p:nvSpPr>
        <p:spPr>
          <a:xfrm>
            <a:off x="3530074" y="4092453"/>
            <a:ext cx="6294150" cy="200722"/>
          </a:xfrm>
          <a:prstGeom prst="rect">
            <a:avLst/>
          </a:prstGeom>
          <a:noFill/>
          <a:ln w="28575">
            <a:solidFill>
              <a:srgbClr val="2F2EF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2" name="Table 11">
            <a:extLst>
              <a:ext uri="{FF2B5EF4-FFF2-40B4-BE49-F238E27FC236}">
                <a16:creationId xmlns:a16="http://schemas.microsoft.com/office/drawing/2014/main" id="{E7674E08-4863-0049-977C-BBBFA71404C1}"/>
              </a:ext>
            </a:extLst>
          </p:cNvPr>
          <p:cNvGraphicFramePr>
            <a:graphicFrameLocks noGrp="1"/>
          </p:cNvGraphicFramePr>
          <p:nvPr>
            <p:extLst>
              <p:ext uri="{D42A27DB-BD31-4B8C-83A1-F6EECF244321}">
                <p14:modId xmlns:p14="http://schemas.microsoft.com/office/powerpoint/2010/main" val="2618338676"/>
              </p:ext>
            </p:extLst>
          </p:nvPr>
        </p:nvGraphicFramePr>
        <p:xfrm>
          <a:off x="1829222" y="684872"/>
          <a:ext cx="8287517" cy="495063"/>
        </p:xfrm>
        <a:graphic>
          <a:graphicData uri="http://schemas.openxmlformats.org/drawingml/2006/table">
            <a:tbl>
              <a:tblPr/>
              <a:tblGrid>
                <a:gridCol w="5234352">
                  <a:extLst>
                    <a:ext uri="{9D8B030D-6E8A-4147-A177-3AD203B41FA5}">
                      <a16:colId xmlns:a16="http://schemas.microsoft.com/office/drawing/2014/main" val="3569208660"/>
                    </a:ext>
                  </a:extLst>
                </a:gridCol>
                <a:gridCol w="3053165">
                  <a:extLst>
                    <a:ext uri="{9D8B030D-6E8A-4147-A177-3AD203B41FA5}">
                      <a16:colId xmlns:a16="http://schemas.microsoft.com/office/drawing/2014/main" val="2138795341"/>
                    </a:ext>
                  </a:extLst>
                </a:gridCol>
              </a:tblGrid>
              <a:tr h="370010">
                <a:tc>
                  <a:txBody>
                    <a:bodyPr/>
                    <a:lstStyle/>
                    <a:p>
                      <a:pPr algn="l" fontAlgn="b"/>
                      <a:r>
                        <a:rPr lang="en-US" sz="3200" b="1" i="0" u="none" strike="noStrike" dirty="0">
                          <a:solidFill>
                            <a:srgbClr val="C00000"/>
                          </a:solidFill>
                          <a:effectLst/>
                          <a:latin typeface="Calibri" panose="020F0502020204030204" pitchFamily="34" charset="0"/>
                        </a:rPr>
                        <a:t>Not Robust</a:t>
                      </a:r>
                    </a:p>
                  </a:txBody>
                  <a:tcPr marL="7383" marR="7383" marT="7383" marB="0" anchor="b">
                    <a:lnL>
                      <a:noFill/>
                    </a:lnL>
                    <a:lnR>
                      <a:noFill/>
                    </a:lnR>
                    <a:lnT w="28575"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marR="0" indent="0" algn="r" defTabSz="914400" rtl="0" eaLnBrk="1" fontAlgn="b" latinLnBrk="0" hangingPunct="1">
                        <a:lnSpc>
                          <a:spcPct val="100000"/>
                        </a:lnSpc>
                        <a:spcBef>
                          <a:spcPts val="0"/>
                        </a:spcBef>
                        <a:spcAft>
                          <a:spcPts val="0"/>
                        </a:spcAft>
                        <a:buClrTx/>
                        <a:buSzTx/>
                        <a:buFontTx/>
                        <a:buNone/>
                        <a:tabLst/>
                        <a:defRPr/>
                      </a:pPr>
                      <a:r>
                        <a:rPr lang="en-US" sz="3200" b="1" i="0" u="none" strike="noStrike" dirty="0">
                          <a:solidFill>
                            <a:srgbClr val="C00000"/>
                          </a:solidFill>
                          <a:effectLst/>
                          <a:latin typeface="Calibri" panose="020F0502020204030204" pitchFamily="34" charset="0"/>
                        </a:rPr>
                        <a:t>60/196 (30.61%) </a:t>
                      </a:r>
                    </a:p>
                  </a:txBody>
                  <a:tcPr marL="7383" marR="7383" marT="7383" marB="0" anchor="b">
                    <a:lnL>
                      <a:noFill/>
                    </a:lnL>
                    <a:lnR>
                      <a:noFill/>
                    </a:lnR>
                    <a:lnT w="28575"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2720567573"/>
                  </a:ext>
                </a:extLst>
              </a:tr>
            </a:tbl>
          </a:graphicData>
        </a:graphic>
      </p:graphicFrame>
    </p:spTree>
    <p:extLst>
      <p:ext uri="{BB962C8B-B14F-4D97-AF65-F5344CB8AC3E}">
        <p14:creationId xmlns:p14="http://schemas.microsoft.com/office/powerpoint/2010/main" val="1326468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5" grpId="0" animBg="1"/>
      <p:bldP spid="17" grpId="0" animBg="1"/>
      <p:bldP spid="19" grpId="0"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F8232349-F650-EE48-87BA-A22C1076C658}"/>
              </a:ext>
            </a:extLst>
          </p:cNvPr>
          <p:cNvGraphicFramePr>
            <a:graphicFrameLocks noGrp="1"/>
          </p:cNvGraphicFramePr>
          <p:nvPr/>
        </p:nvGraphicFramePr>
        <p:xfrm>
          <a:off x="0" y="0"/>
          <a:ext cx="12192000" cy="582506"/>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554269618"/>
                    </a:ext>
                  </a:extLst>
                </a:gridCol>
                <a:gridCol w="4064000">
                  <a:extLst>
                    <a:ext uri="{9D8B030D-6E8A-4147-A177-3AD203B41FA5}">
                      <a16:colId xmlns:a16="http://schemas.microsoft.com/office/drawing/2014/main" val="1174822857"/>
                    </a:ext>
                  </a:extLst>
                </a:gridCol>
                <a:gridCol w="4064000">
                  <a:extLst>
                    <a:ext uri="{9D8B030D-6E8A-4147-A177-3AD203B41FA5}">
                      <a16:colId xmlns:a16="http://schemas.microsoft.com/office/drawing/2014/main" val="3564525316"/>
                    </a:ext>
                  </a:extLst>
                </a:gridCol>
              </a:tblGrid>
              <a:tr h="582506">
                <a:tc>
                  <a:txBody>
                    <a:bodyPr/>
                    <a:lstStyle/>
                    <a:p>
                      <a:pPr algn="ctr"/>
                      <a:r>
                        <a:rPr lang="en-US" sz="2800" dirty="0"/>
                        <a:t>Inference Tests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algn="ctr"/>
                      <a:r>
                        <a:rPr lang="en-US" sz="2800" dirty="0"/>
                        <a:t>Specification Curves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algn="ctr"/>
                      <a:r>
                        <a:rPr lang="en-US" sz="2800" dirty="0"/>
                        <a:t>Key Variables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7030A0"/>
                    </a:solidFill>
                  </a:tcPr>
                </a:tc>
                <a:extLst>
                  <a:ext uri="{0D108BD9-81ED-4DB2-BD59-A6C34878D82A}">
                    <a16:rowId xmlns:a16="http://schemas.microsoft.com/office/drawing/2014/main" val="2633248741"/>
                  </a:ext>
                </a:extLst>
              </a:tr>
            </a:tbl>
          </a:graphicData>
        </a:graphic>
      </p:graphicFrame>
      <p:pic>
        <p:nvPicPr>
          <p:cNvPr id="6" name="Picture 5" descr="A screenshot of a cell phone&#10;&#10;Description automatically generated">
            <a:extLst>
              <a:ext uri="{FF2B5EF4-FFF2-40B4-BE49-F238E27FC236}">
                <a16:creationId xmlns:a16="http://schemas.microsoft.com/office/drawing/2014/main" id="{FDD7186A-95ED-BC4E-92BF-871C4116D8B9}"/>
              </a:ext>
            </a:extLst>
          </p:cNvPr>
          <p:cNvPicPr>
            <a:picLocks noChangeAspect="1"/>
          </p:cNvPicPr>
          <p:nvPr/>
        </p:nvPicPr>
        <p:blipFill>
          <a:blip r:embed="rId2"/>
          <a:stretch>
            <a:fillRect/>
          </a:stretch>
        </p:blipFill>
        <p:spPr>
          <a:xfrm>
            <a:off x="1914226" y="1282302"/>
            <a:ext cx="8363547" cy="5575698"/>
          </a:xfrm>
          <a:prstGeom prst="rect">
            <a:avLst/>
          </a:prstGeom>
        </p:spPr>
      </p:pic>
      <p:sp>
        <p:nvSpPr>
          <p:cNvPr id="5" name="Left Bracket 4">
            <a:extLst>
              <a:ext uri="{FF2B5EF4-FFF2-40B4-BE49-F238E27FC236}">
                <a16:creationId xmlns:a16="http://schemas.microsoft.com/office/drawing/2014/main" id="{83E38767-0F27-A84D-9A2F-4625605F2065}"/>
              </a:ext>
            </a:extLst>
          </p:cNvPr>
          <p:cNvSpPr/>
          <p:nvPr/>
        </p:nvSpPr>
        <p:spPr>
          <a:xfrm>
            <a:off x="2464421" y="2821258"/>
            <a:ext cx="156116" cy="512957"/>
          </a:xfrm>
          <a:prstGeom prst="leftBracket">
            <a:avLst/>
          </a:prstGeom>
          <a:ln w="57150">
            <a:solidFill>
              <a:srgbClr val="2F2EF9"/>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Rectangle 6">
            <a:extLst>
              <a:ext uri="{FF2B5EF4-FFF2-40B4-BE49-F238E27FC236}">
                <a16:creationId xmlns:a16="http://schemas.microsoft.com/office/drawing/2014/main" id="{5A6771A2-7034-0345-B5B3-15C38D3975B0}"/>
              </a:ext>
            </a:extLst>
          </p:cNvPr>
          <p:cNvSpPr/>
          <p:nvPr/>
        </p:nvSpPr>
        <p:spPr>
          <a:xfrm>
            <a:off x="68949" y="3049859"/>
            <a:ext cx="1723042" cy="1025913"/>
          </a:xfrm>
          <a:prstGeom prst="rect">
            <a:avLst/>
          </a:prstGeom>
          <a:noFill/>
          <a:ln w="38100">
            <a:solidFill>
              <a:srgbClr val="2F2EF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Not a lot of effect size change</a:t>
            </a:r>
          </a:p>
        </p:txBody>
      </p:sp>
      <p:cxnSp>
        <p:nvCxnSpPr>
          <p:cNvPr id="8" name="Straight Arrow Connector 7">
            <a:extLst>
              <a:ext uri="{FF2B5EF4-FFF2-40B4-BE49-F238E27FC236}">
                <a16:creationId xmlns:a16="http://schemas.microsoft.com/office/drawing/2014/main" id="{07DF468F-363F-4946-AA93-1DE0856DC21B}"/>
              </a:ext>
            </a:extLst>
          </p:cNvPr>
          <p:cNvCxnSpPr>
            <a:stCxn id="7" idx="3"/>
          </p:cNvCxnSpPr>
          <p:nvPr/>
        </p:nvCxnSpPr>
        <p:spPr>
          <a:xfrm flipV="1">
            <a:off x="1791991" y="3049859"/>
            <a:ext cx="583219" cy="512957"/>
          </a:xfrm>
          <a:prstGeom prst="straightConnector1">
            <a:avLst/>
          </a:prstGeom>
          <a:ln w="38100">
            <a:solidFill>
              <a:srgbClr val="2F2EF9"/>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6F1E4E11-EEFB-EF4D-B8DD-E2CCE7AE622C}"/>
              </a:ext>
            </a:extLst>
          </p:cNvPr>
          <p:cNvCxnSpPr>
            <a:cxnSpLocks/>
          </p:cNvCxnSpPr>
          <p:nvPr/>
        </p:nvCxnSpPr>
        <p:spPr>
          <a:xfrm flipH="1">
            <a:off x="9958105" y="5932448"/>
            <a:ext cx="372849" cy="369851"/>
          </a:xfrm>
          <a:prstGeom prst="straightConnector1">
            <a:avLst/>
          </a:prstGeom>
          <a:ln w="38100">
            <a:solidFill>
              <a:srgbClr val="2F2EF9"/>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CDA9C414-C510-4D47-939C-E5177C78BC04}"/>
              </a:ext>
            </a:extLst>
          </p:cNvPr>
          <p:cNvSpPr/>
          <p:nvPr/>
        </p:nvSpPr>
        <p:spPr>
          <a:xfrm>
            <a:off x="10337294" y="5018049"/>
            <a:ext cx="1761779" cy="1427355"/>
          </a:xfrm>
          <a:prstGeom prst="rect">
            <a:avLst/>
          </a:prstGeom>
          <a:noFill/>
          <a:ln w="38100">
            <a:solidFill>
              <a:srgbClr val="2F2EF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Only specifications including age and alcohol are significant</a:t>
            </a:r>
          </a:p>
        </p:txBody>
      </p:sp>
      <p:graphicFrame>
        <p:nvGraphicFramePr>
          <p:cNvPr id="3" name="Table 2">
            <a:extLst>
              <a:ext uri="{FF2B5EF4-FFF2-40B4-BE49-F238E27FC236}">
                <a16:creationId xmlns:a16="http://schemas.microsoft.com/office/drawing/2014/main" id="{47AF18DF-FDF1-014A-9B3A-FB1C2B02C5DE}"/>
              </a:ext>
            </a:extLst>
          </p:cNvPr>
          <p:cNvGraphicFramePr>
            <a:graphicFrameLocks noGrp="1"/>
          </p:cNvGraphicFramePr>
          <p:nvPr>
            <p:extLst>
              <p:ext uri="{D42A27DB-BD31-4B8C-83A1-F6EECF244321}">
                <p14:modId xmlns:p14="http://schemas.microsoft.com/office/powerpoint/2010/main" val="4272897246"/>
              </p:ext>
            </p:extLst>
          </p:nvPr>
        </p:nvGraphicFramePr>
        <p:xfrm>
          <a:off x="1952240" y="684872"/>
          <a:ext cx="8287517" cy="495063"/>
        </p:xfrm>
        <a:graphic>
          <a:graphicData uri="http://schemas.openxmlformats.org/drawingml/2006/table">
            <a:tbl>
              <a:tblPr/>
              <a:tblGrid>
                <a:gridCol w="5234352">
                  <a:extLst>
                    <a:ext uri="{9D8B030D-6E8A-4147-A177-3AD203B41FA5}">
                      <a16:colId xmlns:a16="http://schemas.microsoft.com/office/drawing/2014/main" val="1542371791"/>
                    </a:ext>
                  </a:extLst>
                </a:gridCol>
                <a:gridCol w="3053165">
                  <a:extLst>
                    <a:ext uri="{9D8B030D-6E8A-4147-A177-3AD203B41FA5}">
                      <a16:colId xmlns:a16="http://schemas.microsoft.com/office/drawing/2014/main" val="2409501221"/>
                    </a:ext>
                  </a:extLst>
                </a:gridCol>
              </a:tblGrid>
              <a:tr h="431678">
                <a:tc>
                  <a:txBody>
                    <a:bodyPr/>
                    <a:lstStyle/>
                    <a:p>
                      <a:pPr algn="l" fontAlgn="b"/>
                      <a:r>
                        <a:rPr lang="en-US" sz="3200" b="1" i="0" u="none" strike="noStrike" dirty="0">
                          <a:solidFill>
                            <a:srgbClr val="1C9845"/>
                          </a:solidFill>
                          <a:effectLst/>
                          <a:latin typeface="Calibri" panose="020F0502020204030204" pitchFamily="34" charset="0"/>
                        </a:rPr>
                        <a:t>Robust</a:t>
                      </a:r>
                    </a:p>
                  </a:txBody>
                  <a:tcPr marL="7383" marR="7383" marT="7383" marB="0" anchor="b">
                    <a:lnL>
                      <a:noFill/>
                    </a:lnL>
                    <a:lnR>
                      <a:noFill/>
                    </a:lnR>
                    <a:lnT>
                      <a:noFill/>
                    </a:lnT>
                    <a:lnB>
                      <a:noFill/>
                    </a:lnB>
                    <a:noFill/>
                  </a:tcPr>
                </a:tc>
                <a:tc>
                  <a:txBody>
                    <a:bodyPr/>
                    <a:lstStyle/>
                    <a:p>
                      <a:pPr algn="r" fontAlgn="b"/>
                      <a:r>
                        <a:rPr lang="en-US" sz="3200" b="1" i="0" u="none" strike="noStrike" dirty="0">
                          <a:solidFill>
                            <a:srgbClr val="1C9845"/>
                          </a:solidFill>
                          <a:effectLst/>
                          <a:latin typeface="Calibri" panose="020F0502020204030204" pitchFamily="34" charset="0"/>
                        </a:rPr>
                        <a:t>18/196 (9.18%)</a:t>
                      </a:r>
                    </a:p>
                  </a:txBody>
                  <a:tcPr marL="7383" marR="7383" marT="7383" marB="0" anchor="b">
                    <a:lnL>
                      <a:noFill/>
                    </a:lnL>
                    <a:lnR>
                      <a:noFill/>
                    </a:lnR>
                    <a:lnT>
                      <a:noFill/>
                    </a:lnT>
                    <a:lnB>
                      <a:noFill/>
                    </a:lnB>
                    <a:noFill/>
                  </a:tcPr>
                </a:tc>
                <a:extLst>
                  <a:ext uri="{0D108BD9-81ED-4DB2-BD59-A6C34878D82A}">
                    <a16:rowId xmlns:a16="http://schemas.microsoft.com/office/drawing/2014/main" val="3361518804"/>
                  </a:ext>
                </a:extLst>
              </a:tr>
            </a:tbl>
          </a:graphicData>
        </a:graphic>
      </p:graphicFrame>
    </p:spTree>
    <p:extLst>
      <p:ext uri="{BB962C8B-B14F-4D97-AF65-F5344CB8AC3E}">
        <p14:creationId xmlns:p14="http://schemas.microsoft.com/office/powerpoint/2010/main" val="230371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11"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F8232349-F650-EE48-87BA-A22C1076C658}"/>
              </a:ext>
            </a:extLst>
          </p:cNvPr>
          <p:cNvGraphicFramePr>
            <a:graphicFrameLocks noGrp="1"/>
          </p:cNvGraphicFramePr>
          <p:nvPr/>
        </p:nvGraphicFramePr>
        <p:xfrm>
          <a:off x="0" y="0"/>
          <a:ext cx="12192000" cy="582506"/>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554269618"/>
                    </a:ext>
                  </a:extLst>
                </a:gridCol>
                <a:gridCol w="4064000">
                  <a:extLst>
                    <a:ext uri="{9D8B030D-6E8A-4147-A177-3AD203B41FA5}">
                      <a16:colId xmlns:a16="http://schemas.microsoft.com/office/drawing/2014/main" val="1174822857"/>
                    </a:ext>
                  </a:extLst>
                </a:gridCol>
                <a:gridCol w="4064000">
                  <a:extLst>
                    <a:ext uri="{9D8B030D-6E8A-4147-A177-3AD203B41FA5}">
                      <a16:colId xmlns:a16="http://schemas.microsoft.com/office/drawing/2014/main" val="3564525316"/>
                    </a:ext>
                  </a:extLst>
                </a:gridCol>
              </a:tblGrid>
              <a:tr h="582506">
                <a:tc>
                  <a:txBody>
                    <a:bodyPr/>
                    <a:lstStyle/>
                    <a:p>
                      <a:pPr algn="ctr"/>
                      <a:r>
                        <a:rPr lang="en-US" sz="2800" dirty="0"/>
                        <a:t>Inference Tests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algn="ctr"/>
                      <a:r>
                        <a:rPr lang="en-US" sz="2800" dirty="0"/>
                        <a:t>Specification Curves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algn="ctr"/>
                      <a:r>
                        <a:rPr lang="en-US" sz="2800" dirty="0"/>
                        <a:t>Key Variables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7030A0"/>
                    </a:solidFill>
                  </a:tcPr>
                </a:tc>
                <a:extLst>
                  <a:ext uri="{0D108BD9-81ED-4DB2-BD59-A6C34878D82A}">
                    <a16:rowId xmlns:a16="http://schemas.microsoft.com/office/drawing/2014/main" val="2633248741"/>
                  </a:ext>
                </a:extLst>
              </a:tr>
            </a:tbl>
          </a:graphicData>
        </a:graphic>
      </p:graphicFrame>
      <p:pic>
        <p:nvPicPr>
          <p:cNvPr id="5" name="Picture 4" descr="A screenshot of a social media post&#10;&#10;Description automatically generated">
            <a:extLst>
              <a:ext uri="{FF2B5EF4-FFF2-40B4-BE49-F238E27FC236}">
                <a16:creationId xmlns:a16="http://schemas.microsoft.com/office/drawing/2014/main" id="{D5604115-1A27-1748-A53E-FBE6A18B593D}"/>
              </a:ext>
            </a:extLst>
          </p:cNvPr>
          <p:cNvPicPr>
            <a:picLocks noChangeAspect="1"/>
          </p:cNvPicPr>
          <p:nvPr/>
        </p:nvPicPr>
        <p:blipFill>
          <a:blip r:embed="rId2"/>
          <a:stretch>
            <a:fillRect/>
          </a:stretch>
        </p:blipFill>
        <p:spPr>
          <a:xfrm>
            <a:off x="1791991" y="1283346"/>
            <a:ext cx="8361981" cy="5574654"/>
          </a:xfrm>
          <a:prstGeom prst="rect">
            <a:avLst/>
          </a:prstGeom>
        </p:spPr>
      </p:pic>
      <p:sp>
        <p:nvSpPr>
          <p:cNvPr id="3" name="Left Bracket 2">
            <a:extLst>
              <a:ext uri="{FF2B5EF4-FFF2-40B4-BE49-F238E27FC236}">
                <a16:creationId xmlns:a16="http://schemas.microsoft.com/office/drawing/2014/main" id="{A60221BD-8658-204A-A15D-5FEE7F14B27D}"/>
              </a:ext>
            </a:extLst>
          </p:cNvPr>
          <p:cNvSpPr/>
          <p:nvPr/>
        </p:nvSpPr>
        <p:spPr>
          <a:xfrm>
            <a:off x="2464421" y="2765502"/>
            <a:ext cx="133813" cy="568714"/>
          </a:xfrm>
          <a:prstGeom prst="leftBracket">
            <a:avLst/>
          </a:prstGeom>
          <a:ln w="57150">
            <a:solidFill>
              <a:srgbClr val="2F2EF9"/>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Rectangle 5">
            <a:extLst>
              <a:ext uri="{FF2B5EF4-FFF2-40B4-BE49-F238E27FC236}">
                <a16:creationId xmlns:a16="http://schemas.microsoft.com/office/drawing/2014/main" id="{D6F21817-926D-9D48-A2BF-EBD6B5A6DB35}"/>
              </a:ext>
            </a:extLst>
          </p:cNvPr>
          <p:cNvSpPr/>
          <p:nvPr/>
        </p:nvSpPr>
        <p:spPr>
          <a:xfrm>
            <a:off x="68949" y="3049859"/>
            <a:ext cx="1723042" cy="1025913"/>
          </a:xfrm>
          <a:prstGeom prst="rect">
            <a:avLst/>
          </a:prstGeom>
          <a:noFill/>
          <a:ln w="38100">
            <a:solidFill>
              <a:srgbClr val="2F2EF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Not a lot of effect size change</a:t>
            </a:r>
          </a:p>
        </p:txBody>
      </p:sp>
      <p:cxnSp>
        <p:nvCxnSpPr>
          <p:cNvPr id="8" name="Straight Arrow Connector 7">
            <a:extLst>
              <a:ext uri="{FF2B5EF4-FFF2-40B4-BE49-F238E27FC236}">
                <a16:creationId xmlns:a16="http://schemas.microsoft.com/office/drawing/2014/main" id="{8B6E505A-3D7A-B446-9F32-F88BE42FEE51}"/>
              </a:ext>
            </a:extLst>
          </p:cNvPr>
          <p:cNvCxnSpPr>
            <a:stCxn id="6" idx="3"/>
          </p:cNvCxnSpPr>
          <p:nvPr/>
        </p:nvCxnSpPr>
        <p:spPr>
          <a:xfrm flipV="1">
            <a:off x="1791991" y="3049859"/>
            <a:ext cx="583219" cy="512957"/>
          </a:xfrm>
          <a:prstGeom prst="straightConnector1">
            <a:avLst/>
          </a:prstGeom>
          <a:ln w="38100">
            <a:solidFill>
              <a:srgbClr val="2F2EF9"/>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7" name="Table 6">
            <a:extLst>
              <a:ext uri="{FF2B5EF4-FFF2-40B4-BE49-F238E27FC236}">
                <a16:creationId xmlns:a16="http://schemas.microsoft.com/office/drawing/2014/main" id="{2B722DA9-D29A-3248-8228-9F4652233AA0}"/>
              </a:ext>
            </a:extLst>
          </p:cNvPr>
          <p:cNvGraphicFramePr>
            <a:graphicFrameLocks noGrp="1"/>
          </p:cNvGraphicFramePr>
          <p:nvPr>
            <p:extLst>
              <p:ext uri="{D42A27DB-BD31-4B8C-83A1-F6EECF244321}">
                <p14:modId xmlns:p14="http://schemas.microsoft.com/office/powerpoint/2010/main" val="3712796562"/>
              </p:ext>
            </p:extLst>
          </p:nvPr>
        </p:nvGraphicFramePr>
        <p:xfrm>
          <a:off x="1829222" y="685394"/>
          <a:ext cx="8287517" cy="495063"/>
        </p:xfrm>
        <a:graphic>
          <a:graphicData uri="http://schemas.openxmlformats.org/drawingml/2006/table">
            <a:tbl>
              <a:tblPr/>
              <a:tblGrid>
                <a:gridCol w="5234352">
                  <a:extLst>
                    <a:ext uri="{9D8B030D-6E8A-4147-A177-3AD203B41FA5}">
                      <a16:colId xmlns:a16="http://schemas.microsoft.com/office/drawing/2014/main" val="1391122748"/>
                    </a:ext>
                  </a:extLst>
                </a:gridCol>
                <a:gridCol w="3053165">
                  <a:extLst>
                    <a:ext uri="{9D8B030D-6E8A-4147-A177-3AD203B41FA5}">
                      <a16:colId xmlns:a16="http://schemas.microsoft.com/office/drawing/2014/main" val="2438583565"/>
                    </a:ext>
                  </a:extLst>
                </a:gridCol>
              </a:tblGrid>
              <a:tr h="493346">
                <a:tc>
                  <a:txBody>
                    <a:bodyPr/>
                    <a:lstStyle/>
                    <a:p>
                      <a:pPr algn="l" fontAlgn="b"/>
                      <a:r>
                        <a:rPr lang="en-US" sz="3200" b="1" i="0" u="none" strike="noStrike" dirty="0">
                          <a:solidFill>
                            <a:schemeClr val="accent2"/>
                          </a:solidFill>
                          <a:effectLst/>
                          <a:latin typeface="Calibri" panose="020F0502020204030204" pitchFamily="34" charset="0"/>
                        </a:rPr>
                        <a:t>Differential, No clear pattern</a:t>
                      </a:r>
                    </a:p>
                  </a:txBody>
                  <a:tcPr marL="7383" marR="7383" marT="7383" marB="0" anchor="b">
                    <a:lnL>
                      <a:noFill/>
                    </a:lnL>
                    <a:lnR>
                      <a:noFill/>
                    </a:lnR>
                    <a:lnT>
                      <a:noFill/>
                    </a:lnT>
                    <a:lnB>
                      <a:noFill/>
                    </a:lnB>
                    <a:noFill/>
                  </a:tcPr>
                </a:tc>
                <a:tc>
                  <a:txBody>
                    <a:bodyPr/>
                    <a:lstStyle/>
                    <a:p>
                      <a:pPr marL="0" marR="0" indent="0" algn="r" defTabSz="914400" rtl="0" eaLnBrk="1" fontAlgn="b" latinLnBrk="0" hangingPunct="1">
                        <a:lnSpc>
                          <a:spcPct val="100000"/>
                        </a:lnSpc>
                        <a:spcBef>
                          <a:spcPts val="0"/>
                        </a:spcBef>
                        <a:spcAft>
                          <a:spcPts val="0"/>
                        </a:spcAft>
                        <a:buClrTx/>
                        <a:buSzTx/>
                        <a:buFontTx/>
                        <a:buNone/>
                        <a:tabLst/>
                        <a:defRPr/>
                      </a:pPr>
                      <a:r>
                        <a:rPr lang="en-US" sz="3200" b="1" i="0" u="none" strike="noStrike" dirty="0">
                          <a:solidFill>
                            <a:schemeClr val="accent2"/>
                          </a:solidFill>
                          <a:effectLst/>
                          <a:latin typeface="Calibri" panose="020F0502020204030204" pitchFamily="34" charset="0"/>
                        </a:rPr>
                        <a:t>16/196 (8.16%) </a:t>
                      </a:r>
                    </a:p>
                  </a:txBody>
                  <a:tcPr marL="7383" marR="7383" marT="7383" marB="0" anchor="b">
                    <a:lnL>
                      <a:noFill/>
                    </a:lnL>
                    <a:lnR>
                      <a:noFill/>
                    </a:lnR>
                    <a:lnT>
                      <a:noFill/>
                    </a:lnT>
                    <a:lnB>
                      <a:noFill/>
                    </a:lnB>
                    <a:noFill/>
                  </a:tcPr>
                </a:tc>
                <a:extLst>
                  <a:ext uri="{0D108BD9-81ED-4DB2-BD59-A6C34878D82A}">
                    <a16:rowId xmlns:a16="http://schemas.microsoft.com/office/drawing/2014/main" val="458849607"/>
                  </a:ext>
                </a:extLst>
              </a:tr>
            </a:tbl>
          </a:graphicData>
        </a:graphic>
      </p:graphicFrame>
    </p:spTree>
    <p:extLst>
      <p:ext uri="{BB962C8B-B14F-4D97-AF65-F5344CB8AC3E}">
        <p14:creationId xmlns:p14="http://schemas.microsoft.com/office/powerpoint/2010/main" val="3172107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F8232349-F650-EE48-87BA-A22C1076C658}"/>
              </a:ext>
            </a:extLst>
          </p:cNvPr>
          <p:cNvGraphicFramePr>
            <a:graphicFrameLocks noGrp="1"/>
          </p:cNvGraphicFramePr>
          <p:nvPr/>
        </p:nvGraphicFramePr>
        <p:xfrm>
          <a:off x="0" y="0"/>
          <a:ext cx="12192000" cy="582506"/>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554269618"/>
                    </a:ext>
                  </a:extLst>
                </a:gridCol>
                <a:gridCol w="4064000">
                  <a:extLst>
                    <a:ext uri="{9D8B030D-6E8A-4147-A177-3AD203B41FA5}">
                      <a16:colId xmlns:a16="http://schemas.microsoft.com/office/drawing/2014/main" val="1174822857"/>
                    </a:ext>
                  </a:extLst>
                </a:gridCol>
                <a:gridCol w="4064000">
                  <a:extLst>
                    <a:ext uri="{9D8B030D-6E8A-4147-A177-3AD203B41FA5}">
                      <a16:colId xmlns:a16="http://schemas.microsoft.com/office/drawing/2014/main" val="3564525316"/>
                    </a:ext>
                  </a:extLst>
                </a:gridCol>
              </a:tblGrid>
              <a:tr h="582506">
                <a:tc>
                  <a:txBody>
                    <a:bodyPr/>
                    <a:lstStyle/>
                    <a:p>
                      <a:pPr algn="ctr"/>
                      <a:r>
                        <a:rPr lang="en-US" sz="2800" dirty="0"/>
                        <a:t>Inference Tests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algn="ctr"/>
                      <a:r>
                        <a:rPr lang="en-US" sz="2800" dirty="0"/>
                        <a:t>Specification Curves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algn="ctr"/>
                      <a:r>
                        <a:rPr lang="en-US" sz="2800" dirty="0"/>
                        <a:t>Key Variables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7030A0"/>
                    </a:solidFill>
                  </a:tcPr>
                </a:tc>
                <a:extLst>
                  <a:ext uri="{0D108BD9-81ED-4DB2-BD59-A6C34878D82A}">
                    <a16:rowId xmlns:a16="http://schemas.microsoft.com/office/drawing/2014/main" val="2633248741"/>
                  </a:ext>
                </a:extLst>
              </a:tr>
            </a:tbl>
          </a:graphicData>
        </a:graphic>
      </p:graphicFrame>
      <p:pic>
        <p:nvPicPr>
          <p:cNvPr id="5" name="Picture 4" descr="A screenshot of a cell phone&#10;&#10;Description automatically generated">
            <a:extLst>
              <a:ext uri="{FF2B5EF4-FFF2-40B4-BE49-F238E27FC236}">
                <a16:creationId xmlns:a16="http://schemas.microsoft.com/office/drawing/2014/main" id="{E89D438B-2B5B-8A4B-BBE7-AFD2D5345879}"/>
              </a:ext>
            </a:extLst>
          </p:cNvPr>
          <p:cNvPicPr>
            <a:picLocks noChangeAspect="1"/>
          </p:cNvPicPr>
          <p:nvPr/>
        </p:nvPicPr>
        <p:blipFill>
          <a:blip r:embed="rId2"/>
          <a:stretch>
            <a:fillRect/>
          </a:stretch>
        </p:blipFill>
        <p:spPr>
          <a:xfrm>
            <a:off x="1791208" y="1282302"/>
            <a:ext cx="8363547" cy="5575698"/>
          </a:xfrm>
          <a:prstGeom prst="rect">
            <a:avLst/>
          </a:prstGeom>
        </p:spPr>
      </p:pic>
      <p:sp>
        <p:nvSpPr>
          <p:cNvPr id="7" name="Rectangle 6">
            <a:extLst>
              <a:ext uri="{FF2B5EF4-FFF2-40B4-BE49-F238E27FC236}">
                <a16:creationId xmlns:a16="http://schemas.microsoft.com/office/drawing/2014/main" id="{EB53C737-A5CC-BF40-A168-8BB4810E6DEA}"/>
              </a:ext>
            </a:extLst>
          </p:cNvPr>
          <p:cNvSpPr/>
          <p:nvPr/>
        </p:nvSpPr>
        <p:spPr>
          <a:xfrm>
            <a:off x="167268" y="4170556"/>
            <a:ext cx="1555774" cy="1488689"/>
          </a:xfrm>
          <a:prstGeom prst="rect">
            <a:avLst/>
          </a:prstGeom>
          <a:noFill/>
          <a:ln w="38100">
            <a:solidFill>
              <a:srgbClr val="2F2EF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Significant and negative with self-rated health but not age</a:t>
            </a:r>
          </a:p>
        </p:txBody>
      </p:sp>
      <p:cxnSp>
        <p:nvCxnSpPr>
          <p:cNvPr id="8" name="Straight Arrow Connector 7">
            <a:extLst>
              <a:ext uri="{FF2B5EF4-FFF2-40B4-BE49-F238E27FC236}">
                <a16:creationId xmlns:a16="http://schemas.microsoft.com/office/drawing/2014/main" id="{17DFC225-0113-7F41-B910-83BE869ED882}"/>
              </a:ext>
            </a:extLst>
          </p:cNvPr>
          <p:cNvCxnSpPr>
            <a:cxnSpLocks/>
          </p:cNvCxnSpPr>
          <p:nvPr/>
        </p:nvCxnSpPr>
        <p:spPr>
          <a:xfrm flipV="1">
            <a:off x="1723042" y="4192859"/>
            <a:ext cx="562958" cy="953431"/>
          </a:xfrm>
          <a:prstGeom prst="straightConnector1">
            <a:avLst/>
          </a:prstGeom>
          <a:ln w="38100">
            <a:solidFill>
              <a:srgbClr val="2F2EF9"/>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5DFE0FA0-FE04-024B-A20C-679431625078}"/>
              </a:ext>
            </a:extLst>
          </p:cNvPr>
          <p:cNvCxnSpPr>
            <a:cxnSpLocks/>
          </p:cNvCxnSpPr>
          <p:nvPr/>
        </p:nvCxnSpPr>
        <p:spPr>
          <a:xfrm>
            <a:off x="1723042" y="5146290"/>
            <a:ext cx="551807" cy="1243359"/>
          </a:xfrm>
          <a:prstGeom prst="straightConnector1">
            <a:avLst/>
          </a:prstGeom>
          <a:ln w="38100">
            <a:solidFill>
              <a:srgbClr val="2F2EF9"/>
            </a:solidFill>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4655E24F-45DC-9740-9735-338CDE4E2121}"/>
              </a:ext>
            </a:extLst>
          </p:cNvPr>
          <p:cNvSpPr/>
          <p:nvPr/>
        </p:nvSpPr>
        <p:spPr>
          <a:xfrm>
            <a:off x="5672254" y="4170555"/>
            <a:ext cx="1555774" cy="1488689"/>
          </a:xfrm>
          <a:prstGeom prst="rect">
            <a:avLst/>
          </a:prstGeom>
          <a:solidFill>
            <a:schemeClr val="bg1"/>
          </a:solidFill>
          <a:ln w="38100">
            <a:solidFill>
              <a:srgbClr val="2F2EF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Largely null when controlling for both</a:t>
            </a:r>
          </a:p>
        </p:txBody>
      </p:sp>
      <p:sp>
        <p:nvSpPr>
          <p:cNvPr id="17" name="Rectangle 16">
            <a:extLst>
              <a:ext uri="{FF2B5EF4-FFF2-40B4-BE49-F238E27FC236}">
                <a16:creationId xmlns:a16="http://schemas.microsoft.com/office/drawing/2014/main" id="{12956B57-AA08-934A-9D3E-CDD1953764DD}"/>
              </a:ext>
            </a:extLst>
          </p:cNvPr>
          <p:cNvSpPr/>
          <p:nvPr/>
        </p:nvSpPr>
        <p:spPr>
          <a:xfrm>
            <a:off x="10468958" y="4192859"/>
            <a:ext cx="1555774" cy="1639229"/>
          </a:xfrm>
          <a:prstGeom prst="rect">
            <a:avLst/>
          </a:prstGeom>
          <a:noFill/>
          <a:ln w="38100">
            <a:solidFill>
              <a:srgbClr val="2F2EF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Somewhat Significant and positive with age but not self-rated health</a:t>
            </a:r>
          </a:p>
        </p:txBody>
      </p:sp>
      <p:cxnSp>
        <p:nvCxnSpPr>
          <p:cNvPr id="18" name="Straight Arrow Connector 17">
            <a:extLst>
              <a:ext uri="{FF2B5EF4-FFF2-40B4-BE49-F238E27FC236}">
                <a16:creationId xmlns:a16="http://schemas.microsoft.com/office/drawing/2014/main" id="{9AF41209-5A64-3B4A-ABF4-4D6725B5A539}"/>
              </a:ext>
            </a:extLst>
          </p:cNvPr>
          <p:cNvCxnSpPr>
            <a:cxnSpLocks/>
          </p:cNvCxnSpPr>
          <p:nvPr/>
        </p:nvCxnSpPr>
        <p:spPr>
          <a:xfrm flipH="1" flipV="1">
            <a:off x="9889584" y="4192859"/>
            <a:ext cx="562958" cy="953431"/>
          </a:xfrm>
          <a:prstGeom prst="straightConnector1">
            <a:avLst/>
          </a:prstGeom>
          <a:ln w="38100">
            <a:solidFill>
              <a:srgbClr val="2F2EF9"/>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1EB58B9F-22A6-CC4F-8ABF-E60EAE436515}"/>
              </a:ext>
            </a:extLst>
          </p:cNvPr>
          <p:cNvCxnSpPr>
            <a:cxnSpLocks/>
          </p:cNvCxnSpPr>
          <p:nvPr/>
        </p:nvCxnSpPr>
        <p:spPr>
          <a:xfrm flipH="1">
            <a:off x="9873168" y="5146290"/>
            <a:ext cx="568224" cy="1243359"/>
          </a:xfrm>
          <a:prstGeom prst="straightConnector1">
            <a:avLst/>
          </a:prstGeom>
          <a:ln w="38100">
            <a:solidFill>
              <a:srgbClr val="2F2EF9"/>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3" name="Table 2">
            <a:extLst>
              <a:ext uri="{FF2B5EF4-FFF2-40B4-BE49-F238E27FC236}">
                <a16:creationId xmlns:a16="http://schemas.microsoft.com/office/drawing/2014/main" id="{E992D453-97BC-6B40-AD50-A20DB167A365}"/>
              </a:ext>
            </a:extLst>
          </p:cNvPr>
          <p:cNvGraphicFramePr>
            <a:graphicFrameLocks noGrp="1"/>
          </p:cNvGraphicFramePr>
          <p:nvPr>
            <p:extLst>
              <p:ext uri="{D42A27DB-BD31-4B8C-83A1-F6EECF244321}">
                <p14:modId xmlns:p14="http://schemas.microsoft.com/office/powerpoint/2010/main" val="3541887199"/>
              </p:ext>
            </p:extLst>
          </p:nvPr>
        </p:nvGraphicFramePr>
        <p:xfrm>
          <a:off x="1952241" y="604809"/>
          <a:ext cx="8287517" cy="495063"/>
        </p:xfrm>
        <a:graphic>
          <a:graphicData uri="http://schemas.openxmlformats.org/drawingml/2006/table">
            <a:tbl>
              <a:tblPr/>
              <a:tblGrid>
                <a:gridCol w="5234352">
                  <a:extLst>
                    <a:ext uri="{9D8B030D-6E8A-4147-A177-3AD203B41FA5}">
                      <a16:colId xmlns:a16="http://schemas.microsoft.com/office/drawing/2014/main" val="3269668729"/>
                    </a:ext>
                  </a:extLst>
                </a:gridCol>
                <a:gridCol w="3053165">
                  <a:extLst>
                    <a:ext uri="{9D8B030D-6E8A-4147-A177-3AD203B41FA5}">
                      <a16:colId xmlns:a16="http://schemas.microsoft.com/office/drawing/2014/main" val="2120919075"/>
                    </a:ext>
                  </a:extLst>
                </a:gridCol>
              </a:tblGrid>
              <a:tr h="308341">
                <a:tc>
                  <a:txBody>
                    <a:bodyPr/>
                    <a:lstStyle/>
                    <a:p>
                      <a:pPr algn="l" fontAlgn="b"/>
                      <a:r>
                        <a:rPr lang="en-US" sz="3200" b="1" i="0" u="none" strike="noStrike" dirty="0">
                          <a:solidFill>
                            <a:srgbClr val="2F2EF9"/>
                          </a:solidFill>
                          <a:effectLst/>
                          <a:latin typeface="Calibri" panose="020F0502020204030204" pitchFamily="34" charset="0"/>
                        </a:rPr>
                        <a:t>Differential, Clear pattern</a:t>
                      </a:r>
                    </a:p>
                  </a:txBody>
                  <a:tcPr marL="7383" marR="7383" marT="7383" marB="0" anchor="b">
                    <a:lnL>
                      <a:noFill/>
                    </a:lnL>
                    <a:lnR>
                      <a:noFill/>
                    </a:lnR>
                    <a:lnT>
                      <a:noFill/>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r" defTabSz="914400" rtl="0" eaLnBrk="1" fontAlgn="b" latinLnBrk="0" hangingPunct="1">
                        <a:lnSpc>
                          <a:spcPct val="100000"/>
                        </a:lnSpc>
                        <a:spcBef>
                          <a:spcPts val="0"/>
                        </a:spcBef>
                        <a:spcAft>
                          <a:spcPts val="0"/>
                        </a:spcAft>
                        <a:buClrTx/>
                        <a:buSzTx/>
                        <a:buFontTx/>
                        <a:buNone/>
                        <a:tabLst/>
                        <a:defRPr/>
                      </a:pPr>
                      <a:r>
                        <a:rPr lang="en-US" sz="3200" b="1" i="0" u="none" strike="noStrike" dirty="0">
                          <a:solidFill>
                            <a:srgbClr val="2F2EF9"/>
                          </a:solidFill>
                          <a:effectLst/>
                          <a:latin typeface="Calibri" panose="020F0502020204030204" pitchFamily="34" charset="0"/>
                        </a:rPr>
                        <a:t>102/196 (52.04%)</a:t>
                      </a:r>
                    </a:p>
                  </a:txBody>
                  <a:tcPr marL="7383" marR="7383" marT="7383" marB="0" anchor="b">
                    <a:lnL>
                      <a:noFill/>
                    </a:lnL>
                    <a:lnR>
                      <a:noFill/>
                    </a:lnR>
                    <a:lnT>
                      <a:noFill/>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07921"/>
                  </a:ext>
                </a:extLst>
              </a:tr>
            </a:tbl>
          </a:graphicData>
        </a:graphic>
      </p:graphicFrame>
    </p:spTree>
    <p:extLst>
      <p:ext uri="{BB962C8B-B14F-4D97-AF65-F5344CB8AC3E}">
        <p14:creationId xmlns:p14="http://schemas.microsoft.com/office/powerpoint/2010/main" val="4112521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6" grpId="0" animBg="1"/>
      <p:bldP spid="17" grpId="0"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22CFF692-257A-C044-83CE-514F648D75AE}"/>
              </a:ext>
            </a:extLst>
          </p:cNvPr>
          <p:cNvGraphicFramePr>
            <a:graphicFrameLocks noGrp="1"/>
          </p:cNvGraphicFramePr>
          <p:nvPr/>
        </p:nvGraphicFramePr>
        <p:xfrm>
          <a:off x="0" y="0"/>
          <a:ext cx="12192000" cy="582506"/>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554269618"/>
                    </a:ext>
                  </a:extLst>
                </a:gridCol>
                <a:gridCol w="4064000">
                  <a:extLst>
                    <a:ext uri="{9D8B030D-6E8A-4147-A177-3AD203B41FA5}">
                      <a16:colId xmlns:a16="http://schemas.microsoft.com/office/drawing/2014/main" val="1174822857"/>
                    </a:ext>
                  </a:extLst>
                </a:gridCol>
                <a:gridCol w="4064000">
                  <a:extLst>
                    <a:ext uri="{9D8B030D-6E8A-4147-A177-3AD203B41FA5}">
                      <a16:colId xmlns:a16="http://schemas.microsoft.com/office/drawing/2014/main" val="3564525316"/>
                    </a:ext>
                  </a:extLst>
                </a:gridCol>
              </a:tblGrid>
              <a:tr h="582506">
                <a:tc>
                  <a:txBody>
                    <a:bodyPr/>
                    <a:lstStyle/>
                    <a:p>
                      <a:pPr algn="ctr"/>
                      <a:r>
                        <a:rPr lang="en-US" sz="2800" dirty="0"/>
                        <a:t>Inference Tests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algn="ctr"/>
                      <a:r>
                        <a:rPr lang="en-US" sz="2800" dirty="0"/>
                        <a:t>Specification Curves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algn="ctr"/>
                      <a:r>
                        <a:rPr lang="en-US" sz="2800" dirty="0"/>
                        <a:t>Key Variables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7030A0"/>
                    </a:solidFill>
                  </a:tcPr>
                </a:tc>
                <a:extLst>
                  <a:ext uri="{0D108BD9-81ED-4DB2-BD59-A6C34878D82A}">
                    <a16:rowId xmlns:a16="http://schemas.microsoft.com/office/drawing/2014/main" val="2633248741"/>
                  </a:ext>
                </a:extLst>
              </a:tr>
            </a:tbl>
          </a:graphicData>
        </a:graphic>
      </p:graphicFrame>
      <p:graphicFrame>
        <p:nvGraphicFramePr>
          <p:cNvPr id="5" name="Table 4">
            <a:extLst>
              <a:ext uri="{FF2B5EF4-FFF2-40B4-BE49-F238E27FC236}">
                <a16:creationId xmlns:a16="http://schemas.microsoft.com/office/drawing/2014/main" id="{D3314F83-CE6F-6843-8DE5-26779E2A93F2}"/>
              </a:ext>
            </a:extLst>
          </p:cNvPr>
          <p:cNvGraphicFramePr>
            <a:graphicFrameLocks noGrp="1"/>
          </p:cNvGraphicFramePr>
          <p:nvPr>
            <p:extLst>
              <p:ext uri="{D42A27DB-BD31-4B8C-83A1-F6EECF244321}">
                <p14:modId xmlns:p14="http://schemas.microsoft.com/office/powerpoint/2010/main" val="513709726"/>
              </p:ext>
            </p:extLst>
          </p:nvPr>
        </p:nvGraphicFramePr>
        <p:xfrm>
          <a:off x="1952239" y="1549526"/>
          <a:ext cx="8287517" cy="1980252"/>
        </p:xfrm>
        <a:graphic>
          <a:graphicData uri="http://schemas.openxmlformats.org/drawingml/2006/table">
            <a:tbl>
              <a:tblPr/>
              <a:tblGrid>
                <a:gridCol w="5234352">
                  <a:extLst>
                    <a:ext uri="{9D8B030D-6E8A-4147-A177-3AD203B41FA5}">
                      <a16:colId xmlns:a16="http://schemas.microsoft.com/office/drawing/2014/main" val="1478346744"/>
                    </a:ext>
                  </a:extLst>
                </a:gridCol>
                <a:gridCol w="3053165">
                  <a:extLst>
                    <a:ext uri="{9D8B030D-6E8A-4147-A177-3AD203B41FA5}">
                      <a16:colId xmlns:a16="http://schemas.microsoft.com/office/drawing/2014/main" val="3575025734"/>
                    </a:ext>
                  </a:extLst>
                </a:gridCol>
              </a:tblGrid>
              <a:tr h="370010">
                <a:tc>
                  <a:txBody>
                    <a:bodyPr/>
                    <a:lstStyle/>
                    <a:p>
                      <a:pPr algn="l" fontAlgn="b"/>
                      <a:r>
                        <a:rPr lang="en-US" sz="3200" b="1" i="0" u="none" strike="noStrike" dirty="0">
                          <a:solidFill>
                            <a:srgbClr val="C00000"/>
                          </a:solidFill>
                          <a:effectLst/>
                          <a:latin typeface="Calibri" panose="020F0502020204030204" pitchFamily="34" charset="0"/>
                        </a:rPr>
                        <a:t>Not Robust</a:t>
                      </a:r>
                    </a:p>
                  </a:txBody>
                  <a:tcPr marL="7383" marR="7383" marT="7383" marB="0" anchor="b">
                    <a:lnL>
                      <a:noFill/>
                    </a:lnL>
                    <a:lnR>
                      <a:noFill/>
                    </a:lnR>
                    <a:lnT w="28575" cap="flat" cmpd="sng" algn="ctr">
                      <a:solidFill>
                        <a:schemeClr val="tx1"/>
                      </a:solidFill>
                      <a:prstDash val="solid"/>
                      <a:round/>
                      <a:headEnd type="none" w="med" len="med"/>
                      <a:tailEnd type="none" w="med" len="med"/>
                    </a:lnT>
                    <a:lnB>
                      <a:noFill/>
                    </a:lnB>
                    <a:noFill/>
                  </a:tcPr>
                </a:tc>
                <a:tc>
                  <a:txBody>
                    <a:bodyPr/>
                    <a:lstStyle/>
                    <a:p>
                      <a:pPr marL="0" marR="0" indent="0" algn="l" defTabSz="914400" rtl="0" eaLnBrk="1" fontAlgn="b" latinLnBrk="0" hangingPunct="1">
                        <a:lnSpc>
                          <a:spcPct val="100000"/>
                        </a:lnSpc>
                        <a:spcBef>
                          <a:spcPts val="0"/>
                        </a:spcBef>
                        <a:spcAft>
                          <a:spcPts val="0"/>
                        </a:spcAft>
                        <a:buClrTx/>
                        <a:buSzTx/>
                        <a:buFontTx/>
                        <a:buNone/>
                        <a:tabLst/>
                        <a:defRPr/>
                      </a:pPr>
                      <a:r>
                        <a:rPr lang="en-US" sz="3200" b="1" i="0" u="none" strike="noStrike" dirty="0">
                          <a:solidFill>
                            <a:srgbClr val="C00000"/>
                          </a:solidFill>
                          <a:effectLst/>
                          <a:latin typeface="Calibri" panose="020F0502020204030204" pitchFamily="34" charset="0"/>
                        </a:rPr>
                        <a:t>60/196 (30.61%) </a:t>
                      </a:r>
                    </a:p>
                  </a:txBody>
                  <a:tcPr marL="7383" marR="7383" marT="7383" marB="0" anchor="b">
                    <a:lnL>
                      <a:noFill/>
                    </a:lnL>
                    <a:lnR>
                      <a:noFill/>
                    </a:lnR>
                    <a:lnT w="28575" cap="flat" cmpd="sng" algn="ctr">
                      <a:solidFill>
                        <a:schemeClr val="tx1"/>
                      </a:solidFill>
                      <a:prstDash val="solid"/>
                      <a:round/>
                      <a:headEnd type="none" w="med" len="med"/>
                      <a:tailEnd type="none" w="med" len="med"/>
                    </a:lnT>
                    <a:lnB>
                      <a:noFill/>
                    </a:lnB>
                    <a:noFill/>
                  </a:tcPr>
                </a:tc>
                <a:extLst>
                  <a:ext uri="{0D108BD9-81ED-4DB2-BD59-A6C34878D82A}">
                    <a16:rowId xmlns:a16="http://schemas.microsoft.com/office/drawing/2014/main" val="236526600"/>
                  </a:ext>
                </a:extLst>
              </a:tr>
              <a:tr h="431678">
                <a:tc>
                  <a:txBody>
                    <a:bodyPr/>
                    <a:lstStyle/>
                    <a:p>
                      <a:pPr algn="l" fontAlgn="b"/>
                      <a:r>
                        <a:rPr lang="en-US" sz="3200" b="1" i="0" u="none" strike="noStrike" dirty="0">
                          <a:solidFill>
                            <a:srgbClr val="1C9845"/>
                          </a:solidFill>
                          <a:effectLst/>
                          <a:latin typeface="Calibri" panose="020F0502020204030204" pitchFamily="34" charset="0"/>
                        </a:rPr>
                        <a:t>Robust</a:t>
                      </a:r>
                    </a:p>
                  </a:txBody>
                  <a:tcPr marL="7383" marR="7383" marT="7383" marB="0" anchor="b">
                    <a:lnL>
                      <a:noFill/>
                    </a:lnL>
                    <a:lnR>
                      <a:noFill/>
                    </a:lnR>
                    <a:lnT>
                      <a:noFill/>
                    </a:lnT>
                    <a:lnB>
                      <a:noFill/>
                    </a:lnB>
                    <a:noFill/>
                  </a:tcPr>
                </a:tc>
                <a:tc>
                  <a:txBody>
                    <a:bodyPr/>
                    <a:lstStyle/>
                    <a:p>
                      <a:pPr algn="l" fontAlgn="b"/>
                      <a:r>
                        <a:rPr lang="en-US" sz="3200" b="1" i="0" u="none" strike="noStrike" dirty="0">
                          <a:solidFill>
                            <a:srgbClr val="1C9845"/>
                          </a:solidFill>
                          <a:effectLst/>
                          <a:latin typeface="Calibri" panose="020F0502020204030204" pitchFamily="34" charset="0"/>
                        </a:rPr>
                        <a:t>18/196 (9.18%)</a:t>
                      </a:r>
                    </a:p>
                  </a:txBody>
                  <a:tcPr marL="7383" marR="7383" marT="7383" marB="0" anchor="b">
                    <a:lnL>
                      <a:noFill/>
                    </a:lnL>
                    <a:lnR>
                      <a:noFill/>
                    </a:lnR>
                    <a:lnT>
                      <a:noFill/>
                    </a:lnT>
                    <a:lnB>
                      <a:noFill/>
                    </a:lnB>
                    <a:noFill/>
                  </a:tcPr>
                </a:tc>
                <a:extLst>
                  <a:ext uri="{0D108BD9-81ED-4DB2-BD59-A6C34878D82A}">
                    <a16:rowId xmlns:a16="http://schemas.microsoft.com/office/drawing/2014/main" val="3338458760"/>
                  </a:ext>
                </a:extLst>
              </a:tr>
              <a:tr h="493346">
                <a:tc>
                  <a:txBody>
                    <a:bodyPr/>
                    <a:lstStyle/>
                    <a:p>
                      <a:pPr algn="l" fontAlgn="b"/>
                      <a:r>
                        <a:rPr lang="en-US" sz="3200" b="1" i="0" u="none" strike="noStrike" dirty="0">
                          <a:solidFill>
                            <a:schemeClr val="accent2"/>
                          </a:solidFill>
                          <a:effectLst/>
                          <a:latin typeface="Calibri" panose="020F0502020204030204" pitchFamily="34" charset="0"/>
                        </a:rPr>
                        <a:t>Differential, No clear pattern</a:t>
                      </a:r>
                    </a:p>
                  </a:txBody>
                  <a:tcPr marL="7383" marR="7383" marT="7383" marB="0" anchor="b">
                    <a:lnL>
                      <a:noFill/>
                    </a:lnL>
                    <a:lnR>
                      <a:noFill/>
                    </a:lnR>
                    <a:lnT>
                      <a:noFill/>
                    </a:lnT>
                    <a:lnB>
                      <a:noFill/>
                    </a:lnB>
                    <a:noFill/>
                  </a:tcPr>
                </a:tc>
                <a:tc>
                  <a:txBody>
                    <a:bodyPr/>
                    <a:lstStyle/>
                    <a:p>
                      <a:pPr marL="0" marR="0" indent="0" algn="l" defTabSz="914400" rtl="0" eaLnBrk="1" fontAlgn="b" latinLnBrk="0" hangingPunct="1">
                        <a:lnSpc>
                          <a:spcPct val="100000"/>
                        </a:lnSpc>
                        <a:spcBef>
                          <a:spcPts val="0"/>
                        </a:spcBef>
                        <a:spcAft>
                          <a:spcPts val="0"/>
                        </a:spcAft>
                        <a:buClrTx/>
                        <a:buSzTx/>
                        <a:buFontTx/>
                        <a:buNone/>
                        <a:tabLst/>
                        <a:defRPr/>
                      </a:pPr>
                      <a:r>
                        <a:rPr lang="en-US" sz="3200" b="1" i="0" u="none" strike="noStrike" dirty="0">
                          <a:solidFill>
                            <a:schemeClr val="accent2"/>
                          </a:solidFill>
                          <a:effectLst/>
                          <a:latin typeface="Calibri" panose="020F0502020204030204" pitchFamily="34" charset="0"/>
                        </a:rPr>
                        <a:t>16/196 (8.16%) </a:t>
                      </a:r>
                    </a:p>
                  </a:txBody>
                  <a:tcPr marL="7383" marR="7383" marT="7383" marB="0" anchor="b">
                    <a:lnL>
                      <a:noFill/>
                    </a:lnL>
                    <a:lnR>
                      <a:noFill/>
                    </a:lnR>
                    <a:lnT>
                      <a:noFill/>
                    </a:lnT>
                    <a:lnB>
                      <a:noFill/>
                    </a:lnB>
                    <a:noFill/>
                  </a:tcPr>
                </a:tc>
                <a:extLst>
                  <a:ext uri="{0D108BD9-81ED-4DB2-BD59-A6C34878D82A}">
                    <a16:rowId xmlns:a16="http://schemas.microsoft.com/office/drawing/2014/main" val="3141146408"/>
                  </a:ext>
                </a:extLst>
              </a:tr>
              <a:tr h="308341">
                <a:tc>
                  <a:txBody>
                    <a:bodyPr/>
                    <a:lstStyle/>
                    <a:p>
                      <a:pPr algn="l" fontAlgn="b"/>
                      <a:r>
                        <a:rPr lang="en-US" sz="3200" b="1" i="0" u="none" strike="noStrike" dirty="0">
                          <a:solidFill>
                            <a:srgbClr val="2F2EF9"/>
                          </a:solidFill>
                          <a:effectLst/>
                          <a:latin typeface="Calibri" panose="020F0502020204030204" pitchFamily="34" charset="0"/>
                        </a:rPr>
                        <a:t>Differential, Clear pattern</a:t>
                      </a:r>
                    </a:p>
                  </a:txBody>
                  <a:tcPr marL="7383" marR="7383" marT="7383" marB="0" anchor="b">
                    <a:lnL>
                      <a:noFill/>
                    </a:lnL>
                    <a:lnR>
                      <a:noFill/>
                    </a:lnR>
                    <a:lnT>
                      <a:noFill/>
                    </a:lnT>
                    <a:lnB w="28575" cap="flat" cmpd="sng" algn="ctr">
                      <a:solidFill>
                        <a:schemeClr val="tx1"/>
                      </a:solidFill>
                      <a:prstDash val="solid"/>
                      <a:round/>
                      <a:headEnd type="none" w="med" len="med"/>
                      <a:tailEnd type="none" w="med" len="med"/>
                    </a:lnB>
                    <a:noFill/>
                  </a:tcPr>
                </a:tc>
                <a:tc>
                  <a:txBody>
                    <a:bodyPr/>
                    <a:lstStyle/>
                    <a:p>
                      <a:pPr marL="0" marR="0" indent="0" algn="l" defTabSz="914400" rtl="0" eaLnBrk="1" fontAlgn="b" latinLnBrk="0" hangingPunct="1">
                        <a:lnSpc>
                          <a:spcPct val="100000"/>
                        </a:lnSpc>
                        <a:spcBef>
                          <a:spcPts val="0"/>
                        </a:spcBef>
                        <a:spcAft>
                          <a:spcPts val="0"/>
                        </a:spcAft>
                        <a:buClrTx/>
                        <a:buSzTx/>
                        <a:buFontTx/>
                        <a:buNone/>
                        <a:tabLst/>
                        <a:defRPr/>
                      </a:pPr>
                      <a:r>
                        <a:rPr lang="en-US" sz="3200" b="1" i="0" u="none" strike="noStrike" dirty="0">
                          <a:solidFill>
                            <a:srgbClr val="2F2EF9"/>
                          </a:solidFill>
                          <a:effectLst/>
                          <a:latin typeface="Calibri" panose="020F0502020204030204" pitchFamily="34" charset="0"/>
                        </a:rPr>
                        <a:t>102/196 (52.04%)</a:t>
                      </a:r>
                    </a:p>
                  </a:txBody>
                  <a:tcPr marL="7383" marR="7383" marT="7383" marB="0" anchor="b">
                    <a:lnL>
                      <a:noFill/>
                    </a:lnL>
                    <a:lnR>
                      <a:noFill/>
                    </a:lnR>
                    <a:lnT>
                      <a:noFill/>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97873040"/>
                  </a:ext>
                </a:extLst>
              </a:tr>
            </a:tbl>
          </a:graphicData>
        </a:graphic>
      </p:graphicFrame>
      <p:sp>
        <p:nvSpPr>
          <p:cNvPr id="6" name="Rectangle 5">
            <a:extLst>
              <a:ext uri="{FF2B5EF4-FFF2-40B4-BE49-F238E27FC236}">
                <a16:creationId xmlns:a16="http://schemas.microsoft.com/office/drawing/2014/main" id="{EB55940B-33CA-3540-A883-7AAEC3CA1BEC}"/>
              </a:ext>
            </a:extLst>
          </p:cNvPr>
          <p:cNvSpPr/>
          <p:nvPr/>
        </p:nvSpPr>
        <p:spPr>
          <a:xfrm>
            <a:off x="1268438" y="815466"/>
            <a:ext cx="9655122" cy="7340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Observed Curve Robustness</a:t>
            </a:r>
          </a:p>
        </p:txBody>
      </p:sp>
      <p:sp>
        <p:nvSpPr>
          <p:cNvPr id="8" name="Rectangle 7">
            <a:extLst>
              <a:ext uri="{FF2B5EF4-FFF2-40B4-BE49-F238E27FC236}">
                <a16:creationId xmlns:a16="http://schemas.microsoft.com/office/drawing/2014/main" id="{51C2B79F-CF8F-654E-A855-8B021BF00F36}"/>
              </a:ext>
            </a:extLst>
          </p:cNvPr>
          <p:cNvSpPr/>
          <p:nvPr/>
        </p:nvSpPr>
        <p:spPr>
          <a:xfrm>
            <a:off x="1116199" y="3770334"/>
            <a:ext cx="9959599" cy="2893467"/>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For all specification curve plots, a several sentence summary of each plot, and a list of key variables in each plot, see the Specification Curve Panel of the R Shiny Web Application: </a:t>
            </a:r>
          </a:p>
          <a:p>
            <a:pPr algn="ctr"/>
            <a:r>
              <a:rPr lang="en-US" sz="2800" b="1" dirty="0">
                <a:solidFill>
                  <a:schemeClr val="bg1"/>
                </a:solidFill>
              </a:rPr>
              <a:t>R Shiny Web Application: https://</a:t>
            </a:r>
            <a:r>
              <a:rPr lang="en-US" sz="2800" b="1" dirty="0" err="1">
                <a:solidFill>
                  <a:schemeClr val="bg1"/>
                </a:solidFill>
              </a:rPr>
              <a:t>emoriebeck.shinyapps.io</a:t>
            </a:r>
            <a:r>
              <a:rPr lang="en-US" sz="2800" b="1" dirty="0">
                <a:solidFill>
                  <a:schemeClr val="bg1"/>
                </a:solidFill>
              </a:rPr>
              <a:t>/selection</a:t>
            </a:r>
          </a:p>
        </p:txBody>
      </p:sp>
    </p:spTree>
    <p:extLst>
      <p:ext uri="{BB962C8B-B14F-4D97-AF65-F5344CB8AC3E}">
        <p14:creationId xmlns:p14="http://schemas.microsoft.com/office/powerpoint/2010/main" val="331096610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CA22A80-8213-7948-BCA8-86207904E9EA}"/>
              </a:ext>
            </a:extLst>
          </p:cNvPr>
          <p:cNvSpPr/>
          <p:nvPr/>
        </p:nvSpPr>
        <p:spPr>
          <a:xfrm>
            <a:off x="2757176" y="2015066"/>
            <a:ext cx="6677648" cy="28278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500" b="1" dirty="0">
                <a:solidFill>
                  <a:schemeClr val="bg1"/>
                </a:solidFill>
              </a:rPr>
              <a:t>Discussion</a:t>
            </a:r>
          </a:p>
        </p:txBody>
      </p:sp>
    </p:spTree>
    <p:extLst>
      <p:ext uri="{BB962C8B-B14F-4D97-AF65-F5344CB8AC3E}">
        <p14:creationId xmlns:p14="http://schemas.microsoft.com/office/powerpoint/2010/main" val="24466725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74CCA243-F5FA-E84D-9263-766E4E2B3244}"/>
              </a:ext>
            </a:extLst>
          </p:cNvPr>
          <p:cNvGraphicFramePr>
            <a:graphicFrameLocks noGrp="1"/>
          </p:cNvGraphicFramePr>
          <p:nvPr>
            <p:extLst>
              <p:ext uri="{D42A27DB-BD31-4B8C-83A1-F6EECF244321}">
                <p14:modId xmlns:p14="http://schemas.microsoft.com/office/powerpoint/2010/main" val="1414780314"/>
              </p:ext>
            </p:extLst>
          </p:nvPr>
        </p:nvGraphicFramePr>
        <p:xfrm>
          <a:off x="0" y="0"/>
          <a:ext cx="12192000" cy="582506"/>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554269618"/>
                    </a:ext>
                  </a:extLst>
                </a:gridCol>
                <a:gridCol w="4064000">
                  <a:extLst>
                    <a:ext uri="{9D8B030D-6E8A-4147-A177-3AD203B41FA5}">
                      <a16:colId xmlns:a16="http://schemas.microsoft.com/office/drawing/2014/main" val="1174822857"/>
                    </a:ext>
                  </a:extLst>
                </a:gridCol>
                <a:gridCol w="4064000">
                  <a:extLst>
                    <a:ext uri="{9D8B030D-6E8A-4147-A177-3AD203B41FA5}">
                      <a16:colId xmlns:a16="http://schemas.microsoft.com/office/drawing/2014/main" val="3564525316"/>
                    </a:ext>
                  </a:extLst>
                </a:gridCol>
              </a:tblGrid>
              <a:tr h="582506">
                <a:tc>
                  <a:txBody>
                    <a:bodyPr/>
                    <a:lstStyle/>
                    <a:p>
                      <a:pPr algn="ctr"/>
                      <a:r>
                        <a:rPr lang="en-US" sz="2800" dirty="0"/>
                        <a:t>Summary</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7030A0"/>
                    </a:solidFill>
                  </a:tcPr>
                </a:tc>
                <a:tc>
                  <a:txBody>
                    <a:bodyPr/>
                    <a:lstStyle/>
                    <a:p>
                      <a:pPr algn="ctr"/>
                      <a:r>
                        <a:rPr lang="en-US" sz="2800" dirty="0"/>
                        <a:t>Key Variables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algn="ctr"/>
                      <a:r>
                        <a:rPr lang="en-US" sz="2800" dirty="0"/>
                        <a:t>Future Directions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2633248741"/>
                  </a:ext>
                </a:extLst>
              </a:tr>
            </a:tbl>
          </a:graphicData>
        </a:graphic>
      </p:graphicFrame>
      <p:sp>
        <p:nvSpPr>
          <p:cNvPr id="3" name="Rectangle 2">
            <a:extLst>
              <a:ext uri="{FF2B5EF4-FFF2-40B4-BE49-F238E27FC236}">
                <a16:creationId xmlns:a16="http://schemas.microsoft.com/office/drawing/2014/main" id="{EB17C79D-EE93-874F-B894-627C7C119A2F}"/>
              </a:ext>
            </a:extLst>
          </p:cNvPr>
          <p:cNvSpPr/>
          <p:nvPr/>
        </p:nvSpPr>
        <p:spPr>
          <a:xfrm>
            <a:off x="905107" y="805820"/>
            <a:ext cx="10381786" cy="8140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solidFill>
                  <a:srgbClr val="7030A0"/>
                </a:solidFill>
              </a:rPr>
              <a:t>Personality prediction is quite robust.</a:t>
            </a:r>
          </a:p>
        </p:txBody>
      </p:sp>
      <p:sp>
        <p:nvSpPr>
          <p:cNvPr id="4" name="Rectangle 3">
            <a:extLst>
              <a:ext uri="{FF2B5EF4-FFF2-40B4-BE49-F238E27FC236}">
                <a16:creationId xmlns:a16="http://schemas.microsoft.com/office/drawing/2014/main" id="{630E2698-13B3-0B45-B50F-89B784FA2870}"/>
              </a:ext>
            </a:extLst>
          </p:cNvPr>
          <p:cNvSpPr/>
          <p:nvPr/>
        </p:nvSpPr>
        <p:spPr>
          <a:xfrm>
            <a:off x="688588" y="1530649"/>
            <a:ext cx="6577361" cy="12266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b="1" dirty="0">
                <a:solidFill>
                  <a:schemeClr val="tx1"/>
                </a:solidFill>
              </a:rPr>
              <a:t>32.65% of unmoderated associations robust after matching</a:t>
            </a:r>
            <a:endParaRPr lang="en-US" sz="2800" b="1" dirty="0"/>
          </a:p>
        </p:txBody>
      </p:sp>
      <p:sp>
        <p:nvSpPr>
          <p:cNvPr id="5" name="Rectangle 4">
            <a:extLst>
              <a:ext uri="{FF2B5EF4-FFF2-40B4-BE49-F238E27FC236}">
                <a16:creationId xmlns:a16="http://schemas.microsoft.com/office/drawing/2014/main" id="{21AFA1AC-D4D2-5B4C-8F13-E924E125462E}"/>
              </a:ext>
            </a:extLst>
          </p:cNvPr>
          <p:cNvSpPr/>
          <p:nvPr/>
        </p:nvSpPr>
        <p:spPr>
          <a:xfrm>
            <a:off x="688588" y="2757283"/>
            <a:ext cx="6577361" cy="12266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b="1" dirty="0">
                <a:solidFill>
                  <a:schemeClr val="tx1"/>
                </a:solidFill>
              </a:rPr>
              <a:t>Proportionally fewer moderators of personality-outcome associations (6.70%) </a:t>
            </a:r>
            <a:endParaRPr lang="en-US" sz="2800" b="1" dirty="0"/>
          </a:p>
        </p:txBody>
      </p:sp>
      <p:sp>
        <p:nvSpPr>
          <p:cNvPr id="6" name="Rectangle 5">
            <a:extLst>
              <a:ext uri="{FF2B5EF4-FFF2-40B4-BE49-F238E27FC236}">
                <a16:creationId xmlns:a16="http://schemas.microsoft.com/office/drawing/2014/main" id="{E5E4C215-A556-5247-A29F-44290BB303EA}"/>
              </a:ext>
            </a:extLst>
          </p:cNvPr>
          <p:cNvSpPr/>
          <p:nvPr/>
        </p:nvSpPr>
        <p:spPr>
          <a:xfrm>
            <a:off x="688588" y="3983917"/>
            <a:ext cx="6577361" cy="12266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b="1" dirty="0">
                <a:solidFill>
                  <a:schemeClr val="tx1"/>
                </a:solidFill>
              </a:rPr>
              <a:t>52.04% of associations very robust across specifications</a:t>
            </a:r>
            <a:endParaRPr lang="en-US" sz="2800" b="1" dirty="0"/>
          </a:p>
        </p:txBody>
      </p:sp>
      <p:sp>
        <p:nvSpPr>
          <p:cNvPr id="7" name="Rectangle 6">
            <a:extLst>
              <a:ext uri="{FF2B5EF4-FFF2-40B4-BE49-F238E27FC236}">
                <a16:creationId xmlns:a16="http://schemas.microsoft.com/office/drawing/2014/main" id="{448D88B5-14C1-2C4E-8674-DF22C02757D7}"/>
              </a:ext>
            </a:extLst>
          </p:cNvPr>
          <p:cNvSpPr/>
          <p:nvPr/>
        </p:nvSpPr>
        <p:spPr>
          <a:xfrm>
            <a:off x="688588" y="5210551"/>
            <a:ext cx="6577361" cy="12266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b="1" dirty="0">
                <a:solidFill>
                  <a:schemeClr val="tx1"/>
                </a:solidFill>
              </a:rPr>
              <a:t>61.22% of observed associations robust across all specifications</a:t>
            </a:r>
            <a:endParaRPr lang="en-US" sz="2800" b="1" dirty="0"/>
          </a:p>
        </p:txBody>
      </p:sp>
    </p:spTree>
    <p:extLst>
      <p:ext uri="{BB962C8B-B14F-4D97-AF65-F5344CB8AC3E}">
        <p14:creationId xmlns:p14="http://schemas.microsoft.com/office/powerpoint/2010/main" val="132914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P spid="7" grpId="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Table 9">
            <a:extLst>
              <a:ext uri="{FF2B5EF4-FFF2-40B4-BE49-F238E27FC236}">
                <a16:creationId xmlns:a16="http://schemas.microsoft.com/office/drawing/2014/main" id="{7C06AE9B-41BC-3B42-A74C-514F63CE4664}"/>
              </a:ext>
            </a:extLst>
          </p:cNvPr>
          <p:cNvGraphicFramePr>
            <a:graphicFrameLocks noGrp="1"/>
          </p:cNvGraphicFramePr>
          <p:nvPr>
            <p:extLst>
              <p:ext uri="{D42A27DB-BD31-4B8C-83A1-F6EECF244321}">
                <p14:modId xmlns:p14="http://schemas.microsoft.com/office/powerpoint/2010/main" val="759372970"/>
              </p:ext>
            </p:extLst>
          </p:nvPr>
        </p:nvGraphicFramePr>
        <p:xfrm>
          <a:off x="0" y="0"/>
          <a:ext cx="12192000" cy="582506"/>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554269618"/>
                    </a:ext>
                  </a:extLst>
                </a:gridCol>
                <a:gridCol w="4064000">
                  <a:extLst>
                    <a:ext uri="{9D8B030D-6E8A-4147-A177-3AD203B41FA5}">
                      <a16:colId xmlns:a16="http://schemas.microsoft.com/office/drawing/2014/main" val="1174822857"/>
                    </a:ext>
                  </a:extLst>
                </a:gridCol>
                <a:gridCol w="4064000">
                  <a:extLst>
                    <a:ext uri="{9D8B030D-6E8A-4147-A177-3AD203B41FA5}">
                      <a16:colId xmlns:a16="http://schemas.microsoft.com/office/drawing/2014/main" val="3564525316"/>
                    </a:ext>
                  </a:extLst>
                </a:gridCol>
              </a:tblGrid>
              <a:tr h="582506">
                <a:tc>
                  <a:txBody>
                    <a:bodyPr/>
                    <a:lstStyle/>
                    <a:p>
                      <a:pPr algn="ctr"/>
                      <a:r>
                        <a:rPr lang="en-US" sz="2800" dirty="0"/>
                        <a:t>Summary</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algn="ctr"/>
                      <a:r>
                        <a:rPr lang="en-US" sz="2800" dirty="0"/>
                        <a:t>Key Variables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7030A0"/>
                    </a:solidFill>
                  </a:tcPr>
                </a:tc>
                <a:tc>
                  <a:txBody>
                    <a:bodyPr/>
                    <a:lstStyle/>
                    <a:p>
                      <a:pPr algn="ctr"/>
                      <a:r>
                        <a:rPr lang="en-US" sz="2800" dirty="0"/>
                        <a:t>Future Directions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2633248741"/>
                  </a:ext>
                </a:extLst>
              </a:tr>
            </a:tbl>
          </a:graphicData>
        </a:graphic>
      </p:graphicFrame>
    </p:spTree>
    <p:extLst>
      <p:ext uri="{BB962C8B-B14F-4D97-AF65-F5344CB8AC3E}">
        <p14:creationId xmlns:p14="http://schemas.microsoft.com/office/powerpoint/2010/main" val="176293292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Table 9">
            <a:extLst>
              <a:ext uri="{FF2B5EF4-FFF2-40B4-BE49-F238E27FC236}">
                <a16:creationId xmlns:a16="http://schemas.microsoft.com/office/drawing/2014/main" id="{7C06AE9B-41BC-3B42-A74C-514F63CE4664}"/>
              </a:ext>
            </a:extLst>
          </p:cNvPr>
          <p:cNvGraphicFramePr>
            <a:graphicFrameLocks noGrp="1"/>
          </p:cNvGraphicFramePr>
          <p:nvPr/>
        </p:nvGraphicFramePr>
        <p:xfrm>
          <a:off x="0" y="0"/>
          <a:ext cx="12192000" cy="582506"/>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554269618"/>
                    </a:ext>
                  </a:extLst>
                </a:gridCol>
                <a:gridCol w="4064000">
                  <a:extLst>
                    <a:ext uri="{9D8B030D-6E8A-4147-A177-3AD203B41FA5}">
                      <a16:colId xmlns:a16="http://schemas.microsoft.com/office/drawing/2014/main" val="1174822857"/>
                    </a:ext>
                  </a:extLst>
                </a:gridCol>
                <a:gridCol w="4064000">
                  <a:extLst>
                    <a:ext uri="{9D8B030D-6E8A-4147-A177-3AD203B41FA5}">
                      <a16:colId xmlns:a16="http://schemas.microsoft.com/office/drawing/2014/main" val="3564525316"/>
                    </a:ext>
                  </a:extLst>
                </a:gridCol>
              </a:tblGrid>
              <a:tr h="582506">
                <a:tc>
                  <a:txBody>
                    <a:bodyPr/>
                    <a:lstStyle/>
                    <a:p>
                      <a:pPr algn="ctr"/>
                      <a:r>
                        <a:rPr lang="en-US" sz="2800" dirty="0"/>
                        <a:t>Summary</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algn="ctr"/>
                      <a:r>
                        <a:rPr lang="en-US" sz="2800" dirty="0"/>
                        <a:t>Key Variables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7030A0"/>
                    </a:solidFill>
                  </a:tcPr>
                </a:tc>
                <a:tc>
                  <a:txBody>
                    <a:bodyPr/>
                    <a:lstStyle/>
                    <a:p>
                      <a:pPr algn="ctr"/>
                      <a:r>
                        <a:rPr lang="en-US" sz="2800" dirty="0"/>
                        <a:t>Future Directions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2633248741"/>
                  </a:ext>
                </a:extLst>
              </a:tr>
            </a:tbl>
          </a:graphicData>
        </a:graphic>
      </p:graphicFrame>
      <p:grpSp>
        <p:nvGrpSpPr>
          <p:cNvPr id="4" name="Group 3">
            <a:extLst>
              <a:ext uri="{FF2B5EF4-FFF2-40B4-BE49-F238E27FC236}">
                <a16:creationId xmlns:a16="http://schemas.microsoft.com/office/drawing/2014/main" id="{9936CB3A-9433-BB46-AEB9-464B905CAA4F}"/>
              </a:ext>
            </a:extLst>
          </p:cNvPr>
          <p:cNvGrpSpPr>
            <a:grpSpLocks noChangeAspect="1"/>
          </p:cNvGrpSpPr>
          <p:nvPr/>
        </p:nvGrpSpPr>
        <p:grpSpPr>
          <a:xfrm>
            <a:off x="6096000" y="582506"/>
            <a:ext cx="5122184" cy="6275494"/>
            <a:chOff x="1414992" y="60960"/>
            <a:chExt cx="5369135" cy="6578049"/>
          </a:xfrm>
        </p:grpSpPr>
        <p:pic>
          <p:nvPicPr>
            <p:cNvPr id="2" name="Picture 1">
              <a:extLst>
                <a:ext uri="{FF2B5EF4-FFF2-40B4-BE49-F238E27FC236}">
                  <a16:creationId xmlns:a16="http://schemas.microsoft.com/office/drawing/2014/main" id="{B87B9C69-C9F0-E74D-9F73-C02DACED83F2}"/>
                </a:ext>
              </a:extLst>
            </p:cNvPr>
            <p:cNvPicPr>
              <a:picLocks noChangeAspect="1"/>
            </p:cNvPicPr>
            <p:nvPr/>
          </p:nvPicPr>
          <p:blipFill rotWithShape="1">
            <a:blip r:embed="rId3"/>
            <a:srcRect b="46222"/>
            <a:stretch/>
          </p:blipFill>
          <p:spPr>
            <a:xfrm>
              <a:off x="1414992" y="60960"/>
              <a:ext cx="5369135" cy="3688080"/>
            </a:xfrm>
            <a:prstGeom prst="rect">
              <a:avLst/>
            </a:prstGeom>
          </p:spPr>
        </p:pic>
        <p:pic>
          <p:nvPicPr>
            <p:cNvPr id="3" name="Picture 2">
              <a:extLst>
                <a:ext uri="{FF2B5EF4-FFF2-40B4-BE49-F238E27FC236}">
                  <a16:creationId xmlns:a16="http://schemas.microsoft.com/office/drawing/2014/main" id="{012B7D43-B8D4-6A4E-ABAE-9298A31F918C}"/>
                </a:ext>
              </a:extLst>
            </p:cNvPr>
            <p:cNvPicPr>
              <a:picLocks noChangeAspect="1"/>
            </p:cNvPicPr>
            <p:nvPr/>
          </p:nvPicPr>
          <p:blipFill rotWithShape="1">
            <a:blip r:embed="rId3"/>
            <a:srcRect t="58223" b="-1"/>
            <a:stretch/>
          </p:blipFill>
          <p:spPr>
            <a:xfrm>
              <a:off x="1414992" y="3773889"/>
              <a:ext cx="5369135" cy="2865120"/>
            </a:xfrm>
            <a:prstGeom prst="rect">
              <a:avLst/>
            </a:prstGeom>
          </p:spPr>
        </p:pic>
      </p:grpSp>
      <p:sp>
        <p:nvSpPr>
          <p:cNvPr id="6" name="Rectangle 5">
            <a:extLst>
              <a:ext uri="{FF2B5EF4-FFF2-40B4-BE49-F238E27FC236}">
                <a16:creationId xmlns:a16="http://schemas.microsoft.com/office/drawing/2014/main" id="{08A49DFC-97AE-B74D-B398-F32F5CAC72B6}"/>
              </a:ext>
            </a:extLst>
          </p:cNvPr>
          <p:cNvSpPr/>
          <p:nvPr/>
        </p:nvSpPr>
        <p:spPr>
          <a:xfrm>
            <a:off x="142385" y="2121416"/>
            <a:ext cx="5254074" cy="2893467"/>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bg1"/>
                </a:solidFill>
              </a:rPr>
              <a:t>R Shiny Web Application: https://</a:t>
            </a:r>
            <a:r>
              <a:rPr lang="en-US" sz="2800" b="1" dirty="0" err="1">
                <a:solidFill>
                  <a:schemeClr val="bg1"/>
                </a:solidFill>
              </a:rPr>
              <a:t>emoriebeck.shinyapps.io</a:t>
            </a:r>
            <a:r>
              <a:rPr lang="en-US" sz="2800" b="1" dirty="0">
                <a:solidFill>
                  <a:schemeClr val="bg1"/>
                </a:solidFill>
              </a:rPr>
              <a:t>/selection</a:t>
            </a:r>
          </a:p>
          <a:p>
            <a:pPr algn="ctr"/>
            <a:endParaRPr lang="en-US" sz="2800" b="1" dirty="0">
              <a:solidFill>
                <a:schemeClr val="bg1"/>
              </a:solidFill>
            </a:endParaRPr>
          </a:p>
          <a:p>
            <a:pPr algn="ctr"/>
            <a:r>
              <a:rPr lang="en-US" sz="2800" b="1" dirty="0">
                <a:solidFill>
                  <a:schemeClr val="bg1"/>
                </a:solidFill>
              </a:rPr>
              <a:t>“Key Variables” Tab</a:t>
            </a:r>
          </a:p>
        </p:txBody>
      </p:sp>
    </p:spTree>
    <p:extLst>
      <p:ext uri="{BB962C8B-B14F-4D97-AF65-F5344CB8AC3E}">
        <p14:creationId xmlns:p14="http://schemas.microsoft.com/office/powerpoint/2010/main" val="1056264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2827</TotalTime>
  <Words>6082</Words>
  <Application>Microsoft Macintosh PowerPoint</Application>
  <PresentationFormat>Widescreen</PresentationFormat>
  <Paragraphs>1720</Paragraphs>
  <Slides>107</Slides>
  <Notes>45</Notes>
  <HiddenSlides>27</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107</vt:i4>
      </vt:variant>
    </vt:vector>
  </HeadingPairs>
  <TitlesOfParts>
    <vt:vector size="112" baseType="lpstr">
      <vt:lpstr>Arial</vt:lpstr>
      <vt:lpstr>Calibri</vt:lpstr>
      <vt:lpstr>Calibri Light</vt:lpstr>
      <vt:lpstr>Cambria Math</vt:lpstr>
      <vt:lpstr>Office Theme</vt:lpstr>
      <vt:lpstr>A Mega-Analysis of Personality Predictions: Robustness and Boundary Conditions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Mega-Analysis of Personality Predictions: Robustness and Boundary Conditions</dc:title>
  <dc:creator>Beck, Emorie</dc:creator>
  <cp:lastModifiedBy>Beck, Emorie</cp:lastModifiedBy>
  <cp:revision>43</cp:revision>
  <cp:lastPrinted>2020-11-19T13:33:55Z</cp:lastPrinted>
  <dcterms:created xsi:type="dcterms:W3CDTF">2020-07-22T14:11:45Z</dcterms:created>
  <dcterms:modified xsi:type="dcterms:W3CDTF">2020-11-19T13:40:16Z</dcterms:modified>
</cp:coreProperties>
</file>